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5" d="100"/>
          <a:sy n="75" d="100"/>
        </p:scale>
        <p:origin x="235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4D024-705B-42F4-A0CC-4798D723E146}"/>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6A5C7F59-5423-45E9-B0DD-A0655AFFAD4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FC2674A6-182B-45E9-8BB5-04E0156B47B4}"/>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882BF536-6A29-4359-A1DD-C3543A938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3F03D-D868-437C-B090-587E5CEB71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621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D4D64-05A6-4DD5-B926-87240D70CB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A07D20-0DD1-46AA-B6C9-B50C349C9BB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0756DA-59F1-4703-B6B0-13E61EE789D0}"/>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FD53788D-A48A-41A1-9806-F5719CD5C8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EE166-4D21-4889-A92D-2BCB333C806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9296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C461CF-55C2-4985-98C3-BA73D0EEDEE5}"/>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03D482-E50A-4DB2-83FA-2A7092ED338B}"/>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1A593A-C132-4C63-8368-71ED9607C04E}"/>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1FE1FE6F-2406-442B-8CBF-8F3126EDB6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28F329-D185-4D29-8F3D-A33AED55E04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5668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AA371-8E5E-4DD4-A483-ED7259FA5E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088393-63E1-4760-A7B0-E9CBA5A87AA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71658-B667-4F14-AAC7-94440D5B4D2C}"/>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F84FE043-CAB0-4D01-8BA0-EA5281088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2450DB-0971-453C-9997-76E2075CD79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49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56848-259A-4FE7-BC7A-E9053ED29BF6}"/>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61098D21-74E5-4D99-96EC-10229C4F3A8E}"/>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800B829-C3D5-41C2-B209-C4148A53B6D9}"/>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67F3CA93-75CF-4D46-80EF-83C0EACEEF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2B22EE-2BF0-4D32-93C3-730C3F9A06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16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B4362-1C1D-4B25-8905-0984FCE4EC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CD7304-E8D2-4BF1-BED9-282484BFC58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C28BA0-B216-44C4-9E24-53A864125BF1}"/>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EED5D6-734B-463B-BC77-6685F2B7E3EB}"/>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a:extLst>
              <a:ext uri="{FF2B5EF4-FFF2-40B4-BE49-F238E27FC236}">
                <a16:creationId xmlns:a16="http://schemas.microsoft.com/office/drawing/2014/main" id="{8EBF8218-4566-40FD-ADBF-B79634FE71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56307B-4D5D-4ED0-AC3F-FC17A49E70C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2001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5869B-0D37-4656-B60A-569AA96C7B25}"/>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D9B905-FCDE-41E6-B699-0118B48A0830}"/>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1A50A636-FB64-42F5-AD26-43E5CF58C8E8}"/>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2EB974-22DC-470D-B9E1-1AAD7CF48550}"/>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8873BD76-C540-492E-A415-5C7D4266AED7}"/>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7691C7-4BAD-4072-91D3-FE8CFC1C8AD1}"/>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a:extLst>
              <a:ext uri="{FF2B5EF4-FFF2-40B4-BE49-F238E27FC236}">
                <a16:creationId xmlns:a16="http://schemas.microsoft.com/office/drawing/2014/main" id="{D1E3D3A7-B68F-4260-B8FC-10A282FBB4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257DC7-17D1-404C-9D1C-D563B7F8619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7771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DCD87-D721-4278-8ACC-3A0B7499D4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A4B43E-D895-491C-92E9-871D54CD0111}"/>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a:extLst>
              <a:ext uri="{FF2B5EF4-FFF2-40B4-BE49-F238E27FC236}">
                <a16:creationId xmlns:a16="http://schemas.microsoft.com/office/drawing/2014/main" id="{8D130D86-0C0C-4B58-9065-1F60E780F9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C54C4A-9E28-42EB-A722-98F0547AC87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6318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CD2D9-CDC1-45F6-A20F-BE585149150A}"/>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a:extLst>
              <a:ext uri="{FF2B5EF4-FFF2-40B4-BE49-F238E27FC236}">
                <a16:creationId xmlns:a16="http://schemas.microsoft.com/office/drawing/2014/main" id="{42ACF75B-554F-45EA-AB0C-1CCFA72E80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E62A2D-713A-42C1-9827-EA2A7B17825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0130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E7039-B7B0-4EC0-95A0-D0B369362A50}"/>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76F0D227-DCAA-4907-B1AA-EA25CF89D70F}"/>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B1E47B-F1B4-4B71-B19D-0C39EE308D6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A609BBDA-D126-4F07-B2B5-383CE55BDEED}"/>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a:extLst>
              <a:ext uri="{FF2B5EF4-FFF2-40B4-BE49-F238E27FC236}">
                <a16:creationId xmlns:a16="http://schemas.microsoft.com/office/drawing/2014/main" id="{7D1C1EDE-681C-4A24-A62D-18828E0E49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9F1E28-98E2-48DB-BE68-61EC3DF1486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14011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96A5-B292-4D9F-A9EE-0C0AD9DC3AC0}"/>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AFBF9D32-388E-4130-921E-77603EEBD303}"/>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1AE89795-834E-4E40-9369-282DD97BDDF7}"/>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0368F3A7-845A-471F-B7ED-4495EE83E130}"/>
              </a:ext>
            </a:extLst>
          </p:cNvPr>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a:extLst>
              <a:ext uri="{FF2B5EF4-FFF2-40B4-BE49-F238E27FC236}">
                <a16:creationId xmlns:a16="http://schemas.microsoft.com/office/drawing/2014/main" id="{C6F0F808-17DF-44B3-B3AF-0E1B646733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88E753-C02F-4D68-91AD-CE81D801058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2062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39596-8ACB-408E-AC86-9018564B944A}"/>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079D6E-7BE4-4A49-BC2E-68A70077BAC1}"/>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9BBC5D-EC75-4ED9-81CE-A1272E657700}"/>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6/14/2018</a:t>
            </a:fld>
            <a:endParaRPr lang="en-US"/>
          </a:p>
        </p:txBody>
      </p:sp>
      <p:sp>
        <p:nvSpPr>
          <p:cNvPr id="5" name="Footer Placeholder 4">
            <a:extLst>
              <a:ext uri="{FF2B5EF4-FFF2-40B4-BE49-F238E27FC236}">
                <a16:creationId xmlns:a16="http://schemas.microsoft.com/office/drawing/2014/main" id="{FDBB5FC4-12A6-4FAC-8C2F-039DC831C72B}"/>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782CD8-C569-4DAA-8A2B-D2B6D2080C4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756592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3184" y="0"/>
            <a:ext cx="6489216" cy="4332161"/>
          </a:xfrm>
          <a:prstGeom prst="rect">
            <a:avLst/>
          </a:prstGeom>
        </p:spPr>
      </p:pic>
      <p:sp>
        <p:nvSpPr>
          <p:cNvPr id="2" name="Title 1"/>
          <p:cNvSpPr>
            <a:spLocks noGrp="1"/>
          </p:cNvSpPr>
          <p:nvPr>
            <p:ph type="ctrTitle"/>
          </p:nvPr>
        </p:nvSpPr>
        <p:spPr>
          <a:xfrm>
            <a:off x="1283184" y="4416967"/>
            <a:ext cx="6474534" cy="772077"/>
          </a:xfrm>
        </p:spPr>
        <p:txBody>
          <a:bodyPr anchor="t">
            <a:noAutofit/>
          </a:bodyPr>
          <a:lstStyle/>
          <a:p>
            <a:r>
              <a:rPr lang="pt-BR" sz="2400" b="1" dirty="0">
                <a:solidFill>
                  <a:schemeClr val="tx2"/>
                </a:solidFill>
                <a:latin typeface="Century Gothic" pitchFamily="34" charset="0"/>
              </a:rPr>
              <a:t>1255 Brasie Court</a:t>
            </a:r>
            <a:br>
              <a:rPr lang="pt-BR" sz="2400" dirty="0">
                <a:solidFill>
                  <a:schemeClr val="tx2"/>
                </a:solidFill>
                <a:latin typeface="Century Gothic" pitchFamily="34" charset="0"/>
              </a:rPr>
            </a:br>
            <a:r>
              <a:rPr lang="en-US" sz="2000" dirty="0">
                <a:solidFill>
                  <a:schemeClr val="tx2"/>
                </a:solidFill>
                <a:latin typeface="Century Gothic" pitchFamily="34" charset="0"/>
              </a:rPr>
              <a:t>Charleston National ~ Mount Pleasant, SC 29466</a:t>
            </a:r>
          </a:p>
        </p:txBody>
      </p:sp>
      <p:sp>
        <p:nvSpPr>
          <p:cNvPr id="11" name="Rectangle 10"/>
          <p:cNvSpPr/>
          <p:nvPr/>
        </p:nvSpPr>
        <p:spPr>
          <a:xfrm>
            <a:off x="1283184" y="5207000"/>
            <a:ext cx="6489216" cy="3093154"/>
          </a:xfrm>
          <a:prstGeom prst="rect">
            <a:avLst/>
          </a:prstGeom>
          <a:noFill/>
          <a:ln>
            <a:noFill/>
          </a:ln>
        </p:spPr>
        <p:txBody>
          <a:bodyPr wrap="square">
            <a:spAutoFit/>
          </a:bodyPr>
          <a:lstStyle/>
          <a:p>
            <a:pPr algn="ctr"/>
            <a:r>
              <a:rPr lang="en-US" sz="1500" b="1" dirty="0">
                <a:solidFill>
                  <a:schemeClr val="tx2"/>
                </a:solidFill>
                <a:latin typeface="Century Gothic" panose="020B0502020202020204" pitchFamily="34" charset="0"/>
              </a:rPr>
              <a:t>Nestled into the top of a tree-lined cul-de-sac in a beautiful golf course neighborhood, this completely updated home will wow you from the moment you drive up! The dramatic two-story foyer, gleaming hardwood floors and arched case openings set the tone for what you'll find in this jewel of a home. A study with vaulted ceiling, located just off of the foyer, features custom built-in cabinets, bookshelves and a sunny window seat and is idea as a home office or formal living room. An arched opening leads into a formal dining room with chair rail trim. Spacious enough to accommodate a large table and buffet pieces, you can just picture hosting family and friends for those special occasion dinners. The family chef will love spending time preparing meals in this home's updated kitchen!</a:t>
            </a:r>
          </a:p>
        </p:txBody>
      </p:sp>
      <p:sp>
        <p:nvSpPr>
          <p:cNvPr id="12" name="Rectangle 11"/>
          <p:cNvSpPr/>
          <p:nvPr/>
        </p:nvSpPr>
        <p:spPr>
          <a:xfrm>
            <a:off x="1283184" y="8404429"/>
            <a:ext cx="6489216" cy="646331"/>
          </a:xfrm>
          <a:prstGeom prst="rect">
            <a:avLst/>
          </a:prstGeom>
        </p:spPr>
        <p:txBody>
          <a:bodyPr wrap="square" numCol="2">
            <a:spAutoFit/>
          </a:bodyPr>
          <a:lstStyle/>
          <a:p>
            <a:pPr algn="ctr"/>
            <a:r>
              <a:rPr lang="en-US" sz="1800" dirty="0">
                <a:solidFill>
                  <a:schemeClr val="tx2"/>
                </a:solidFill>
                <a:effectLst>
                  <a:outerShdw blurRad="38100" dist="38100" dir="2700000" algn="tl">
                    <a:srgbClr val="000000">
                      <a:alpha val="43137"/>
                    </a:srgbClr>
                  </a:outerShdw>
                </a:effectLst>
                <a:latin typeface="Century Gothic" pitchFamily="34" charset="0"/>
              </a:rPr>
              <a:t>Asking </a:t>
            </a:r>
            <a:r>
              <a:rPr lang="en-US" dirty="0">
                <a:solidFill>
                  <a:schemeClr val="tx2"/>
                </a:solidFill>
                <a:effectLst>
                  <a:outerShdw blurRad="38100" dist="38100" dir="2700000" algn="tl">
                    <a:srgbClr val="000000">
                      <a:alpha val="43137"/>
                    </a:srgbClr>
                  </a:outerShdw>
                </a:effectLst>
                <a:latin typeface="Century Gothic" pitchFamily="34" charset="0"/>
              </a:rPr>
              <a:t>$414,500</a:t>
            </a:r>
            <a:endParaRPr lang="en-US" sz="1800" dirty="0">
              <a:solidFill>
                <a:schemeClr val="tx2"/>
              </a:solidFill>
              <a:effectLst>
                <a:outerShdw blurRad="38100" dist="38100" dir="2700000" algn="tl">
                  <a:srgbClr val="000000">
                    <a:alpha val="43137"/>
                  </a:srgbClr>
                </a:outerShdw>
              </a:effectLst>
              <a:latin typeface="Century Gothic" pitchFamily="34" charset="0"/>
            </a:endParaRPr>
          </a:p>
          <a:p>
            <a:pPr algn="ctr"/>
            <a:r>
              <a:rPr lang="en-US" sz="1800" dirty="0">
                <a:solidFill>
                  <a:schemeClr val="tx2"/>
                </a:solidFill>
                <a:effectLst>
                  <a:outerShdw blurRad="38100" dist="38100" dir="2700000" algn="tl">
                    <a:srgbClr val="000000">
                      <a:alpha val="43137"/>
                    </a:srgbClr>
                  </a:outerShdw>
                </a:effectLst>
                <a:latin typeface="Century Gothic" pitchFamily="34" charset="0"/>
              </a:rPr>
              <a:t>MLS# </a:t>
            </a:r>
            <a:r>
              <a:rPr lang="en-US" dirty="0">
                <a:solidFill>
                  <a:schemeClr val="tx2"/>
                </a:solidFill>
                <a:effectLst>
                  <a:outerShdw blurRad="38100" dist="38100" dir="2700000" algn="tl">
                    <a:srgbClr val="000000">
                      <a:alpha val="43137"/>
                    </a:srgbClr>
                  </a:outerShdw>
                </a:effectLst>
                <a:latin typeface="Century Gothic" pitchFamily="34" charset="0"/>
              </a:rPr>
              <a:t>18013402</a:t>
            </a:r>
            <a:endParaRPr lang="en-US" sz="1800" dirty="0">
              <a:solidFill>
                <a:schemeClr val="tx2"/>
              </a:solidFill>
              <a:effectLst>
                <a:outerShdw blurRad="38100" dist="38100" dir="2700000" algn="tl">
                  <a:srgbClr val="000000">
                    <a:alpha val="43137"/>
                  </a:srgbClr>
                </a:outerShdw>
              </a:effectLst>
              <a:latin typeface="Century Gothic" pitchFamily="34" charset="0"/>
            </a:endParaRPr>
          </a:p>
          <a:p>
            <a:pPr algn="ctr"/>
            <a:r>
              <a:rPr lang="en-US" sz="1800" dirty="0">
                <a:solidFill>
                  <a:schemeClr val="tx2"/>
                </a:solidFill>
                <a:effectLst>
                  <a:outerShdw blurRad="38100" dist="38100" dir="2700000" algn="tl">
                    <a:srgbClr val="000000">
                      <a:alpha val="43137"/>
                    </a:srgbClr>
                  </a:outerShdw>
                </a:effectLst>
                <a:latin typeface="Century Gothic" pitchFamily="34" charset="0"/>
              </a:rPr>
              <a:t>2,062  </a:t>
            </a:r>
            <a:r>
              <a:rPr lang="en-US" sz="1800" dirty="0" err="1">
                <a:solidFill>
                  <a:schemeClr val="tx2"/>
                </a:solidFill>
                <a:effectLst>
                  <a:outerShdw blurRad="38100" dist="38100" dir="2700000" algn="tl">
                    <a:srgbClr val="000000">
                      <a:alpha val="43137"/>
                    </a:srgbClr>
                  </a:outerShdw>
                </a:effectLst>
                <a:latin typeface="Century Gothic" pitchFamily="34" charset="0"/>
              </a:rPr>
              <a:t>SqFt</a:t>
            </a:r>
            <a:endParaRPr lang="en-US" sz="1800" dirty="0">
              <a:solidFill>
                <a:schemeClr val="tx2"/>
              </a:solidFill>
              <a:effectLst>
                <a:outerShdw blurRad="38100" dist="38100" dir="2700000" algn="tl">
                  <a:srgbClr val="000000">
                    <a:alpha val="43137"/>
                  </a:srgbClr>
                </a:outerShdw>
              </a:effectLst>
              <a:latin typeface="Century Gothic" pitchFamily="34" charset="0"/>
            </a:endParaRPr>
          </a:p>
          <a:p>
            <a:pPr algn="ctr"/>
            <a:r>
              <a:rPr lang="en-US" sz="1800" dirty="0">
                <a:solidFill>
                  <a:schemeClr val="tx2"/>
                </a:solidFill>
                <a:effectLst>
                  <a:outerShdw blurRad="38100" dist="38100" dir="2700000" algn="tl">
                    <a:srgbClr val="000000">
                      <a:alpha val="43137"/>
                    </a:srgbClr>
                  </a:outerShdw>
                </a:effectLst>
                <a:latin typeface="Century Gothic" pitchFamily="34" charset="0"/>
              </a:rPr>
              <a:t>4 Bed/2½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chemeClr val="tx2"/>
                </a:solidFill>
                <a:effectLst>
                  <a:outerShdw blurRad="38100" dist="38100" dir="2700000" algn="tl">
                    <a:srgbClr val="000000">
                      <a:alpha val="43137"/>
                    </a:srgbClr>
                  </a:outerShdw>
                </a:effectLst>
                <a:latin typeface="Trebuchet MS" panose="020B0603020202020204" pitchFamily="34" charset="0"/>
              </a:rPr>
              <a:t>Don Dawson</a:t>
            </a:r>
            <a:br>
              <a:rPr lang="en-US" sz="1800" i="0"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14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solidFill>
                  <a:schemeClr val="tx2"/>
                </a:solidFill>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solidFill>
                  <a:schemeClr val="tx2"/>
                </a:solidFill>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6743" y="5029200"/>
            <a:ext cx="1369694" cy="91439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56744" y="6087264"/>
            <a:ext cx="1369693" cy="914401"/>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339609" y="5029199"/>
            <a:ext cx="136969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39609" y="6087264"/>
            <a:ext cx="1369695" cy="914401"/>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22472" y="5029199"/>
            <a:ext cx="1369695" cy="914400"/>
          </a:xfrm>
          <a:prstGeom prst="rect">
            <a:avLst/>
          </a:prstGeom>
          <a:ln>
            <a:solidFill>
              <a:schemeClr val="bg2"/>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22472" y="6087264"/>
            <a:ext cx="1369695" cy="914401"/>
          </a:xfrm>
          <a:prstGeom prst="rect">
            <a:avLst/>
          </a:prstGeom>
          <a:ln>
            <a:solidFill>
              <a:schemeClr val="bg2"/>
            </a:solidFill>
          </a:ln>
        </p:spPr>
      </p:pic>
      <p:sp>
        <p:nvSpPr>
          <p:cNvPr id="29" name="Title 1"/>
          <p:cNvSpPr txBox="1">
            <a:spLocks/>
          </p:cNvSpPr>
          <p:nvPr/>
        </p:nvSpPr>
        <p:spPr>
          <a:xfrm>
            <a:off x="0" y="0"/>
            <a:ext cx="7757718"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2800" i="1" dirty="0">
                <a:ln>
                  <a:solidFill>
                    <a:schemeClr val="accent1">
                      <a:lumMod val="50000"/>
                    </a:schemeClr>
                  </a:solidFill>
                </a:ln>
                <a:solidFill>
                  <a:srgbClr val="FFFF00"/>
                </a:solidFill>
                <a:latin typeface="Century Gothic" pitchFamily="34" charset="0"/>
              </a:rPr>
              <a:t>Best Buy in Charleston National</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65" y="98167"/>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65" y="2579242"/>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65" y="3406267"/>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1065" y="1752217"/>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65" y="4233292"/>
            <a:ext cx="1022094" cy="682343"/>
          </a:xfrm>
          <a:prstGeom prst="rect">
            <a:avLst/>
          </a:prstGeom>
          <a:ln w="3175">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1065" y="925192"/>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01065" y="5056861"/>
            <a:ext cx="1027269"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1065" y="7537936"/>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01065" y="8364960"/>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101065" y="6710911"/>
            <a:ext cx="1027271" cy="685799"/>
          </a:xfrm>
          <a:prstGeom prst="rect">
            <a:avLst/>
          </a:prstGeom>
          <a:ln w="3175">
            <a:solidFill>
              <a:schemeClr val="bg1"/>
            </a:solidFill>
          </a:ln>
          <a:effectLst>
            <a:outerShdw blurRad="50800" dist="38100" dir="2700000" algn="tl" rotWithShape="0">
              <a:prstClr val="black">
                <a:alpha val="40000"/>
              </a:prstClr>
            </a:outerShdw>
          </a:effectLst>
        </p:spPr>
      </p:pic>
      <p:pic>
        <p:nvPicPr>
          <p:cNvPr id="37" name="Picture 36"/>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101065" y="5883886"/>
            <a:ext cx="1027271" cy="685799"/>
          </a:xfrm>
          <a:prstGeom prst="rect">
            <a:avLst/>
          </a:prstGeom>
          <a:ln w="3175">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TotalTime>
  <Words>174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Calibri</vt:lpstr>
      <vt:lpstr>Calibri Light</vt:lpstr>
      <vt:lpstr>Century Gothic</vt:lpstr>
      <vt:lpstr>Mistral</vt:lpstr>
      <vt:lpstr>Tahoma</vt:lpstr>
      <vt:lpstr>Times New Roman</vt:lpstr>
      <vt:lpstr>Trebuchet MS</vt:lpstr>
      <vt:lpstr>Tunga</vt:lpstr>
      <vt:lpstr>Office Theme</vt:lpstr>
      <vt:lpstr>1255 Brasie Court Charleston National ~ Mount Pleasant, SC 29466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39</cp:revision>
  <dcterms:created xsi:type="dcterms:W3CDTF">2006-08-16T00:00:00Z</dcterms:created>
  <dcterms:modified xsi:type="dcterms:W3CDTF">2018-06-14T17:07:58Z</dcterms:modified>
</cp:coreProperties>
</file>