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AA5F"/>
    <a:srgbClr val="0832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29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85B91-30FE-6A20-6857-75B82536A90D}"/>
              </a:ext>
            </a:extLst>
          </p:cNvPr>
          <p:cNvSpPr>
            <a:spLocks noGrp="1"/>
          </p:cNvSpPr>
          <p:nvPr>
            <p:ph type="ctrTitle"/>
          </p:nvPr>
        </p:nvSpPr>
        <p:spPr>
          <a:xfrm>
            <a:off x="914400" y="1496484"/>
            <a:ext cx="5486400" cy="3183467"/>
          </a:xfrm>
        </p:spPr>
        <p:txBody>
          <a:bodyPr anchor="b"/>
          <a:lstStyle>
            <a:lvl1pPr algn="ctr">
              <a:defRPr sz="8000"/>
            </a:lvl1pPr>
          </a:lstStyle>
          <a:p>
            <a:r>
              <a:rPr lang="en-US"/>
              <a:t>Click to edit Master title style</a:t>
            </a:r>
          </a:p>
        </p:txBody>
      </p:sp>
      <p:sp>
        <p:nvSpPr>
          <p:cNvPr id="3" name="Subtitle 2">
            <a:extLst>
              <a:ext uri="{FF2B5EF4-FFF2-40B4-BE49-F238E27FC236}">
                <a16:creationId xmlns:a16="http://schemas.microsoft.com/office/drawing/2014/main" id="{50A57F13-92BD-F6C7-B814-28455290C6F6}"/>
              </a:ext>
            </a:extLst>
          </p:cNvPr>
          <p:cNvSpPr>
            <a:spLocks noGrp="1"/>
          </p:cNvSpPr>
          <p:nvPr>
            <p:ph type="subTitle" idx="1"/>
          </p:nvPr>
        </p:nvSpPr>
        <p:spPr>
          <a:xfrm>
            <a:off x="914400" y="4802717"/>
            <a:ext cx="54864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4" name="Date Placeholder 3">
            <a:extLst>
              <a:ext uri="{FF2B5EF4-FFF2-40B4-BE49-F238E27FC236}">
                <a16:creationId xmlns:a16="http://schemas.microsoft.com/office/drawing/2014/main" id="{63F270A8-11BA-8B98-8EA5-952AD88F5936}"/>
              </a:ext>
            </a:extLst>
          </p:cNvPr>
          <p:cNvSpPr>
            <a:spLocks noGrp="1"/>
          </p:cNvSpPr>
          <p:nvPr>
            <p:ph type="dt" sz="half" idx="10"/>
          </p:nvPr>
        </p:nvSpPr>
        <p:spPr/>
        <p:txBody>
          <a:bodyPr/>
          <a:lstStyle/>
          <a:p>
            <a:fld id="{8EB417AA-6964-4E9B-8690-4286F65E5FB7}" type="datetimeFigureOut">
              <a:rPr lang="en-US" smtClean="0"/>
              <a:t>8/29/2025</a:t>
            </a:fld>
            <a:endParaRPr lang="en-US"/>
          </a:p>
        </p:txBody>
      </p:sp>
      <p:sp>
        <p:nvSpPr>
          <p:cNvPr id="5" name="Footer Placeholder 4">
            <a:extLst>
              <a:ext uri="{FF2B5EF4-FFF2-40B4-BE49-F238E27FC236}">
                <a16:creationId xmlns:a16="http://schemas.microsoft.com/office/drawing/2014/main" id="{8541461F-19AE-49DC-6F3C-38AE2222EB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C43ABA-665F-7F63-8A86-EA41560BB500}"/>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541213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33A51-7785-236A-9056-F8FC0D0BED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ACBF65-C9CE-2AC5-6BE6-EB56DCFFC4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07CF9-F3DD-6C84-0E63-17CB517E1240}"/>
              </a:ext>
            </a:extLst>
          </p:cNvPr>
          <p:cNvSpPr>
            <a:spLocks noGrp="1"/>
          </p:cNvSpPr>
          <p:nvPr>
            <p:ph type="dt" sz="half" idx="10"/>
          </p:nvPr>
        </p:nvSpPr>
        <p:spPr/>
        <p:txBody>
          <a:bodyPr/>
          <a:lstStyle/>
          <a:p>
            <a:fld id="{8EB417AA-6964-4E9B-8690-4286F65E5FB7}" type="datetimeFigureOut">
              <a:rPr lang="en-US" smtClean="0"/>
              <a:t>8/29/2025</a:t>
            </a:fld>
            <a:endParaRPr lang="en-US"/>
          </a:p>
        </p:txBody>
      </p:sp>
      <p:sp>
        <p:nvSpPr>
          <p:cNvPr id="5" name="Footer Placeholder 4">
            <a:extLst>
              <a:ext uri="{FF2B5EF4-FFF2-40B4-BE49-F238E27FC236}">
                <a16:creationId xmlns:a16="http://schemas.microsoft.com/office/drawing/2014/main" id="{AC265732-AC29-B7E8-1616-F85A9F3487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0C432-FA0D-356D-83B9-E164F49EDD1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310095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D587CB-0828-DB07-8102-37D8BE613107}"/>
              </a:ext>
            </a:extLst>
          </p:cNvPr>
          <p:cNvSpPr>
            <a:spLocks noGrp="1"/>
          </p:cNvSpPr>
          <p:nvPr>
            <p:ph type="title" orient="vert"/>
          </p:nvPr>
        </p:nvSpPr>
        <p:spPr>
          <a:xfrm>
            <a:off x="5234940" y="486834"/>
            <a:ext cx="157734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FDE598-AF95-338D-2C0C-6DE563A67DDD}"/>
              </a:ext>
            </a:extLst>
          </p:cNvPr>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D72430-0099-7EF1-E6CF-7ACB2EC7D23B}"/>
              </a:ext>
            </a:extLst>
          </p:cNvPr>
          <p:cNvSpPr>
            <a:spLocks noGrp="1"/>
          </p:cNvSpPr>
          <p:nvPr>
            <p:ph type="dt" sz="half" idx="10"/>
          </p:nvPr>
        </p:nvSpPr>
        <p:spPr/>
        <p:txBody>
          <a:bodyPr/>
          <a:lstStyle/>
          <a:p>
            <a:fld id="{8EB417AA-6964-4E9B-8690-4286F65E5FB7}" type="datetimeFigureOut">
              <a:rPr lang="en-US" smtClean="0"/>
              <a:t>8/29/2025</a:t>
            </a:fld>
            <a:endParaRPr lang="en-US"/>
          </a:p>
        </p:txBody>
      </p:sp>
      <p:sp>
        <p:nvSpPr>
          <p:cNvPr id="5" name="Footer Placeholder 4">
            <a:extLst>
              <a:ext uri="{FF2B5EF4-FFF2-40B4-BE49-F238E27FC236}">
                <a16:creationId xmlns:a16="http://schemas.microsoft.com/office/drawing/2014/main" id="{034101A6-7B61-B779-FA12-B6922FB21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28E1DF-C2DD-F30B-5E88-B2A800ACD35E}"/>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66973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EF905-71A0-C2F5-F547-15C1526BEB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C16F58-A730-0D76-9F4C-5A3406452D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D5A2CB-4792-C0C0-F60F-D8D91601386C}"/>
              </a:ext>
            </a:extLst>
          </p:cNvPr>
          <p:cNvSpPr>
            <a:spLocks noGrp="1"/>
          </p:cNvSpPr>
          <p:nvPr>
            <p:ph type="dt" sz="half" idx="10"/>
          </p:nvPr>
        </p:nvSpPr>
        <p:spPr/>
        <p:txBody>
          <a:bodyPr/>
          <a:lstStyle/>
          <a:p>
            <a:fld id="{8EB417AA-6964-4E9B-8690-4286F65E5FB7}" type="datetimeFigureOut">
              <a:rPr lang="en-US" smtClean="0"/>
              <a:t>8/29/2025</a:t>
            </a:fld>
            <a:endParaRPr lang="en-US"/>
          </a:p>
        </p:txBody>
      </p:sp>
      <p:sp>
        <p:nvSpPr>
          <p:cNvPr id="5" name="Footer Placeholder 4">
            <a:extLst>
              <a:ext uri="{FF2B5EF4-FFF2-40B4-BE49-F238E27FC236}">
                <a16:creationId xmlns:a16="http://schemas.microsoft.com/office/drawing/2014/main" id="{B94607B6-F2FA-D950-4138-61E427F9F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0AE236-7255-9813-3DA1-4925E448202A}"/>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43417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6A877-CCA1-BFE3-86AF-6866A01643C4}"/>
              </a:ext>
            </a:extLst>
          </p:cNvPr>
          <p:cNvSpPr>
            <a:spLocks noGrp="1"/>
          </p:cNvSpPr>
          <p:nvPr>
            <p:ph type="title"/>
          </p:nvPr>
        </p:nvSpPr>
        <p:spPr>
          <a:xfrm>
            <a:off x="499110" y="2279652"/>
            <a:ext cx="6309360" cy="3803649"/>
          </a:xfrm>
        </p:spPr>
        <p:txBody>
          <a:bodyPr anchor="b"/>
          <a:lstStyle>
            <a:lvl1pPr>
              <a:defRPr sz="8000"/>
            </a:lvl1pPr>
          </a:lstStyle>
          <a:p>
            <a:r>
              <a:rPr lang="en-US"/>
              <a:t>Click to edit Master title style</a:t>
            </a:r>
          </a:p>
        </p:txBody>
      </p:sp>
      <p:sp>
        <p:nvSpPr>
          <p:cNvPr id="3" name="Text Placeholder 2">
            <a:extLst>
              <a:ext uri="{FF2B5EF4-FFF2-40B4-BE49-F238E27FC236}">
                <a16:creationId xmlns:a16="http://schemas.microsoft.com/office/drawing/2014/main" id="{2CED4BA9-2D79-8204-EE11-2E8FAB8A2E72}"/>
              </a:ext>
            </a:extLst>
          </p:cNvPr>
          <p:cNvSpPr>
            <a:spLocks noGrp="1"/>
          </p:cNvSpPr>
          <p:nvPr>
            <p:ph type="body" idx="1"/>
          </p:nvPr>
        </p:nvSpPr>
        <p:spPr>
          <a:xfrm>
            <a:off x="499110" y="6119285"/>
            <a:ext cx="6309360" cy="2000249"/>
          </a:xfrm>
        </p:spPr>
        <p:txBody>
          <a:bodyPr/>
          <a:lstStyle>
            <a:lvl1pPr marL="0" indent="0">
              <a:buNone/>
              <a:defRPr sz="3200">
                <a:solidFill>
                  <a:schemeClr val="tx1">
                    <a:tint val="75000"/>
                  </a:schemeClr>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2341B9-5B59-01E9-C24A-2652E0DD07A4}"/>
              </a:ext>
            </a:extLst>
          </p:cNvPr>
          <p:cNvSpPr>
            <a:spLocks noGrp="1"/>
          </p:cNvSpPr>
          <p:nvPr>
            <p:ph type="dt" sz="half" idx="10"/>
          </p:nvPr>
        </p:nvSpPr>
        <p:spPr/>
        <p:txBody>
          <a:bodyPr/>
          <a:lstStyle/>
          <a:p>
            <a:fld id="{8EB417AA-6964-4E9B-8690-4286F65E5FB7}" type="datetimeFigureOut">
              <a:rPr lang="en-US" smtClean="0"/>
              <a:t>8/29/2025</a:t>
            </a:fld>
            <a:endParaRPr lang="en-US"/>
          </a:p>
        </p:txBody>
      </p:sp>
      <p:sp>
        <p:nvSpPr>
          <p:cNvPr id="5" name="Footer Placeholder 4">
            <a:extLst>
              <a:ext uri="{FF2B5EF4-FFF2-40B4-BE49-F238E27FC236}">
                <a16:creationId xmlns:a16="http://schemas.microsoft.com/office/drawing/2014/main" id="{BEE6C6DD-5C94-35EF-C464-458364AA8F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0831EA-A9CC-8DE8-C860-65B4DE3C998B}"/>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1464977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DF8D7-4723-AF4C-BF7A-A7FD24B36B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6C7EA2-3EF0-CC82-E7E2-C88C687E80F2}"/>
              </a:ext>
            </a:extLst>
          </p:cNvPr>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89B001-D6C6-F63A-8837-751D0F9EB7D7}"/>
              </a:ext>
            </a:extLst>
          </p:cNvPr>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7636D63-4DA0-8E19-2890-2E57FBC5C7BC}"/>
              </a:ext>
            </a:extLst>
          </p:cNvPr>
          <p:cNvSpPr>
            <a:spLocks noGrp="1"/>
          </p:cNvSpPr>
          <p:nvPr>
            <p:ph type="dt" sz="half" idx="10"/>
          </p:nvPr>
        </p:nvSpPr>
        <p:spPr/>
        <p:txBody>
          <a:bodyPr/>
          <a:lstStyle/>
          <a:p>
            <a:fld id="{8EB417AA-6964-4E9B-8690-4286F65E5FB7}" type="datetimeFigureOut">
              <a:rPr lang="en-US" smtClean="0"/>
              <a:t>8/29/2025</a:t>
            </a:fld>
            <a:endParaRPr lang="en-US"/>
          </a:p>
        </p:txBody>
      </p:sp>
      <p:sp>
        <p:nvSpPr>
          <p:cNvPr id="6" name="Footer Placeholder 5">
            <a:extLst>
              <a:ext uri="{FF2B5EF4-FFF2-40B4-BE49-F238E27FC236}">
                <a16:creationId xmlns:a16="http://schemas.microsoft.com/office/drawing/2014/main" id="{671C2A4B-AF59-357A-8B14-293F23E04E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0D25F7-92B1-C217-9C2F-2F8DE5CC2D7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93614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B0C43-4186-63C4-8441-FE5FDF7187EB}"/>
              </a:ext>
            </a:extLst>
          </p:cNvPr>
          <p:cNvSpPr>
            <a:spLocks noGrp="1"/>
          </p:cNvSpPr>
          <p:nvPr>
            <p:ph type="title"/>
          </p:nvPr>
        </p:nvSpPr>
        <p:spPr>
          <a:xfrm>
            <a:off x="503873" y="486834"/>
            <a:ext cx="630936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48E5CD-4EF9-4A0C-B728-CB06BAB8F359}"/>
              </a:ext>
            </a:extLst>
          </p:cNvPr>
          <p:cNvSpPr>
            <a:spLocks noGrp="1"/>
          </p:cNvSpPr>
          <p:nvPr>
            <p:ph type="body" idx="1"/>
          </p:nvPr>
        </p:nvSpPr>
        <p:spPr>
          <a:xfrm>
            <a:off x="503873" y="2241551"/>
            <a:ext cx="3094672"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a:extLst>
              <a:ext uri="{FF2B5EF4-FFF2-40B4-BE49-F238E27FC236}">
                <a16:creationId xmlns:a16="http://schemas.microsoft.com/office/drawing/2014/main" id="{C65ACEEF-2115-4C41-7BE4-58885611A1CC}"/>
              </a:ext>
            </a:extLst>
          </p:cNvPr>
          <p:cNvSpPr>
            <a:spLocks noGrp="1"/>
          </p:cNvSpPr>
          <p:nvPr>
            <p:ph sz="half" idx="2"/>
          </p:nvPr>
        </p:nvSpPr>
        <p:spPr>
          <a:xfrm>
            <a:off x="503873"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DDF9B7-271D-38D5-38A1-7BA7869F0DF5}"/>
              </a:ext>
            </a:extLst>
          </p:cNvPr>
          <p:cNvSpPr>
            <a:spLocks noGrp="1"/>
          </p:cNvSpPr>
          <p:nvPr>
            <p:ph type="body" sz="quarter" idx="3"/>
          </p:nvPr>
        </p:nvSpPr>
        <p:spPr>
          <a:xfrm>
            <a:off x="3703320" y="2241551"/>
            <a:ext cx="3109913"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a:extLst>
              <a:ext uri="{FF2B5EF4-FFF2-40B4-BE49-F238E27FC236}">
                <a16:creationId xmlns:a16="http://schemas.microsoft.com/office/drawing/2014/main" id="{D82BDC9C-610C-91DB-2AA6-D89460B5D774}"/>
              </a:ext>
            </a:extLst>
          </p:cNvPr>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50F803-A900-987C-9089-B9C486ED6197}"/>
              </a:ext>
            </a:extLst>
          </p:cNvPr>
          <p:cNvSpPr>
            <a:spLocks noGrp="1"/>
          </p:cNvSpPr>
          <p:nvPr>
            <p:ph type="dt" sz="half" idx="10"/>
          </p:nvPr>
        </p:nvSpPr>
        <p:spPr/>
        <p:txBody>
          <a:bodyPr/>
          <a:lstStyle/>
          <a:p>
            <a:fld id="{8EB417AA-6964-4E9B-8690-4286F65E5FB7}" type="datetimeFigureOut">
              <a:rPr lang="en-US" smtClean="0"/>
              <a:t>8/29/2025</a:t>
            </a:fld>
            <a:endParaRPr lang="en-US"/>
          </a:p>
        </p:txBody>
      </p:sp>
      <p:sp>
        <p:nvSpPr>
          <p:cNvPr id="8" name="Footer Placeholder 7">
            <a:extLst>
              <a:ext uri="{FF2B5EF4-FFF2-40B4-BE49-F238E27FC236}">
                <a16:creationId xmlns:a16="http://schemas.microsoft.com/office/drawing/2014/main" id="{6086B942-F30E-91D3-B1EA-E8D569A7D0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4C14BB8-6346-105F-DA0F-A04B783E03B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282159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4EAD8-AF98-C814-1F81-DC6FE6BD31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3701F0-D174-2549-CB3C-60B90BAFBFD5}"/>
              </a:ext>
            </a:extLst>
          </p:cNvPr>
          <p:cNvSpPr>
            <a:spLocks noGrp="1"/>
          </p:cNvSpPr>
          <p:nvPr>
            <p:ph type="dt" sz="half" idx="10"/>
          </p:nvPr>
        </p:nvSpPr>
        <p:spPr/>
        <p:txBody>
          <a:bodyPr/>
          <a:lstStyle/>
          <a:p>
            <a:fld id="{8EB417AA-6964-4E9B-8690-4286F65E5FB7}" type="datetimeFigureOut">
              <a:rPr lang="en-US" smtClean="0"/>
              <a:t>8/29/2025</a:t>
            </a:fld>
            <a:endParaRPr lang="en-US"/>
          </a:p>
        </p:txBody>
      </p:sp>
      <p:sp>
        <p:nvSpPr>
          <p:cNvPr id="4" name="Footer Placeholder 3">
            <a:extLst>
              <a:ext uri="{FF2B5EF4-FFF2-40B4-BE49-F238E27FC236}">
                <a16:creationId xmlns:a16="http://schemas.microsoft.com/office/drawing/2014/main" id="{A3759D31-B69D-7D56-3DF2-A0C9232BB6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123B2C-5366-9DBC-7B68-B0BC2D4F0C1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727563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D3367C-A43E-3AA2-3F66-365A97D7EDB2}"/>
              </a:ext>
            </a:extLst>
          </p:cNvPr>
          <p:cNvSpPr>
            <a:spLocks noGrp="1"/>
          </p:cNvSpPr>
          <p:nvPr>
            <p:ph type="dt" sz="half" idx="10"/>
          </p:nvPr>
        </p:nvSpPr>
        <p:spPr/>
        <p:txBody>
          <a:bodyPr/>
          <a:lstStyle/>
          <a:p>
            <a:fld id="{8EB417AA-6964-4E9B-8690-4286F65E5FB7}" type="datetimeFigureOut">
              <a:rPr lang="en-US" smtClean="0"/>
              <a:t>8/29/2025</a:t>
            </a:fld>
            <a:endParaRPr lang="en-US"/>
          </a:p>
        </p:txBody>
      </p:sp>
      <p:sp>
        <p:nvSpPr>
          <p:cNvPr id="3" name="Footer Placeholder 2">
            <a:extLst>
              <a:ext uri="{FF2B5EF4-FFF2-40B4-BE49-F238E27FC236}">
                <a16:creationId xmlns:a16="http://schemas.microsoft.com/office/drawing/2014/main" id="{C821F93D-DA59-5D95-5AF6-1A9934E55E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147D05-D97D-FC0E-2D0C-B01AFF215D8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71746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CA8E1-27C0-ACD6-8570-06CA646DD2EA}"/>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Content Placeholder 2">
            <a:extLst>
              <a:ext uri="{FF2B5EF4-FFF2-40B4-BE49-F238E27FC236}">
                <a16:creationId xmlns:a16="http://schemas.microsoft.com/office/drawing/2014/main" id="{DF07E56A-8CF7-1E35-CFB0-E11F00F22B42}"/>
              </a:ext>
            </a:extLst>
          </p:cNvPr>
          <p:cNvSpPr>
            <a:spLocks noGrp="1"/>
          </p:cNvSpPr>
          <p:nvPr>
            <p:ph idx="1"/>
          </p:nvPr>
        </p:nvSpPr>
        <p:spPr>
          <a:xfrm>
            <a:off x="3109913" y="1316567"/>
            <a:ext cx="370332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BE1DB9-8784-B97E-95AB-ED244044001F}"/>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C88C9D50-3150-C8C6-BEA9-D95E93C66437}"/>
              </a:ext>
            </a:extLst>
          </p:cNvPr>
          <p:cNvSpPr>
            <a:spLocks noGrp="1"/>
          </p:cNvSpPr>
          <p:nvPr>
            <p:ph type="dt" sz="half" idx="10"/>
          </p:nvPr>
        </p:nvSpPr>
        <p:spPr/>
        <p:txBody>
          <a:bodyPr/>
          <a:lstStyle/>
          <a:p>
            <a:fld id="{8EB417AA-6964-4E9B-8690-4286F65E5FB7}" type="datetimeFigureOut">
              <a:rPr lang="en-US" smtClean="0"/>
              <a:t>8/29/2025</a:t>
            </a:fld>
            <a:endParaRPr lang="en-US"/>
          </a:p>
        </p:txBody>
      </p:sp>
      <p:sp>
        <p:nvSpPr>
          <p:cNvPr id="6" name="Footer Placeholder 5">
            <a:extLst>
              <a:ext uri="{FF2B5EF4-FFF2-40B4-BE49-F238E27FC236}">
                <a16:creationId xmlns:a16="http://schemas.microsoft.com/office/drawing/2014/main" id="{7D0F8E12-BA79-77B0-EC5F-E8851BD612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E9C7EA-21BC-E260-43B2-F825213761C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18659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9F0B8-AA31-4EC7-A3E3-85032A2205E5}"/>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Picture Placeholder 2">
            <a:extLst>
              <a:ext uri="{FF2B5EF4-FFF2-40B4-BE49-F238E27FC236}">
                <a16:creationId xmlns:a16="http://schemas.microsoft.com/office/drawing/2014/main" id="{60FE87F6-D021-E1DA-5E7B-EF000607B619}"/>
              </a:ext>
            </a:extLst>
          </p:cNvPr>
          <p:cNvSpPr>
            <a:spLocks noGrp="1"/>
          </p:cNvSpPr>
          <p:nvPr>
            <p:ph type="pic" idx="1"/>
          </p:nvPr>
        </p:nvSpPr>
        <p:spPr>
          <a:xfrm>
            <a:off x="3109913" y="1316567"/>
            <a:ext cx="3703320" cy="6498167"/>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a:extLst>
              <a:ext uri="{FF2B5EF4-FFF2-40B4-BE49-F238E27FC236}">
                <a16:creationId xmlns:a16="http://schemas.microsoft.com/office/drawing/2014/main" id="{CEB7B9E2-70A4-8852-215D-6F57546680FE}"/>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8F2D2450-DDEB-EF22-1242-034DF9283B32}"/>
              </a:ext>
            </a:extLst>
          </p:cNvPr>
          <p:cNvSpPr>
            <a:spLocks noGrp="1"/>
          </p:cNvSpPr>
          <p:nvPr>
            <p:ph type="dt" sz="half" idx="10"/>
          </p:nvPr>
        </p:nvSpPr>
        <p:spPr/>
        <p:txBody>
          <a:bodyPr/>
          <a:lstStyle/>
          <a:p>
            <a:fld id="{8EB417AA-6964-4E9B-8690-4286F65E5FB7}" type="datetimeFigureOut">
              <a:rPr lang="en-US" smtClean="0"/>
              <a:t>8/29/2025</a:t>
            </a:fld>
            <a:endParaRPr lang="en-US"/>
          </a:p>
        </p:txBody>
      </p:sp>
      <p:sp>
        <p:nvSpPr>
          <p:cNvPr id="6" name="Footer Placeholder 5">
            <a:extLst>
              <a:ext uri="{FF2B5EF4-FFF2-40B4-BE49-F238E27FC236}">
                <a16:creationId xmlns:a16="http://schemas.microsoft.com/office/drawing/2014/main" id="{20F508C6-5C39-D410-CA7B-BA6D340132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808C20-4C70-45F0-AC73-B54F95BA020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887528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BD624-3343-1009-38ED-0E17114E5406}"/>
              </a:ext>
            </a:extLst>
          </p:cNvPr>
          <p:cNvSpPr>
            <a:spLocks noGrp="1"/>
          </p:cNvSpPr>
          <p:nvPr>
            <p:ph type="title"/>
          </p:nvPr>
        </p:nvSpPr>
        <p:spPr>
          <a:xfrm>
            <a:off x="502920" y="486834"/>
            <a:ext cx="630936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85F22C-DCC3-AE9F-B81E-38F7034861AC}"/>
              </a:ext>
            </a:extLst>
          </p:cNvPr>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E9FCB5-4868-2D00-A49D-307A44970EA5}"/>
              </a:ext>
            </a:extLst>
          </p:cNvPr>
          <p:cNvSpPr>
            <a:spLocks noGrp="1"/>
          </p:cNvSpPr>
          <p:nvPr>
            <p:ph type="dt" sz="half" idx="2"/>
          </p:nvPr>
        </p:nvSpPr>
        <p:spPr>
          <a:xfrm>
            <a:off x="502920" y="8475134"/>
            <a:ext cx="164592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8EB417AA-6964-4E9B-8690-4286F65E5FB7}" type="datetimeFigureOut">
              <a:rPr lang="en-US" smtClean="0"/>
              <a:t>8/29/2025</a:t>
            </a:fld>
            <a:endParaRPr lang="en-US"/>
          </a:p>
        </p:txBody>
      </p:sp>
      <p:sp>
        <p:nvSpPr>
          <p:cNvPr id="5" name="Footer Placeholder 4">
            <a:extLst>
              <a:ext uri="{FF2B5EF4-FFF2-40B4-BE49-F238E27FC236}">
                <a16:creationId xmlns:a16="http://schemas.microsoft.com/office/drawing/2014/main" id="{B44BD2F2-F4D8-9296-B821-0043E1DE5E21}"/>
              </a:ext>
            </a:extLst>
          </p:cNvPr>
          <p:cNvSpPr>
            <a:spLocks noGrp="1"/>
          </p:cNvSpPr>
          <p:nvPr>
            <p:ph type="ftr" sz="quarter" idx="3"/>
          </p:nvPr>
        </p:nvSpPr>
        <p:spPr>
          <a:xfrm>
            <a:off x="2423160" y="8475134"/>
            <a:ext cx="24688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0E55A7-286D-065B-5CEF-8A5E8160E55A}"/>
              </a:ext>
            </a:extLst>
          </p:cNvPr>
          <p:cNvSpPr>
            <a:spLocks noGrp="1"/>
          </p:cNvSpPr>
          <p:nvPr>
            <p:ph type="sldNum" sz="quarter" idx="4"/>
          </p:nvPr>
        </p:nvSpPr>
        <p:spPr>
          <a:xfrm>
            <a:off x="5166360" y="8475134"/>
            <a:ext cx="164592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571DDECB-0C7F-4F1E-A5A9-FCCF45559699}" type="slidenum">
              <a:rPr lang="en-US" smtClean="0"/>
              <a:t>‹#›</a:t>
            </a:fld>
            <a:endParaRPr lang="en-US"/>
          </a:p>
        </p:txBody>
      </p:sp>
    </p:spTree>
    <p:extLst>
      <p:ext uri="{BB962C8B-B14F-4D97-AF65-F5344CB8AC3E}">
        <p14:creationId xmlns:p14="http://schemas.microsoft.com/office/powerpoint/2010/main" val="1323247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13" Type="http://schemas.openxmlformats.org/officeDocument/2006/relationships/image" Target="../media/image10.svg"/><Relationship Id="rId3" Type="http://schemas.openxmlformats.org/officeDocument/2006/relationships/image" Target="../media/image2.jpg"/><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svg"/><Relationship Id="rId2" Type="http://schemas.openxmlformats.org/officeDocument/2006/relationships/image" Target="../media/image1.jpg"/><Relationship Id="rId16"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hyperlink" Target="https://my.matterport.com/show/?m=JADnhnCJnrM" TargetMode="External"/><Relationship Id="rId11" Type="http://schemas.openxmlformats.org/officeDocument/2006/relationships/image" Target="../media/image8.svg"/><Relationship Id="rId5" Type="http://schemas.openxmlformats.org/officeDocument/2006/relationships/hyperlink" Target="https://player.vimeo.com/video/1105314975" TargetMode="External"/><Relationship Id="rId15" Type="http://schemas.openxmlformats.org/officeDocument/2006/relationships/image" Target="../media/image12.svg"/><Relationship Id="rId10" Type="http://schemas.openxmlformats.org/officeDocument/2006/relationships/image" Target="../media/image7.png"/><Relationship Id="rId4" Type="http://schemas.openxmlformats.org/officeDocument/2006/relationships/image" Target="../media/image3.jpg"/><Relationship Id="rId9" Type="http://schemas.openxmlformats.org/officeDocument/2006/relationships/image" Target="../media/image6.jpg"/><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95A1446C-5246-385C-EFE1-915BF3926DA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213" y="0"/>
            <a:ext cx="7308772" cy="4106773"/>
          </a:xfrm>
          <a:prstGeom prst="rect">
            <a:avLst/>
          </a:prstGeom>
        </p:spPr>
      </p:pic>
      <p:sp>
        <p:nvSpPr>
          <p:cNvPr id="2" name="Title 1">
            <a:extLst>
              <a:ext uri="{FF2B5EF4-FFF2-40B4-BE49-F238E27FC236}">
                <a16:creationId xmlns:a16="http://schemas.microsoft.com/office/drawing/2014/main" id="{B3C44945-A9CC-DFF0-C1C9-2BB7276DBFAC}"/>
              </a:ext>
            </a:extLst>
          </p:cNvPr>
          <p:cNvSpPr>
            <a:spLocks noGrp="1"/>
          </p:cNvSpPr>
          <p:nvPr>
            <p:ph type="ctrTitle"/>
          </p:nvPr>
        </p:nvSpPr>
        <p:spPr>
          <a:xfrm>
            <a:off x="-1" y="0"/>
            <a:ext cx="7315201" cy="543192"/>
          </a:xfrm>
          <a:noFill/>
          <a:ln>
            <a:noFill/>
          </a:ln>
        </p:spPr>
        <p:txBody>
          <a:bodyPr anchor="ctr">
            <a:noAutofit/>
          </a:bodyPr>
          <a:lstStyle/>
          <a:p>
            <a:r>
              <a:rPr lang="en-US" sz="2800" b="1" dirty="0">
                <a:ln w="3175">
                  <a:noFill/>
                </a:ln>
                <a:solidFill>
                  <a:schemeClr val="bg1"/>
                </a:solidFill>
                <a:effectLst>
                  <a:outerShdw blurRad="38100" dist="38100" dir="2700000" algn="tl">
                    <a:srgbClr val="000000">
                      <a:alpha val="43137"/>
                    </a:srgbClr>
                  </a:outerShdw>
                </a:effectLst>
                <a:latin typeface="Trajan Pro" panose="02020502050506020301" pitchFamily="18" charset="0"/>
              </a:rPr>
              <a:t>CLOSE PROXIMITY TO MT PLEASANT</a:t>
            </a:r>
          </a:p>
        </p:txBody>
      </p:sp>
      <p:pic>
        <p:nvPicPr>
          <p:cNvPr id="6" name="Picture 5">
            <a:extLst>
              <a:ext uri="{FF2B5EF4-FFF2-40B4-BE49-F238E27FC236}">
                <a16:creationId xmlns:a16="http://schemas.microsoft.com/office/drawing/2014/main" id="{A020B926-867B-7CBB-673C-3084168EA41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0" y="3760379"/>
            <a:ext cx="1828800" cy="1219200"/>
          </a:xfrm>
          <a:prstGeom prst="rect">
            <a:avLst/>
          </a:prstGeom>
          <a:ln>
            <a:solidFill>
              <a:schemeClr val="tx1"/>
            </a:solidFill>
          </a:ln>
        </p:spPr>
      </p:pic>
      <p:pic>
        <p:nvPicPr>
          <p:cNvPr id="10" name="Picture 9">
            <a:extLst>
              <a:ext uri="{FF2B5EF4-FFF2-40B4-BE49-F238E27FC236}">
                <a16:creationId xmlns:a16="http://schemas.microsoft.com/office/drawing/2014/main" id="{C1BAA087-D5FC-08C9-143C-81428C7F5EE4}"/>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828801" y="3760379"/>
            <a:ext cx="1828797" cy="1219198"/>
          </a:xfrm>
          <a:prstGeom prst="rect">
            <a:avLst/>
          </a:prstGeom>
          <a:ln>
            <a:solidFill>
              <a:schemeClr val="tx1"/>
            </a:solidFill>
          </a:ln>
        </p:spPr>
      </p:pic>
      <p:sp>
        <p:nvSpPr>
          <p:cNvPr id="42" name="TextBox 41">
            <a:extLst>
              <a:ext uri="{FF2B5EF4-FFF2-40B4-BE49-F238E27FC236}">
                <a16:creationId xmlns:a16="http://schemas.microsoft.com/office/drawing/2014/main" id="{0961B75F-0215-7D19-DFEE-6BDF08056B9C}"/>
              </a:ext>
            </a:extLst>
          </p:cNvPr>
          <p:cNvSpPr txBox="1"/>
          <p:nvPr/>
        </p:nvSpPr>
        <p:spPr>
          <a:xfrm>
            <a:off x="158144" y="8350160"/>
            <a:ext cx="2181695" cy="646331"/>
          </a:xfrm>
          <a:prstGeom prst="rect">
            <a:avLst/>
          </a:prstGeom>
          <a:noFill/>
        </p:spPr>
        <p:txBody>
          <a:bodyPr wrap="square" rtlCol="0">
            <a:spAutoFit/>
          </a:bodyPr>
          <a:lstStyle/>
          <a:p>
            <a:r>
              <a:rPr lang="en-US" sz="160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Telecia Bilton</a:t>
            </a:r>
            <a:br>
              <a:rPr lang="en-US" sz="1600" dirty="0">
                <a:solidFill>
                  <a:srgbClr val="C7AA5F"/>
                </a:solidFill>
                <a:latin typeface="Avenir Next LT Pro" panose="020B0504020202020204" pitchFamily="34" charset="0"/>
                <a:ea typeface="Ebrima" panose="02000000000000000000" pitchFamily="2" charset="0"/>
                <a:cs typeface="Ebrima" panose="02000000000000000000" pitchFamily="2" charset="0"/>
              </a:rPr>
            </a:br>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843-412-3586</a:t>
            </a:r>
          </a:p>
          <a:p>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tmbilton@rogcoastal.com</a:t>
            </a:r>
            <a:endParaRPr lang="en-US" sz="1000" dirty="0">
              <a:solidFill>
                <a:srgbClr val="C7AA5F"/>
              </a:solidFill>
              <a:latin typeface="Avenir Next LT Pro" panose="020B0504020202020204" pitchFamily="34" charset="0"/>
              <a:ea typeface="Ebrima" panose="02000000000000000000" pitchFamily="2" charset="0"/>
              <a:cs typeface="Ebrima" panose="02000000000000000000" pitchFamily="2" charset="0"/>
            </a:endParaRPr>
          </a:p>
        </p:txBody>
      </p:sp>
      <p:grpSp>
        <p:nvGrpSpPr>
          <p:cNvPr id="7" name="Group 6">
            <a:extLst>
              <a:ext uri="{FF2B5EF4-FFF2-40B4-BE49-F238E27FC236}">
                <a16:creationId xmlns:a16="http://schemas.microsoft.com/office/drawing/2014/main" id="{FC14BC92-750A-776E-1083-4ADE66986EFC}"/>
              </a:ext>
            </a:extLst>
          </p:cNvPr>
          <p:cNvGrpSpPr/>
          <p:nvPr/>
        </p:nvGrpSpPr>
        <p:grpSpPr>
          <a:xfrm>
            <a:off x="153845" y="5602512"/>
            <a:ext cx="7013683" cy="2631490"/>
            <a:chOff x="153845" y="5602512"/>
            <a:chExt cx="7013683" cy="2631490"/>
          </a:xfrm>
        </p:grpSpPr>
        <p:sp>
          <p:nvSpPr>
            <p:cNvPr id="4" name="Rectangle 3">
              <a:extLst>
                <a:ext uri="{FF2B5EF4-FFF2-40B4-BE49-F238E27FC236}">
                  <a16:creationId xmlns:a16="http://schemas.microsoft.com/office/drawing/2014/main" id="{A54FB912-2516-3BF6-30BB-49954A19454B}"/>
                </a:ext>
              </a:extLst>
            </p:cNvPr>
            <p:cNvSpPr/>
            <p:nvPr/>
          </p:nvSpPr>
          <p:spPr>
            <a:xfrm>
              <a:off x="160020" y="5602512"/>
              <a:ext cx="6995160" cy="2631490"/>
            </a:xfrm>
            <a:prstGeom prst="rect">
              <a:avLst/>
            </a:prstGeom>
            <a:solidFill>
              <a:schemeClr val="tx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30B6364-BBA5-DD85-ACE9-4C6DA6EE40DC}"/>
                </a:ext>
              </a:extLst>
            </p:cNvPr>
            <p:cNvSpPr txBox="1"/>
            <p:nvPr/>
          </p:nvSpPr>
          <p:spPr>
            <a:xfrm>
              <a:off x="153845" y="5687151"/>
              <a:ext cx="7013683" cy="2292935"/>
            </a:xfrm>
            <a:prstGeom prst="rect">
              <a:avLst/>
            </a:prstGeom>
            <a:noFill/>
          </p:spPr>
          <p:txBody>
            <a:bodyPr wrap="square" rtlCol="0">
              <a:spAutoFit/>
            </a:bodyPr>
            <a:lstStyle/>
            <a:p>
              <a:pPr algn="ctr"/>
              <a:r>
                <a:rPr lang="en-US" sz="1100" dirty="0">
                  <a:solidFill>
                    <a:srgbClr val="C7AA5F"/>
                  </a:solidFill>
                  <a:latin typeface="Avenir Next LT Pro" panose="020B0504020202020204" pitchFamily="34" charset="0"/>
                  <a:ea typeface="Ebrima" panose="02000000000000000000" pitchFamily="2" charset="0"/>
                  <a:cs typeface="Ebrima" panose="02000000000000000000" pitchFamily="2" charset="0"/>
                </a:rPr>
                <a:t>Welcome to French Quarter Creek—a natural gas community nestled in the scenic beauty of Huger, SC, just minutes from Mt. Pleasant and a short drive to the beaches of Isle of Palms and Sullivan's Island. This community offers the perfect blend of peaceful Lowcountry living and modern convenience, with easy access to shopping, dining, and outdoor adventures. Step inside this spacious one-story, open-concept home featuring 3 bedrooms and 2.5 baths, beautifully landscaped, fully fenced yard, and screened porch ideal for outdoor living and entertainment. Residents enjoy an array of amenities, including a clubhouse, resort-style swimming pool with cabana, fire pit, bocce ball court, dog run, and scenic fishing ponds—all surrounded by natural Lowcountry landscapes and close to Lake Moultrie, the Wando River, and the Francis Marion National Forest for endless outdoor recreation.</a:t>
              </a:r>
            </a:p>
            <a:p>
              <a:pPr marL="171450" indent="-171450" algn="ctr">
                <a:buFont typeface="Wingdings" panose="05000000000000000000" pitchFamily="2" charset="2"/>
                <a:buChar char="v"/>
              </a:pPr>
              <a:r>
                <a:rPr lang="en-US" sz="1100" dirty="0">
                  <a:solidFill>
                    <a:srgbClr val="C7AA5F"/>
                  </a:solidFill>
                  <a:latin typeface="Avenir Next LT Pro" panose="020B0504020202020204" pitchFamily="34" charset="0"/>
                  <a:ea typeface="Ebrima" panose="02000000000000000000" pitchFamily="2" charset="0"/>
                  <a:cs typeface="Ebrima" panose="02000000000000000000" pitchFamily="2" charset="0"/>
                </a:rPr>
                <a:t>Experience a lifestyle that balances relaxation and activity in a welcoming, amenity-rich neighborhood with quick access to the best of Mt. Pleasant and Charleston's beaches.</a:t>
              </a:r>
            </a:p>
            <a:p>
              <a:pPr algn="ctr"/>
              <a:endParaRPr lang="en-US" sz="1100" dirty="0">
                <a:solidFill>
                  <a:srgbClr val="0563C1"/>
                </a:solidFill>
                <a:latin typeface="Avenir Next LT Pro" panose="020B0504020202020204" pitchFamily="34" charset="0"/>
                <a:ea typeface="Ebrima" panose="02000000000000000000" pitchFamily="2" charset="0"/>
                <a:cs typeface="Ebrima" panose="02000000000000000000" pitchFamily="2" charset="0"/>
                <a:hlinkClick r:id="rId5">
                  <a:extLst>
                    <a:ext uri="{A12FA001-AC4F-418D-AE19-62706E023703}">
                      <ahyp:hlinkClr xmlns:ahyp="http://schemas.microsoft.com/office/drawing/2018/hyperlinkcolor" val="tx"/>
                    </a:ext>
                  </a:extLst>
                </a:hlinkClick>
              </a:endParaRPr>
            </a:p>
            <a:p>
              <a:pPr algn="ctr"/>
              <a:r>
                <a:rPr lang="en-US" sz="1100" b="1" dirty="0">
                  <a:solidFill>
                    <a:schemeClr val="bg1"/>
                  </a:solidFill>
                  <a:latin typeface="Avenir Next LT Pro" panose="020B0504020202020204" pitchFamily="34" charset="0"/>
                  <a:ea typeface="Ebrima" panose="02000000000000000000" pitchFamily="2" charset="0"/>
                  <a:cs typeface="Ebrima" panose="02000000000000000000" pitchFamily="2" charset="0"/>
                  <a:hlinkClick r:id="rId5">
                    <a:extLst>
                      <a:ext uri="{A12FA001-AC4F-418D-AE19-62706E023703}">
                        <ahyp:hlinkClr xmlns:ahyp="http://schemas.microsoft.com/office/drawing/2018/hyperlinkcolor" val="tx"/>
                      </a:ext>
                    </a:extLst>
                  </a:hlinkClick>
                </a:rPr>
                <a:t>VIDEO TOUR</a:t>
              </a:r>
              <a:r>
                <a:rPr lang="en-US" sz="1100" b="1" dirty="0">
                  <a:solidFill>
                    <a:schemeClr val="bg1"/>
                  </a:solidFill>
                  <a:latin typeface="Avenir Next LT Pro" panose="020B0504020202020204" pitchFamily="34" charset="0"/>
                  <a:ea typeface="Ebrima" panose="02000000000000000000" pitchFamily="2" charset="0"/>
                  <a:cs typeface="Ebrima" panose="02000000000000000000" pitchFamily="2" charset="0"/>
                </a:rPr>
                <a:t> | </a:t>
              </a:r>
              <a:r>
                <a:rPr lang="en-US" sz="1100" b="1" dirty="0">
                  <a:solidFill>
                    <a:schemeClr val="bg1"/>
                  </a:solidFill>
                  <a:latin typeface="Avenir Next LT Pro" panose="020B0504020202020204" pitchFamily="34" charset="0"/>
                  <a:ea typeface="Ebrima" panose="02000000000000000000" pitchFamily="2" charset="0"/>
                  <a:cs typeface="Ebrima" panose="02000000000000000000" pitchFamily="2" charset="0"/>
                  <a:hlinkClick r:id="rId6">
                    <a:extLst>
                      <a:ext uri="{A12FA001-AC4F-418D-AE19-62706E023703}">
                        <ahyp:hlinkClr xmlns:ahyp="http://schemas.microsoft.com/office/drawing/2018/hyperlinkcolor" val="tx"/>
                      </a:ext>
                    </a:extLst>
                  </a:hlinkClick>
                </a:rPr>
                <a:t>VIRTUAL TOUR</a:t>
              </a:r>
              <a:endParaRPr lang="en-US" sz="1100" b="1" dirty="0">
                <a:solidFill>
                  <a:schemeClr val="bg1"/>
                </a:solidFill>
                <a:latin typeface="Avenir Next LT Pro" panose="020B0504020202020204" pitchFamily="34" charset="0"/>
                <a:ea typeface="Ebrima" panose="02000000000000000000" pitchFamily="2" charset="0"/>
                <a:cs typeface="Ebrima" panose="02000000000000000000" pitchFamily="2" charset="0"/>
              </a:endParaRPr>
            </a:p>
          </p:txBody>
        </p:sp>
      </p:grpSp>
      <p:sp>
        <p:nvSpPr>
          <p:cNvPr id="21" name="TextBox 20">
            <a:extLst>
              <a:ext uri="{FF2B5EF4-FFF2-40B4-BE49-F238E27FC236}">
                <a16:creationId xmlns:a16="http://schemas.microsoft.com/office/drawing/2014/main" id="{F813D680-6ECD-005C-3077-9E6D2DED5F90}"/>
              </a:ext>
            </a:extLst>
          </p:cNvPr>
          <p:cNvSpPr txBox="1"/>
          <p:nvPr/>
        </p:nvSpPr>
        <p:spPr>
          <a:xfrm>
            <a:off x="4811949" y="8373243"/>
            <a:ext cx="2335796" cy="600164"/>
          </a:xfrm>
          <a:prstGeom prst="rect">
            <a:avLst/>
          </a:prstGeom>
          <a:noFill/>
        </p:spPr>
        <p:txBody>
          <a:bodyPr wrap="square" rtlCol="0">
            <a:spAutoFit/>
          </a:bodyPr>
          <a:lstStyle/>
          <a:p>
            <a:pPr algn="r"/>
            <a:r>
              <a:rPr lang="en-US" sz="11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Realty ONE Group Coastal</a:t>
            </a:r>
          </a:p>
          <a:p>
            <a:pPr algn="r"/>
            <a:r>
              <a:rPr lang="en-US" sz="11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1510 Trolley Rd</a:t>
            </a:r>
          </a:p>
          <a:p>
            <a:pPr algn="r"/>
            <a:r>
              <a:rPr lang="en-US" sz="11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Summerville, SC 29485</a:t>
            </a:r>
            <a:endParaRPr lang="en-US" sz="1100" dirty="0">
              <a:solidFill>
                <a:srgbClr val="C7AA5F"/>
              </a:solidFill>
              <a:latin typeface="Avenir Next LT Pro" panose="020B0504020202020204" pitchFamily="34" charset="0"/>
              <a:ea typeface="Ebrima" panose="02000000000000000000" pitchFamily="2" charset="0"/>
              <a:cs typeface="Aharoni" panose="02010803020104030203" pitchFamily="2" charset="-79"/>
            </a:endParaRPr>
          </a:p>
        </p:txBody>
      </p:sp>
      <p:pic>
        <p:nvPicPr>
          <p:cNvPr id="24" name="Picture 23">
            <a:extLst>
              <a:ext uri="{FF2B5EF4-FFF2-40B4-BE49-F238E27FC236}">
                <a16:creationId xmlns:a16="http://schemas.microsoft.com/office/drawing/2014/main" id="{A25A9857-E104-996A-7274-ADA92DF79A9C}"/>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638517" y="8350085"/>
            <a:ext cx="2038166" cy="646481"/>
          </a:xfrm>
          <a:prstGeom prst="rect">
            <a:avLst/>
          </a:prstGeom>
        </p:spPr>
      </p:pic>
      <p:sp>
        <p:nvSpPr>
          <p:cNvPr id="22" name="TextBox 21">
            <a:extLst>
              <a:ext uri="{FF2B5EF4-FFF2-40B4-BE49-F238E27FC236}">
                <a16:creationId xmlns:a16="http://schemas.microsoft.com/office/drawing/2014/main" id="{943C5723-1E51-E3E7-4483-39E2455CD01B}"/>
              </a:ext>
            </a:extLst>
          </p:cNvPr>
          <p:cNvSpPr txBox="1"/>
          <p:nvPr/>
        </p:nvSpPr>
        <p:spPr>
          <a:xfrm>
            <a:off x="153846" y="5018251"/>
            <a:ext cx="7007509" cy="584775"/>
          </a:xfrm>
          <a:prstGeom prst="rect">
            <a:avLst/>
          </a:prstGeom>
          <a:noFill/>
        </p:spPr>
        <p:txBody>
          <a:bodyPr wrap="square" rtlCol="0">
            <a:spAutoFit/>
          </a:bodyPr>
          <a:lstStyle/>
          <a:p>
            <a:pPr algn="ctr"/>
            <a:r>
              <a:rPr lang="en-US" b="1" dirty="0">
                <a:ln w="3175">
                  <a:solidFill>
                    <a:sysClr val="windowText" lastClr="000000"/>
                  </a:solidFill>
                </a:ln>
                <a:solidFill>
                  <a:schemeClr val="bg1"/>
                </a:solidFill>
                <a:latin typeface="Avenir Next LT Pro" panose="020B0504020202020204" pitchFamily="34" charset="0"/>
              </a:rPr>
              <a:t>1255 Wading Point Boulevard</a:t>
            </a:r>
          </a:p>
          <a:p>
            <a:pPr algn="ctr"/>
            <a:r>
              <a:rPr lang="en-US" sz="1400" b="1" dirty="0">
                <a:ln w="3175">
                  <a:solidFill>
                    <a:sysClr val="windowText" lastClr="000000"/>
                  </a:solidFill>
                </a:ln>
                <a:solidFill>
                  <a:schemeClr val="bg1"/>
                </a:solidFill>
                <a:latin typeface="Avenir Next LT Pro" panose="020B0504020202020204" pitchFamily="34" charset="0"/>
              </a:rPr>
              <a:t>French Quarter Creek | Huger, SC 29450 | MLS# 25021115 | $510,000</a:t>
            </a:r>
          </a:p>
        </p:txBody>
      </p:sp>
      <p:pic>
        <p:nvPicPr>
          <p:cNvPr id="11" name="Picture 10">
            <a:extLst>
              <a:ext uri="{FF2B5EF4-FFF2-40B4-BE49-F238E27FC236}">
                <a16:creationId xmlns:a16="http://schemas.microsoft.com/office/drawing/2014/main" id="{787C0585-B189-6C59-B260-7650F2D836B1}"/>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3657600" y="3760379"/>
            <a:ext cx="1828800" cy="1219200"/>
          </a:xfrm>
          <a:prstGeom prst="rect">
            <a:avLst/>
          </a:prstGeom>
          <a:ln>
            <a:solidFill>
              <a:schemeClr val="tx1"/>
            </a:solidFill>
          </a:ln>
        </p:spPr>
      </p:pic>
      <p:pic>
        <p:nvPicPr>
          <p:cNvPr id="12" name="Picture 11">
            <a:extLst>
              <a:ext uri="{FF2B5EF4-FFF2-40B4-BE49-F238E27FC236}">
                <a16:creationId xmlns:a16="http://schemas.microsoft.com/office/drawing/2014/main" id="{B2D163DD-8168-02E7-4EBD-556B9ECA6DB7}"/>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5486401" y="3760379"/>
            <a:ext cx="1828797" cy="1219198"/>
          </a:xfrm>
          <a:prstGeom prst="rect">
            <a:avLst/>
          </a:prstGeom>
          <a:ln>
            <a:solidFill>
              <a:schemeClr val="tx1"/>
            </a:solidFill>
          </a:ln>
        </p:spPr>
      </p:pic>
      <p:pic>
        <p:nvPicPr>
          <p:cNvPr id="16" name="Graphic 15" descr="Arrow: Counter-clockwise curve outline">
            <a:extLst>
              <a:ext uri="{FF2B5EF4-FFF2-40B4-BE49-F238E27FC236}">
                <a16:creationId xmlns:a16="http://schemas.microsoft.com/office/drawing/2014/main" id="{AF0D9178-BE4D-CDE5-5254-1E1CB001C575}"/>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rot="8562688">
            <a:off x="8570068" y="1365115"/>
            <a:ext cx="914400" cy="914400"/>
          </a:xfrm>
          <a:prstGeom prst="rect">
            <a:avLst/>
          </a:prstGeom>
        </p:spPr>
      </p:pic>
      <p:pic>
        <p:nvPicPr>
          <p:cNvPr id="18" name="Graphic 17" descr="Arrow: Clockwise curve with solid fill">
            <a:extLst>
              <a:ext uri="{FF2B5EF4-FFF2-40B4-BE49-F238E27FC236}">
                <a16:creationId xmlns:a16="http://schemas.microsoft.com/office/drawing/2014/main" id="{B1517684-F0EA-E171-E7A9-F104E59C65B8}"/>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rot="7842848">
            <a:off x="-2070479" y="1566543"/>
            <a:ext cx="914400" cy="1366604"/>
          </a:xfrm>
          <a:prstGeom prst="rect">
            <a:avLst/>
          </a:prstGeom>
          <a:effectLst>
            <a:outerShdw blurRad="76200" dist="63500" sx="102000" sy="102000" algn="ctr" rotWithShape="0">
              <a:prstClr val="black">
                <a:alpha val="82000"/>
              </a:prstClr>
            </a:outerShdw>
          </a:effectLst>
        </p:spPr>
      </p:pic>
      <p:pic>
        <p:nvPicPr>
          <p:cNvPr id="20" name="Graphic 19" descr="Arrow: Rotate left outline">
            <a:extLst>
              <a:ext uri="{FF2B5EF4-FFF2-40B4-BE49-F238E27FC236}">
                <a16:creationId xmlns:a16="http://schemas.microsoft.com/office/drawing/2014/main" id="{0DB5DAE9-1C6D-25BC-69E2-F1D4FFADC701}"/>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8229600" y="543192"/>
            <a:ext cx="914400" cy="914400"/>
          </a:xfrm>
          <a:prstGeom prst="rect">
            <a:avLst/>
          </a:prstGeom>
        </p:spPr>
      </p:pic>
      <p:pic>
        <p:nvPicPr>
          <p:cNvPr id="25" name="Graphic 24" descr="Arrow: Rotate right with solid fill">
            <a:extLst>
              <a:ext uri="{FF2B5EF4-FFF2-40B4-BE49-F238E27FC236}">
                <a16:creationId xmlns:a16="http://schemas.microsoft.com/office/drawing/2014/main" id="{4A423E6B-7C0F-27AE-CA81-B9C320CDE925}"/>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8686800" y="4169208"/>
            <a:ext cx="914400" cy="914400"/>
          </a:xfrm>
          <a:prstGeom prst="rect">
            <a:avLst/>
          </a:prstGeom>
        </p:spPr>
      </p:pic>
    </p:spTree>
    <p:extLst>
      <p:ext uri="{BB962C8B-B14F-4D97-AF65-F5344CB8AC3E}">
        <p14:creationId xmlns:p14="http://schemas.microsoft.com/office/powerpoint/2010/main" val="2634440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416</TotalTime>
  <Words>235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Avenir Next LT Pro</vt:lpstr>
      <vt:lpstr>Calibri</vt:lpstr>
      <vt:lpstr>Calibri Light</vt:lpstr>
      <vt:lpstr>Trajan Pro</vt:lpstr>
      <vt:lpstr>Wingdings</vt:lpstr>
      <vt:lpstr>Office Theme</vt:lpstr>
      <vt:lpstr>CLOSE PROXIMITY TO MT PLEASANT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Agents &amp; Buyers Welcome!</dc:title>
  <dc:creator>A. Thomas Price</dc:creator>
  <cp:lastModifiedBy>A. Thomas Price</cp:lastModifiedBy>
  <cp:revision>39</cp:revision>
  <dcterms:created xsi:type="dcterms:W3CDTF">2022-10-19T11:58:47Z</dcterms:created>
  <dcterms:modified xsi:type="dcterms:W3CDTF">2025-08-29T17:54:30Z</dcterms:modified>
</cp:coreProperties>
</file>