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93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97153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66072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777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15420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68746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89251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00452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8917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280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0609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B85B3F2-7F9D-49E6-AC56-04D3B8C00B00}" type="datetimeFigureOut">
              <a:rPr lang="en-US" smtClean="0"/>
              <a:t>5/15/2019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561676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jp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FB5F0A6-6286-4058-BD29-72919AF20A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806" b="19189"/>
          <a:stretch/>
        </p:blipFill>
        <p:spPr bwMode="auto">
          <a:xfrm>
            <a:off x="-5028247" y="4458522"/>
            <a:ext cx="4134167" cy="21080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3943352" y="22225"/>
            <a:ext cx="3829048"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defTabSz="914400" eaLnBrk="0" fontAlgn="base" hangingPunct="0">
              <a:spcBef>
                <a:spcPct val="0"/>
              </a:spcBef>
              <a:spcAft>
                <a:spcPct val="0"/>
              </a:spcAft>
            </a:pPr>
            <a:r>
              <a:rPr lang="en-US" altLang="en-US" sz="2000" b="1" dirty="0">
                <a:solidFill>
                  <a:schemeClr val="bg1"/>
                </a:solidFill>
                <a:effectLst>
                  <a:outerShdw blurRad="38100" dist="38100" dir="2700000" algn="tl">
                    <a:srgbClr val="000000">
                      <a:alpha val="43137"/>
                    </a:srgbClr>
                  </a:outerShdw>
                </a:effectLst>
                <a:latin typeface="Futura Lt BT" panose="020B0402020204020303" pitchFamily="34" charset="0"/>
              </a:rPr>
              <a:t>1264 Marvin Avenue</a:t>
            </a:r>
          </a:p>
          <a:p>
            <a:pPr lvl="0" algn="r" defTabSz="914400" eaLnBrk="0" fontAlgn="base" hangingPunct="0">
              <a:spcBef>
                <a:spcPct val="0"/>
              </a:spcBef>
              <a:spcAft>
                <a:spcPct val="0"/>
              </a:spcAft>
            </a:pPr>
            <a:r>
              <a:rPr lang="en-US" altLang="en-US" sz="1600" dirty="0">
                <a:solidFill>
                  <a:schemeClr val="bg1"/>
                </a:solidFill>
                <a:effectLst>
                  <a:outerShdw blurRad="38100" dist="38100" dir="2700000" algn="tl">
                    <a:srgbClr val="000000">
                      <a:alpha val="43137"/>
                    </a:srgbClr>
                  </a:outerShdw>
                </a:effectLst>
                <a:latin typeface="Futura Lt BT" panose="020B0402020204020303" pitchFamily="34" charset="0"/>
              </a:rPr>
              <a:t>Old Towne Acres ~ Charleston, SC 29407</a:t>
            </a:r>
          </a:p>
          <a:p>
            <a:pPr lvl="0" algn="r" defTabSz="914400" eaLnBrk="0" fontAlgn="base" hangingPunct="0">
              <a:spcBef>
                <a:spcPct val="0"/>
              </a:spcBef>
              <a:spcAft>
                <a:spcPct val="0"/>
              </a:spcAft>
            </a:pPr>
            <a:r>
              <a:rPr lang="en-US" altLang="en-US" sz="1600" dirty="0">
                <a:solidFill>
                  <a:schemeClr val="bg1"/>
                </a:solidFill>
                <a:effectLst>
                  <a:outerShdw blurRad="38100" dist="38100" dir="2700000" algn="tl">
                    <a:srgbClr val="000000">
                      <a:alpha val="43137"/>
                    </a:srgbClr>
                  </a:outerShdw>
                </a:effectLst>
                <a:latin typeface="Futura Lt BT" panose="020B0402020204020303" pitchFamily="34" charset="0"/>
              </a:rPr>
              <a:t>MLS# 19013878 ~ $359,000</a:t>
            </a:r>
            <a:endParaRPr kumimoji="0" lang="en-US" altLang="en-US" sz="1800" u="none" strike="noStrike" cap="none" normalizeH="0" baseline="0" dirty="0">
              <a:ln>
                <a:noFill/>
              </a:ln>
              <a:solidFill>
                <a:schemeClr val="bg1"/>
              </a:solidFill>
              <a:effectLst>
                <a:outerShdw blurRad="38100" dist="38100" dir="2700000" algn="tl">
                  <a:srgbClr val="000000">
                    <a:alpha val="43137"/>
                  </a:srgbClr>
                </a:outerShdw>
              </a:effectLst>
              <a:latin typeface="Futura Lt BT" panose="020B0402020204020303" pitchFamily="34" charset="0"/>
            </a:endParaRPr>
          </a:p>
        </p:txBody>
      </p:sp>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9525" y="3538679"/>
            <a:ext cx="7753350" cy="2509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chemeClr val="bg1"/>
                </a:solidFill>
                <a:effectLst>
                  <a:outerShdw blurRad="38100" dist="38100" dir="2700000" algn="tl">
                    <a:srgbClr val="000000">
                      <a:alpha val="43137"/>
                    </a:srgbClr>
                  </a:outerShdw>
                </a:effectLst>
                <a:latin typeface="Malgun Gothic Semilight" panose="020B0502040204020203" pitchFamily="34" charset="-128"/>
              </a:rPr>
              <a:t>Updated one-story 3 Bedroom / 2 Full Bathroom ranch home (w/ Solar $) located in the Old Towne Acres neighborhood of West Ashley minutes from grocery stores and Avondale restaurants and nightlife (including the new Whole Foods Market and Starbucks). Updated kitchen and baths; enclosed garage used as a 2nd family room; original hardwood floors; not in a flood zone; washer/dryer included; large fenced backyard with patio and shed; $30K+ Solar Investment on roof (Save ~$1,800K/</a:t>
            </a:r>
            <a:r>
              <a:rPr lang="en-US" altLang="en-US" sz="1600" b="1" dirty="0" err="1">
                <a:solidFill>
                  <a:schemeClr val="bg1"/>
                </a:solidFill>
                <a:effectLst>
                  <a:outerShdw blurRad="38100" dist="38100" dir="2700000" algn="tl">
                    <a:srgbClr val="000000">
                      <a:alpha val="43137"/>
                    </a:srgbClr>
                  </a:outerShdw>
                </a:effectLst>
                <a:latin typeface="Malgun Gothic Semilight" panose="020B0502040204020203" pitchFamily="34" charset="-128"/>
              </a:rPr>
              <a:t>yr</a:t>
            </a:r>
            <a:r>
              <a:rPr lang="en-US" altLang="en-US" sz="1600" b="1" dirty="0">
                <a:solidFill>
                  <a:schemeClr val="bg1"/>
                </a:solidFill>
                <a:effectLst>
                  <a:outerShdw blurRad="38100" dist="38100" dir="2700000" algn="tl">
                    <a:srgbClr val="000000">
                      <a:alpha val="43137"/>
                    </a:srgbClr>
                  </a:outerShdw>
                </a:effectLst>
                <a:latin typeface="Malgun Gothic Semilight" panose="020B0502040204020203" pitchFamily="34" charset="-128"/>
              </a:rPr>
              <a:t>+); lots of parking with double entrance driveway; 10 minutes from MUSC / downtown Charleston; 5 minutes to I-26 and I-526.</a:t>
            </a:r>
            <a:endParaRPr kumimoji="0" lang="en-US" alt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214313" y="9137849"/>
            <a:ext cx="3502025"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lvl="0" defTabSz="914400" eaLnBrk="0" fontAlgn="base" hangingPunct="0">
              <a:spcBef>
                <a:spcPct val="0"/>
              </a:spcBef>
              <a:spcAft>
                <a:spcPct val="0"/>
              </a:spcAft>
            </a:pPr>
            <a:r>
              <a:rPr lang="en-US" altLang="en-US" sz="1200" b="1" dirty="0">
                <a:solidFill>
                  <a:schemeClr val="bg1"/>
                </a:solidFill>
                <a:latin typeface="Malgun Gothic Semilight" panose="020B0502040204020203" pitchFamily="34" charset="-128"/>
              </a:rPr>
              <a:t>Snizhana Penchev</a:t>
            </a:r>
          </a:p>
          <a:p>
            <a:pPr lvl="0" defTabSz="914400" eaLnBrk="0" fontAlgn="base" hangingPunct="0">
              <a:spcBef>
                <a:spcPct val="0"/>
              </a:spcBef>
              <a:spcAft>
                <a:spcPct val="0"/>
              </a:spcAft>
            </a:pPr>
            <a:r>
              <a:rPr lang="en-US" altLang="en-US" sz="1000" dirty="0">
                <a:solidFill>
                  <a:schemeClr val="bg1"/>
                </a:solidFill>
                <a:latin typeface="Malgun Gothic Semilight" panose="020B0502040204020203" pitchFamily="34" charset="-128"/>
              </a:rPr>
              <a:t>(843) 530-5200</a:t>
            </a:r>
          </a:p>
          <a:p>
            <a:pPr lvl="0" defTabSz="914400" eaLnBrk="0" fontAlgn="base" hangingPunct="0">
              <a:spcBef>
                <a:spcPct val="0"/>
              </a:spcBef>
              <a:spcAft>
                <a:spcPct val="0"/>
              </a:spcAft>
            </a:pPr>
            <a:r>
              <a:rPr lang="en-US" altLang="en-US" sz="1000" dirty="0">
                <a:solidFill>
                  <a:schemeClr val="bg1"/>
                </a:solidFill>
                <a:latin typeface="Malgun Gothic Semilight" panose="020B0502040204020203" pitchFamily="34" charset="-128"/>
              </a:rPr>
              <a:t>snizhana@hbrtwn.com</a:t>
            </a:r>
          </a:p>
          <a:p>
            <a:pPr lvl="0" defTabSz="914400" eaLnBrk="0" fontAlgn="base" hangingPunct="0">
              <a:spcBef>
                <a:spcPct val="0"/>
              </a:spcBef>
              <a:spcAft>
                <a:spcPct val="0"/>
              </a:spcAft>
            </a:pPr>
            <a:r>
              <a:rPr lang="en-US" altLang="en-US" sz="1000" dirty="0">
                <a:solidFill>
                  <a:schemeClr val="bg1"/>
                </a:solidFill>
                <a:latin typeface="Malgun Gothic Semilight" panose="020B0502040204020203" pitchFamily="34" charset="-128"/>
              </a:rPr>
              <a:t>www.hbrtwn.com</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
        <p:nvSpPr>
          <p:cNvPr id="7" name="Text Box 6">
            <a:extLst>
              <a:ext uri="{FF2B5EF4-FFF2-40B4-BE49-F238E27FC236}">
                <a16:creationId xmlns:a16="http://schemas.microsoft.com/office/drawing/2014/main" id="{6A9FB588-1183-4257-AB91-F68BD5F1A1F8}"/>
              </a:ext>
            </a:extLst>
          </p:cNvPr>
          <p:cNvSpPr txBox="1">
            <a:spLocks noChangeArrowheads="1"/>
          </p:cNvSpPr>
          <p:nvPr/>
        </p:nvSpPr>
        <p:spPr bwMode="auto">
          <a:xfrm>
            <a:off x="19050" y="3175"/>
            <a:ext cx="3810000" cy="914400"/>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defTabSz="914400" eaLnBrk="0" fontAlgn="base" hangingPunct="0">
              <a:spcBef>
                <a:spcPct val="0"/>
              </a:spcBef>
              <a:spcAft>
                <a:spcPct val="0"/>
              </a:spcAft>
            </a:pPr>
            <a:r>
              <a:rPr lang="en-US" altLang="en-US" sz="2600" i="1" dirty="0">
                <a:solidFill>
                  <a:schemeClr val="bg1"/>
                </a:solidFill>
                <a:effectLst>
                  <a:outerShdw blurRad="38100" dist="38100" dir="2700000" algn="tl">
                    <a:srgbClr val="000000">
                      <a:alpha val="43137"/>
                    </a:srgbClr>
                  </a:outerShdw>
                </a:effectLst>
                <a:latin typeface="Futura Md BT" panose="020B0602020204020303" pitchFamily="34" charset="0"/>
              </a:rPr>
              <a:t>Solar Can Help You</a:t>
            </a:r>
          </a:p>
          <a:p>
            <a:pPr lvl="0" defTabSz="914400" eaLnBrk="0" fontAlgn="base" hangingPunct="0">
              <a:spcBef>
                <a:spcPct val="0"/>
              </a:spcBef>
              <a:spcAft>
                <a:spcPct val="0"/>
              </a:spcAft>
            </a:pPr>
            <a:r>
              <a:rPr lang="en-US" altLang="en-US" sz="2600" i="1" dirty="0">
                <a:solidFill>
                  <a:schemeClr val="bg1"/>
                </a:solidFill>
                <a:effectLst>
                  <a:outerShdw blurRad="38100" dist="38100" dir="2700000" algn="tl">
                    <a:srgbClr val="000000">
                      <a:alpha val="43137"/>
                    </a:srgbClr>
                  </a:outerShdw>
                </a:effectLst>
                <a:latin typeface="Futura Md BT" panose="020B0602020204020303" pitchFamily="34" charset="0"/>
              </a:rPr>
              <a:t>Save Up To $150/Mo</a:t>
            </a:r>
            <a:endParaRPr kumimoji="0" lang="en-US" altLang="en-US" sz="1200" i="1" u="none" strike="noStrike" cap="none" normalizeH="0" baseline="0" dirty="0">
              <a:ln>
                <a:noFill/>
              </a:ln>
              <a:solidFill>
                <a:schemeClr val="bg1"/>
              </a:solidFill>
              <a:effectLst>
                <a:outerShdw blurRad="38100" dist="38100" dir="2700000" algn="tl">
                  <a:srgbClr val="000000">
                    <a:alpha val="43137"/>
                  </a:srgbClr>
                </a:outerShdw>
              </a:effectLst>
              <a:latin typeface="Futura Md BT" panose="020B0602020204020303" pitchFamily="34" charset="0"/>
            </a:endParaRPr>
          </a:p>
        </p:txBody>
      </p:sp>
      <p:pic>
        <p:nvPicPr>
          <p:cNvPr id="1031" name="Picture 7">
            <a:extLst>
              <a:ext uri="{FF2B5EF4-FFF2-40B4-BE49-F238E27FC236}">
                <a16:creationId xmlns:a16="http://schemas.microsoft.com/office/drawing/2014/main" id="{08B2FC55-92EB-4CE2-A872-9152C6C9D03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68813" y="1251787"/>
            <a:ext cx="3049192" cy="2286894"/>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A457BCB-3950-425E-8D79-6F0874094F6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4876" y="3860060"/>
            <a:ext cx="18288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54394" y="1251786"/>
            <a:ext cx="3049190" cy="2286893"/>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4056063" y="9137849"/>
            <a:ext cx="3502025"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algun Gothic Semilight" panose="020B0502040204020203" pitchFamily="34" charset="-128"/>
              </a:rPr>
              <a:t>Harbourtowne Real Estate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algun Gothic Semilight" panose="020B0502040204020203" pitchFamily="34" charset="-128"/>
              </a:rPr>
              <a:t>672 Marina Drive, Ste 110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algun Gothic Semilight" panose="020B0502040204020203" pitchFamily="34" charset="-128"/>
              </a:rPr>
              <a:t>Daniel Island, SC 29492</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pic>
        <p:nvPicPr>
          <p:cNvPr id="1039" name="Picture 15">
            <a:extLst>
              <a:ext uri="{FF2B5EF4-FFF2-40B4-BE49-F238E27FC236}">
                <a16:creationId xmlns:a16="http://schemas.microsoft.com/office/drawing/2014/main" id="{E4F66C82-89E1-46EE-9301-89EB31BD12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3588" y="9137055"/>
            <a:ext cx="1165225"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8">
            <a:extLst>
              <a:ext uri="{FF2B5EF4-FFF2-40B4-BE49-F238E27FC236}">
                <a16:creationId xmlns:a16="http://schemas.microsoft.com/office/drawing/2014/main" id="{B21BFA79-2E1F-43C0-ACFF-F3C0ED29DE0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371850" y="7572564"/>
            <a:ext cx="1028700" cy="1371600"/>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87FE56F7-8A20-45D4-9E3E-D70B78346602}"/>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689205" y="7572564"/>
            <a:ext cx="1828800" cy="1371600"/>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EDCCC505-2BF0-48BB-ACCE-CFAFA33253A3}"/>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532597" y="6048643"/>
            <a:ext cx="1828800" cy="1371600"/>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D1FF47EF-B2EC-40B6-AE87-68459EE86D04}"/>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9754475" y="6094025"/>
            <a:ext cx="1028700" cy="771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6" name="Picture 8">
            <a:extLst>
              <a:ext uri="{FF2B5EF4-FFF2-40B4-BE49-F238E27FC236}">
                <a16:creationId xmlns:a16="http://schemas.microsoft.com/office/drawing/2014/main" id="{CFE2B409-EA64-46D5-92F0-A21011C40CA6}"/>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254394" y="7572564"/>
            <a:ext cx="1828800" cy="1371600"/>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a16="http://schemas.microsoft.com/office/drawing/2014/main" id="{912787B3-D3A6-475D-9274-D4C670BA812F}"/>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8942614" y="6650020"/>
            <a:ext cx="10287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9" name="Picture 8">
            <a:extLst>
              <a:ext uri="{FF2B5EF4-FFF2-40B4-BE49-F238E27FC236}">
                <a16:creationId xmlns:a16="http://schemas.microsoft.com/office/drawing/2014/main" id="{5011FCB6-2DBB-4B5C-8FC8-E2DD5F14145D}"/>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610900" y="6048643"/>
            <a:ext cx="1828801" cy="1371600"/>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EDDF96F9-90EB-47E4-AECA-1C64C4E4A0D2}"/>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5689204" y="6048643"/>
            <a:ext cx="1828801" cy="1371600"/>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22D55AD8-BA27-4EFC-8523-9C8174057849}"/>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2213172" y="7572564"/>
            <a:ext cx="1028700" cy="1371600"/>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2D475E47-788B-4A03-856F-7E2D9F790D5C}"/>
              </a:ext>
            </a:extLst>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4530528" y="7572564"/>
            <a:ext cx="1028700" cy="1371600"/>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45E80311-C1BC-4ED0-B630-ECC967CF661F}"/>
              </a:ext>
            </a:extLst>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254394" y="6048643"/>
            <a:ext cx="1028700" cy="1371600"/>
          </a:xfrm>
          <a:prstGeom prst="rect">
            <a:avLst/>
          </a:prstGeom>
          <a:ln w="3175"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TotalTime>
  <Words>176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 Semilight</vt:lpstr>
      <vt:lpstr>Arial</vt:lpstr>
      <vt:lpstr>Calibri</vt:lpstr>
      <vt:lpstr>Calibri Light</vt:lpstr>
      <vt:lpstr>Futura Lt BT</vt:lpstr>
      <vt:lpstr>Futura Md BT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13</cp:revision>
  <dcterms:created xsi:type="dcterms:W3CDTF">2019-03-05T13:24:43Z</dcterms:created>
  <dcterms:modified xsi:type="dcterms:W3CDTF">2019-05-15T12:34:54Z</dcterms:modified>
</cp:coreProperties>
</file>