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Lst>
  <p:sldSz cx="8229600" cy="1005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5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83E6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194" autoAdjust="0"/>
  </p:normalViewPr>
  <p:slideViewPr>
    <p:cSldViewPr>
      <p:cViewPr varScale="1">
        <p:scale>
          <a:sx n="71" d="100"/>
          <a:sy n="71" d="100"/>
        </p:scale>
        <p:origin x="2958" y="66"/>
      </p:cViewPr>
      <p:guideLst>
        <p:guide orient="horz" pos="3168"/>
        <p:guide pos="259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7220" y="1646133"/>
            <a:ext cx="6995160" cy="3501813"/>
          </a:xfrm>
        </p:spPr>
        <p:txBody>
          <a:bodyPr anchor="b"/>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028700" y="5282989"/>
            <a:ext cx="6172200" cy="2428451"/>
          </a:xfrm>
        </p:spPr>
        <p:txBody>
          <a:bodyPr/>
          <a:lstStyle>
            <a:lvl1pPr marL="0" indent="0" algn="ctr">
              <a:buNone/>
              <a:defRPr sz="2160"/>
            </a:lvl1pPr>
            <a:lvl2pPr marL="411480" indent="0" algn="ctr">
              <a:buNone/>
              <a:defRPr sz="1800"/>
            </a:lvl2pPr>
            <a:lvl3pPr marL="822960" indent="0" algn="ctr">
              <a:buNone/>
              <a:defRPr sz="1620"/>
            </a:lvl3pPr>
            <a:lvl4pPr marL="1234440" indent="0" algn="ctr">
              <a:buNone/>
              <a:defRPr sz="1440"/>
            </a:lvl4pPr>
            <a:lvl5pPr marL="1645920" indent="0" algn="ctr">
              <a:buNone/>
              <a:defRPr sz="1440"/>
            </a:lvl5pPr>
            <a:lvl6pPr marL="2057400" indent="0" algn="ctr">
              <a:buNone/>
              <a:defRPr sz="1440"/>
            </a:lvl6pPr>
            <a:lvl7pPr marL="2468880" indent="0" algn="ctr">
              <a:buNone/>
              <a:defRPr sz="1440"/>
            </a:lvl7pPr>
            <a:lvl8pPr marL="2880360" indent="0" algn="ctr">
              <a:buNone/>
              <a:defRPr sz="1440"/>
            </a:lvl8pPr>
            <a:lvl9pPr marL="3291840" indent="0" algn="ctr">
              <a:buNone/>
              <a:defRPr sz="144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9/23/2024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284781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9/23/2024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19274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889308" y="535517"/>
            <a:ext cx="1774508"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65785" y="535517"/>
            <a:ext cx="5220653" cy="85240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9/23/2024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38292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9/23/2024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887413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61499" y="2507618"/>
            <a:ext cx="7098030" cy="4184014"/>
          </a:xfrm>
        </p:spPr>
        <p:txBody>
          <a:bodyPr anchor="b"/>
          <a:lstStyle>
            <a:lvl1pPr>
              <a:defRPr sz="5400"/>
            </a:lvl1pPr>
          </a:lstStyle>
          <a:p>
            <a:r>
              <a:rPr lang="en-US"/>
              <a:t>Click to edit Master title style</a:t>
            </a:r>
            <a:endParaRPr lang="en-US" dirty="0"/>
          </a:p>
        </p:txBody>
      </p:sp>
      <p:sp>
        <p:nvSpPr>
          <p:cNvPr id="3" name="Text Placeholder 2"/>
          <p:cNvSpPr>
            <a:spLocks noGrp="1"/>
          </p:cNvSpPr>
          <p:nvPr>
            <p:ph type="body" idx="1"/>
          </p:nvPr>
        </p:nvSpPr>
        <p:spPr>
          <a:xfrm>
            <a:off x="561499" y="6731215"/>
            <a:ext cx="7098030" cy="2200274"/>
          </a:xfrm>
        </p:spPr>
        <p:txBody>
          <a:bodyPr/>
          <a:lstStyle>
            <a:lvl1pPr marL="0" indent="0">
              <a:buNone/>
              <a:defRPr sz="2160">
                <a:solidFill>
                  <a:schemeClr val="tx1"/>
                </a:solidFill>
              </a:defRPr>
            </a:lvl1pPr>
            <a:lvl2pPr marL="411480" indent="0">
              <a:buNone/>
              <a:defRPr sz="1800">
                <a:solidFill>
                  <a:schemeClr val="tx1">
                    <a:tint val="75000"/>
                  </a:schemeClr>
                </a:solidFill>
              </a:defRPr>
            </a:lvl2pPr>
            <a:lvl3pPr marL="822960" indent="0">
              <a:buNone/>
              <a:defRPr sz="1620">
                <a:solidFill>
                  <a:schemeClr val="tx1">
                    <a:tint val="75000"/>
                  </a:schemeClr>
                </a:solidFill>
              </a:defRPr>
            </a:lvl3pPr>
            <a:lvl4pPr marL="1234440" indent="0">
              <a:buNone/>
              <a:defRPr sz="1440">
                <a:solidFill>
                  <a:schemeClr val="tx1">
                    <a:tint val="75000"/>
                  </a:schemeClr>
                </a:solidFill>
              </a:defRPr>
            </a:lvl4pPr>
            <a:lvl5pPr marL="1645920" indent="0">
              <a:buNone/>
              <a:defRPr sz="1440">
                <a:solidFill>
                  <a:schemeClr val="tx1">
                    <a:tint val="75000"/>
                  </a:schemeClr>
                </a:solidFill>
              </a:defRPr>
            </a:lvl5pPr>
            <a:lvl6pPr marL="2057400" indent="0">
              <a:buNone/>
              <a:defRPr sz="1440">
                <a:solidFill>
                  <a:schemeClr val="tx1">
                    <a:tint val="75000"/>
                  </a:schemeClr>
                </a:solidFill>
              </a:defRPr>
            </a:lvl6pPr>
            <a:lvl7pPr marL="2468880" indent="0">
              <a:buNone/>
              <a:defRPr sz="1440">
                <a:solidFill>
                  <a:schemeClr val="tx1">
                    <a:tint val="75000"/>
                  </a:schemeClr>
                </a:solidFill>
              </a:defRPr>
            </a:lvl7pPr>
            <a:lvl8pPr marL="2880360" indent="0">
              <a:buNone/>
              <a:defRPr sz="1440">
                <a:solidFill>
                  <a:schemeClr val="tx1">
                    <a:tint val="75000"/>
                  </a:schemeClr>
                </a:solidFill>
              </a:defRPr>
            </a:lvl8pPr>
            <a:lvl9pPr marL="3291840" indent="0">
              <a:buNone/>
              <a:defRPr sz="144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566127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65785" y="2677584"/>
            <a:ext cx="349758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166235" y="2677584"/>
            <a:ext cx="349758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9/23/2024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374889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857" y="535519"/>
            <a:ext cx="7098030"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66858" y="2465706"/>
            <a:ext cx="3481506" cy="1208404"/>
          </a:xfrm>
        </p:spPr>
        <p:txBody>
          <a:bodyPr anchor="b"/>
          <a:lstStyle>
            <a:lvl1pPr marL="0" indent="0">
              <a:buNone/>
              <a:defRPr sz="2160" b="1"/>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a:t>Click to edit Master text styles</a:t>
            </a:r>
          </a:p>
        </p:txBody>
      </p:sp>
      <p:sp>
        <p:nvSpPr>
          <p:cNvPr id="4" name="Content Placeholder 3"/>
          <p:cNvSpPr>
            <a:spLocks noGrp="1"/>
          </p:cNvSpPr>
          <p:nvPr>
            <p:ph sz="half" idx="2"/>
          </p:nvPr>
        </p:nvSpPr>
        <p:spPr>
          <a:xfrm>
            <a:off x="566858" y="3674110"/>
            <a:ext cx="3481506"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166235" y="2465706"/>
            <a:ext cx="3498652" cy="1208404"/>
          </a:xfrm>
        </p:spPr>
        <p:txBody>
          <a:bodyPr anchor="b"/>
          <a:lstStyle>
            <a:lvl1pPr marL="0" indent="0">
              <a:buNone/>
              <a:defRPr sz="2160" b="1"/>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a:t>Click to edit Master text styles</a:t>
            </a:r>
          </a:p>
        </p:txBody>
      </p:sp>
      <p:sp>
        <p:nvSpPr>
          <p:cNvPr id="6" name="Content Placeholder 5"/>
          <p:cNvSpPr>
            <a:spLocks noGrp="1"/>
          </p:cNvSpPr>
          <p:nvPr>
            <p:ph sz="quarter" idx="4"/>
          </p:nvPr>
        </p:nvSpPr>
        <p:spPr>
          <a:xfrm>
            <a:off x="4166235" y="3674110"/>
            <a:ext cx="3498652"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9/23/2024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855032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9/23/2024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944327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934649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66857" y="670560"/>
            <a:ext cx="2654260" cy="2346960"/>
          </a:xfrm>
        </p:spPr>
        <p:txBody>
          <a:bodyPr anchor="b"/>
          <a:lstStyle>
            <a:lvl1pPr>
              <a:defRPr sz="2880"/>
            </a:lvl1pPr>
          </a:lstStyle>
          <a:p>
            <a:r>
              <a:rPr lang="en-US"/>
              <a:t>Click to edit Master title style</a:t>
            </a:r>
            <a:endParaRPr lang="en-US" dirty="0"/>
          </a:p>
        </p:txBody>
      </p:sp>
      <p:sp>
        <p:nvSpPr>
          <p:cNvPr id="3" name="Content Placeholder 2"/>
          <p:cNvSpPr>
            <a:spLocks noGrp="1"/>
          </p:cNvSpPr>
          <p:nvPr>
            <p:ph idx="1"/>
          </p:nvPr>
        </p:nvSpPr>
        <p:spPr>
          <a:xfrm>
            <a:off x="3498652" y="1448226"/>
            <a:ext cx="4166235" cy="7147983"/>
          </a:xfrm>
        </p:spPr>
        <p:txBody>
          <a:bodyPr/>
          <a:lstStyle>
            <a:lvl1pPr>
              <a:defRPr sz="2880"/>
            </a:lvl1pPr>
            <a:lvl2pPr>
              <a:defRPr sz="2520"/>
            </a:lvl2pPr>
            <a:lvl3pPr>
              <a:defRPr sz="216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66857" y="3017520"/>
            <a:ext cx="2654260" cy="5590329"/>
          </a:xfrm>
        </p:spPr>
        <p:txBody>
          <a:bodyPr/>
          <a:lstStyle>
            <a:lvl1pPr marL="0" indent="0">
              <a:buNone/>
              <a:defRPr sz="1440"/>
            </a:lvl1pPr>
            <a:lvl2pPr marL="411480" indent="0">
              <a:buNone/>
              <a:defRPr sz="1260"/>
            </a:lvl2pPr>
            <a:lvl3pPr marL="822960" indent="0">
              <a:buNone/>
              <a:defRPr sz="1080"/>
            </a:lvl3pPr>
            <a:lvl4pPr marL="1234440" indent="0">
              <a:buNone/>
              <a:defRPr sz="900"/>
            </a:lvl4pPr>
            <a:lvl5pPr marL="1645920" indent="0">
              <a:buNone/>
              <a:defRPr sz="900"/>
            </a:lvl5pPr>
            <a:lvl6pPr marL="2057400" indent="0">
              <a:buNone/>
              <a:defRPr sz="900"/>
            </a:lvl6pPr>
            <a:lvl7pPr marL="2468880" indent="0">
              <a:buNone/>
              <a:defRPr sz="900"/>
            </a:lvl7pPr>
            <a:lvl8pPr marL="2880360" indent="0">
              <a:buNone/>
              <a:defRPr sz="900"/>
            </a:lvl8pPr>
            <a:lvl9pPr marL="329184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193984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66857" y="670560"/>
            <a:ext cx="2654260" cy="2346960"/>
          </a:xfrm>
        </p:spPr>
        <p:txBody>
          <a:bodyPr anchor="b"/>
          <a:lstStyle>
            <a:lvl1pPr>
              <a:defRPr sz="2880"/>
            </a:lvl1pPr>
          </a:lstStyle>
          <a:p>
            <a:r>
              <a:rPr lang="en-US"/>
              <a:t>Click to edit Master title style</a:t>
            </a:r>
            <a:endParaRPr lang="en-US" dirty="0"/>
          </a:p>
        </p:txBody>
      </p:sp>
      <p:sp>
        <p:nvSpPr>
          <p:cNvPr id="3" name="Picture Placeholder 2"/>
          <p:cNvSpPr>
            <a:spLocks noGrp="1" noChangeAspect="1"/>
          </p:cNvSpPr>
          <p:nvPr>
            <p:ph type="pic" idx="1"/>
          </p:nvPr>
        </p:nvSpPr>
        <p:spPr>
          <a:xfrm>
            <a:off x="3498652" y="1448226"/>
            <a:ext cx="4166235" cy="7147983"/>
          </a:xfrm>
        </p:spPr>
        <p:txBody>
          <a:bodyPr anchor="t"/>
          <a:lstStyle>
            <a:lvl1pPr marL="0" indent="0">
              <a:buNone/>
              <a:defRPr sz="2880"/>
            </a:lvl1pPr>
            <a:lvl2pPr marL="411480" indent="0">
              <a:buNone/>
              <a:defRPr sz="2520"/>
            </a:lvl2pPr>
            <a:lvl3pPr marL="822960" indent="0">
              <a:buNone/>
              <a:defRPr sz="2160"/>
            </a:lvl3pPr>
            <a:lvl4pPr marL="1234440" indent="0">
              <a:buNone/>
              <a:defRPr sz="1800"/>
            </a:lvl4pPr>
            <a:lvl5pPr marL="1645920" indent="0">
              <a:buNone/>
              <a:defRPr sz="1800"/>
            </a:lvl5pPr>
            <a:lvl6pPr marL="2057400" indent="0">
              <a:buNone/>
              <a:defRPr sz="1800"/>
            </a:lvl6pPr>
            <a:lvl7pPr marL="2468880" indent="0">
              <a:buNone/>
              <a:defRPr sz="1800"/>
            </a:lvl7pPr>
            <a:lvl8pPr marL="2880360" indent="0">
              <a:buNone/>
              <a:defRPr sz="1800"/>
            </a:lvl8pPr>
            <a:lvl9pPr marL="3291840" indent="0">
              <a:buNone/>
              <a:defRPr sz="1800"/>
            </a:lvl9pPr>
          </a:lstStyle>
          <a:p>
            <a:r>
              <a:rPr lang="en-US"/>
              <a:t>Click icon to add picture</a:t>
            </a:r>
            <a:endParaRPr lang="en-US" dirty="0"/>
          </a:p>
        </p:txBody>
      </p:sp>
      <p:sp>
        <p:nvSpPr>
          <p:cNvPr id="4" name="Text Placeholder 3"/>
          <p:cNvSpPr>
            <a:spLocks noGrp="1"/>
          </p:cNvSpPr>
          <p:nvPr>
            <p:ph type="body" sz="half" idx="2"/>
          </p:nvPr>
        </p:nvSpPr>
        <p:spPr>
          <a:xfrm>
            <a:off x="566857" y="3017520"/>
            <a:ext cx="2654260" cy="5590329"/>
          </a:xfrm>
        </p:spPr>
        <p:txBody>
          <a:bodyPr/>
          <a:lstStyle>
            <a:lvl1pPr marL="0" indent="0">
              <a:buNone/>
              <a:defRPr sz="1440"/>
            </a:lvl1pPr>
            <a:lvl2pPr marL="411480" indent="0">
              <a:buNone/>
              <a:defRPr sz="1260"/>
            </a:lvl2pPr>
            <a:lvl3pPr marL="822960" indent="0">
              <a:buNone/>
              <a:defRPr sz="1080"/>
            </a:lvl3pPr>
            <a:lvl4pPr marL="1234440" indent="0">
              <a:buNone/>
              <a:defRPr sz="900"/>
            </a:lvl4pPr>
            <a:lvl5pPr marL="1645920" indent="0">
              <a:buNone/>
              <a:defRPr sz="900"/>
            </a:lvl5pPr>
            <a:lvl6pPr marL="2057400" indent="0">
              <a:buNone/>
              <a:defRPr sz="900"/>
            </a:lvl6pPr>
            <a:lvl7pPr marL="2468880" indent="0">
              <a:buNone/>
              <a:defRPr sz="900"/>
            </a:lvl7pPr>
            <a:lvl8pPr marL="2880360" indent="0">
              <a:buNone/>
              <a:defRPr sz="900"/>
            </a:lvl8pPr>
            <a:lvl9pPr marL="329184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577391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65785" y="535519"/>
            <a:ext cx="7098030"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65785" y="2677584"/>
            <a:ext cx="7098030"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65785" y="9322649"/>
            <a:ext cx="1851660" cy="535517"/>
          </a:xfrm>
          <a:prstGeom prst="rect">
            <a:avLst/>
          </a:prstGeom>
        </p:spPr>
        <p:txBody>
          <a:bodyPr vert="horz" lIns="91440" tIns="45720" rIns="91440" bIns="45720" rtlCol="0" anchor="ctr"/>
          <a:lstStyle>
            <a:lvl1pPr algn="l">
              <a:defRPr sz="1080">
                <a:solidFill>
                  <a:schemeClr val="tx1">
                    <a:tint val="75000"/>
                  </a:schemeClr>
                </a:solidFill>
              </a:defRPr>
            </a:lvl1pPr>
          </a:lstStyle>
          <a:p>
            <a:fld id="{1D8BD707-D9CF-40AE-B4C6-C98DA3205C09}" type="datetimeFigureOut">
              <a:rPr lang="en-US" smtClean="0"/>
              <a:pPr/>
              <a:t>9/23/2024</a:t>
            </a:fld>
            <a:endParaRPr lang="en-US"/>
          </a:p>
        </p:txBody>
      </p:sp>
      <p:sp>
        <p:nvSpPr>
          <p:cNvPr id="5" name="Footer Placeholder 4"/>
          <p:cNvSpPr>
            <a:spLocks noGrp="1"/>
          </p:cNvSpPr>
          <p:nvPr>
            <p:ph type="ftr" sz="quarter" idx="3"/>
          </p:nvPr>
        </p:nvSpPr>
        <p:spPr>
          <a:xfrm>
            <a:off x="2726055" y="9322649"/>
            <a:ext cx="2777490" cy="535517"/>
          </a:xfrm>
          <a:prstGeom prst="rect">
            <a:avLst/>
          </a:prstGeom>
        </p:spPr>
        <p:txBody>
          <a:bodyPr vert="horz" lIns="91440" tIns="45720" rIns="91440" bIns="45720" rtlCol="0" anchor="ctr"/>
          <a:lstStyle>
            <a:lvl1pPr algn="ctr">
              <a:defRPr sz="108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812155" y="9322649"/>
            <a:ext cx="1851660" cy="535517"/>
          </a:xfrm>
          <a:prstGeom prst="rect">
            <a:avLst/>
          </a:prstGeom>
        </p:spPr>
        <p:txBody>
          <a:bodyPr vert="horz" lIns="91440" tIns="45720" rIns="91440" bIns="45720" rtlCol="0" anchor="ctr"/>
          <a:lstStyle>
            <a:lvl1pPr algn="r">
              <a:defRPr sz="108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20860835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822960" rtl="0" eaLnBrk="1" latinLnBrk="0" hangingPunct="1">
        <a:lnSpc>
          <a:spcPct val="90000"/>
        </a:lnSpc>
        <a:spcBef>
          <a:spcPct val="0"/>
        </a:spcBef>
        <a:buNone/>
        <a:defRPr sz="3960" kern="1200">
          <a:solidFill>
            <a:schemeClr val="tx1"/>
          </a:solidFill>
          <a:latin typeface="+mj-lt"/>
          <a:ea typeface="+mj-ea"/>
          <a:cs typeface="+mj-cs"/>
        </a:defRPr>
      </a:lvl1pPr>
    </p:titleStyle>
    <p:bodyStyle>
      <a:lvl1pPr marL="205740" indent="-205740" algn="l" defTabSz="822960" rtl="0" eaLnBrk="1" latinLnBrk="0" hangingPunct="1">
        <a:lnSpc>
          <a:spcPct val="90000"/>
        </a:lnSpc>
        <a:spcBef>
          <a:spcPts val="900"/>
        </a:spcBef>
        <a:buFont typeface="Arial" panose="020B0604020202020204" pitchFamily="34" charset="0"/>
        <a:buChar char="•"/>
        <a:defRPr sz="2520" kern="1200">
          <a:solidFill>
            <a:schemeClr val="tx1"/>
          </a:solidFill>
          <a:latin typeface="+mn-lt"/>
          <a:ea typeface="+mn-ea"/>
          <a:cs typeface="+mn-cs"/>
        </a:defRPr>
      </a:lvl1pPr>
      <a:lvl2pPr marL="617220" indent="-205740" algn="l" defTabSz="822960" rtl="0" eaLnBrk="1" latinLnBrk="0" hangingPunct="1">
        <a:lnSpc>
          <a:spcPct val="90000"/>
        </a:lnSpc>
        <a:spcBef>
          <a:spcPts val="450"/>
        </a:spcBef>
        <a:buFont typeface="Arial" panose="020B0604020202020204" pitchFamily="34" charset="0"/>
        <a:buChar char="•"/>
        <a:defRPr sz="2160" kern="1200">
          <a:solidFill>
            <a:schemeClr val="tx1"/>
          </a:solidFill>
          <a:latin typeface="+mn-lt"/>
          <a:ea typeface="+mn-ea"/>
          <a:cs typeface="+mn-cs"/>
        </a:defRPr>
      </a:lvl2pPr>
      <a:lvl3pPr marL="1028700" indent="-205740" algn="l" defTabSz="822960" rtl="0" eaLnBrk="1" latinLnBrk="0" hangingPunct="1">
        <a:lnSpc>
          <a:spcPct val="90000"/>
        </a:lnSpc>
        <a:spcBef>
          <a:spcPts val="450"/>
        </a:spcBef>
        <a:buFont typeface="Arial" panose="020B0604020202020204" pitchFamily="34" charset="0"/>
        <a:buChar char="•"/>
        <a:defRPr sz="1800" kern="1200">
          <a:solidFill>
            <a:schemeClr val="tx1"/>
          </a:solidFill>
          <a:latin typeface="+mn-lt"/>
          <a:ea typeface="+mn-ea"/>
          <a:cs typeface="+mn-cs"/>
        </a:defRPr>
      </a:lvl3pPr>
      <a:lvl4pPr marL="14401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4pPr>
      <a:lvl5pPr marL="185166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5pPr>
      <a:lvl6pPr marL="226314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6pPr>
      <a:lvl7pPr marL="267462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7pPr>
      <a:lvl8pPr marL="308610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8pPr>
      <a:lvl9pPr marL="34975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9pPr>
    </p:bodyStyle>
    <p:otherStyle>
      <a:defPPr>
        <a:defRPr lang="en-US"/>
      </a:defPPr>
      <a:lvl1pPr marL="0" algn="l" defTabSz="822960" rtl="0" eaLnBrk="1" latinLnBrk="0" hangingPunct="1">
        <a:defRPr sz="1620" kern="1200">
          <a:solidFill>
            <a:schemeClr val="tx1"/>
          </a:solidFill>
          <a:latin typeface="+mn-lt"/>
          <a:ea typeface="+mn-ea"/>
          <a:cs typeface="+mn-cs"/>
        </a:defRPr>
      </a:lvl1pPr>
      <a:lvl2pPr marL="411480" algn="l" defTabSz="822960" rtl="0" eaLnBrk="1" latinLnBrk="0" hangingPunct="1">
        <a:defRPr sz="1620" kern="1200">
          <a:solidFill>
            <a:schemeClr val="tx1"/>
          </a:solidFill>
          <a:latin typeface="+mn-lt"/>
          <a:ea typeface="+mn-ea"/>
          <a:cs typeface="+mn-cs"/>
        </a:defRPr>
      </a:lvl2pPr>
      <a:lvl3pPr marL="822960" algn="l" defTabSz="822960" rtl="0" eaLnBrk="1" latinLnBrk="0" hangingPunct="1">
        <a:defRPr sz="1620" kern="1200">
          <a:solidFill>
            <a:schemeClr val="tx1"/>
          </a:solidFill>
          <a:latin typeface="+mn-lt"/>
          <a:ea typeface="+mn-ea"/>
          <a:cs typeface="+mn-cs"/>
        </a:defRPr>
      </a:lvl3pPr>
      <a:lvl4pPr marL="1234440" algn="l" defTabSz="822960" rtl="0" eaLnBrk="1" latinLnBrk="0" hangingPunct="1">
        <a:defRPr sz="1620" kern="1200">
          <a:solidFill>
            <a:schemeClr val="tx1"/>
          </a:solidFill>
          <a:latin typeface="+mn-lt"/>
          <a:ea typeface="+mn-ea"/>
          <a:cs typeface="+mn-cs"/>
        </a:defRPr>
      </a:lvl4pPr>
      <a:lvl5pPr marL="1645920" algn="l" defTabSz="822960" rtl="0" eaLnBrk="1" latinLnBrk="0" hangingPunct="1">
        <a:defRPr sz="1620" kern="1200">
          <a:solidFill>
            <a:schemeClr val="tx1"/>
          </a:solidFill>
          <a:latin typeface="+mn-lt"/>
          <a:ea typeface="+mn-ea"/>
          <a:cs typeface="+mn-cs"/>
        </a:defRPr>
      </a:lvl5pPr>
      <a:lvl6pPr marL="2057400" algn="l" defTabSz="822960" rtl="0" eaLnBrk="1" latinLnBrk="0" hangingPunct="1">
        <a:defRPr sz="1620" kern="1200">
          <a:solidFill>
            <a:schemeClr val="tx1"/>
          </a:solidFill>
          <a:latin typeface="+mn-lt"/>
          <a:ea typeface="+mn-ea"/>
          <a:cs typeface="+mn-cs"/>
        </a:defRPr>
      </a:lvl6pPr>
      <a:lvl7pPr marL="2468880" algn="l" defTabSz="822960" rtl="0" eaLnBrk="1" latinLnBrk="0" hangingPunct="1">
        <a:defRPr sz="1620" kern="1200">
          <a:solidFill>
            <a:schemeClr val="tx1"/>
          </a:solidFill>
          <a:latin typeface="+mn-lt"/>
          <a:ea typeface="+mn-ea"/>
          <a:cs typeface="+mn-cs"/>
        </a:defRPr>
      </a:lvl7pPr>
      <a:lvl8pPr marL="2880360" algn="l" defTabSz="822960" rtl="0" eaLnBrk="1" latinLnBrk="0" hangingPunct="1">
        <a:defRPr sz="1620" kern="1200">
          <a:solidFill>
            <a:schemeClr val="tx1"/>
          </a:solidFill>
          <a:latin typeface="+mn-lt"/>
          <a:ea typeface="+mn-ea"/>
          <a:cs typeface="+mn-cs"/>
        </a:defRPr>
      </a:lvl8pPr>
      <a:lvl9pPr marL="3291840" algn="l" defTabSz="822960" rtl="0" eaLnBrk="1" latinLnBrk="0" hangingPunct="1">
        <a:defRPr sz="16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jpeg"/><Relationship Id="rId3" Type="http://schemas.openxmlformats.org/officeDocument/2006/relationships/image" Target="../media/image2.jpeg"/><Relationship Id="rId7" Type="http://schemas.openxmlformats.org/officeDocument/2006/relationships/image" Target="../media/image6.jpeg"/><Relationship Id="rId12" Type="http://schemas.openxmlformats.org/officeDocument/2006/relationships/image" Target="../media/image11.jpeg"/><Relationship Id="rId17" Type="http://schemas.openxmlformats.org/officeDocument/2006/relationships/image" Target="../media/image16.jpeg"/><Relationship Id="rId2" Type="http://schemas.openxmlformats.org/officeDocument/2006/relationships/image" Target="../media/image1.jpg"/><Relationship Id="rId16" Type="http://schemas.openxmlformats.org/officeDocument/2006/relationships/image" Target="../media/image15.jpe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eg"/><Relationship Id="rId15" Type="http://schemas.openxmlformats.org/officeDocument/2006/relationships/image" Target="../media/image1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 Id="rId1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5000"/>
            <a:lum/>
          </a:blip>
          <a:srcRect/>
          <a:stretch>
            <a:fillRect l="-42000" r="-42000"/>
          </a:stretch>
        </a:blipFill>
        <a:effectLst/>
      </p:bgPr>
    </p:bg>
    <p:spTree>
      <p:nvGrpSpPr>
        <p:cNvPr id="1" name=""/>
        <p:cNvGrpSpPr/>
        <p:nvPr/>
      </p:nvGrpSpPr>
      <p:grpSpPr>
        <a:xfrm>
          <a:off x="0" y="0"/>
          <a:ext cx="0" cy="0"/>
          <a:chOff x="0" y="0"/>
          <a:chExt cx="0" cy="0"/>
        </a:xfrm>
      </p:grpSpPr>
      <p:sp>
        <p:nvSpPr>
          <p:cNvPr id="11" name="Rectangle 10"/>
          <p:cNvSpPr/>
          <p:nvPr/>
        </p:nvSpPr>
        <p:spPr>
          <a:xfrm>
            <a:off x="4062117" y="4329446"/>
            <a:ext cx="4167484" cy="4708981"/>
          </a:xfrm>
          <a:prstGeom prst="rect">
            <a:avLst/>
          </a:prstGeom>
          <a:noFill/>
          <a:ln>
            <a:noFill/>
          </a:ln>
        </p:spPr>
        <p:txBody>
          <a:bodyPr wrap="square" anchor="ctr">
            <a:spAutoFit/>
          </a:bodyPr>
          <a:lstStyle/>
          <a:p>
            <a:pPr algn="ctr"/>
            <a:r>
              <a:rPr lang="en-US" sz="750" b="1" dirty="0">
                <a:solidFill>
                  <a:srgbClr val="083E6B"/>
                </a:solidFill>
                <a:latin typeface="Century Gothic" panose="020B0502020202020204" pitchFamily="34" charset="0"/>
              </a:rPr>
              <a:t>Behind the gates of Dunes West, this completely renovated and updated southern charmer is nestled into a large lot lush with mature landscaping and palmettos. A classic wrap around porch welcomes you home and is just perfect for relaxing in a rocking chair on a summer afternoon. Step inside the foyer where you'll immediately notice details such as the brand new hard flooring in driftwood tones, fresh paint in cool, coastal shades and plenty of custom millwork such as crown </a:t>
            </a:r>
            <a:r>
              <a:rPr lang="en-US" sz="750" b="1" dirty="0" err="1">
                <a:solidFill>
                  <a:srgbClr val="083E6B"/>
                </a:solidFill>
                <a:latin typeface="Century Gothic" panose="020B0502020202020204" pitchFamily="34" charset="0"/>
              </a:rPr>
              <a:t>moulding</a:t>
            </a:r>
            <a:r>
              <a:rPr lang="en-US" sz="750" b="1" dirty="0">
                <a:solidFill>
                  <a:srgbClr val="083E6B"/>
                </a:solidFill>
                <a:latin typeface="Century Gothic" panose="020B0502020202020204" pitchFamily="34" charset="0"/>
              </a:rPr>
              <a:t> and tall baseboards. Just off the foyer is a study/home office set behind glass paned </a:t>
            </a:r>
            <a:r>
              <a:rPr lang="en-US" sz="750" b="1" dirty="0" err="1">
                <a:solidFill>
                  <a:srgbClr val="083E6B"/>
                </a:solidFill>
                <a:latin typeface="Century Gothic" panose="020B0502020202020204" pitchFamily="34" charset="0"/>
              </a:rPr>
              <a:t>french</a:t>
            </a:r>
            <a:r>
              <a:rPr lang="en-US" sz="750" b="1" dirty="0">
                <a:solidFill>
                  <a:srgbClr val="083E6B"/>
                </a:solidFill>
                <a:latin typeface="Century Gothic" panose="020B0502020202020204" pitchFamily="34" charset="0"/>
              </a:rPr>
              <a:t> doors. This flex space is ideal for anyone works from home, takes online classes, or simply wants an area to conduct the business of life. Opposite the study is a large formal dining room featuring chair rail and a tray ceiling. Large enough to accommodate friends and family for those special occasion dinners or, if formal dining isn't a priority, create the latest trend in home spaces by turning it into a cocktail lounge! Either way, entertaining a breeze as the kitchen is adjacent this space. The kitchen is a cook's delight with new custom cabinetry in muted coastal tones, stainless appliances, white tile backsplash, and gleaming white quartz countertops. A large center island provides extra prep and storage space as well as a great area for friends to perch on a stool and chat while you prepare the evenings treats. Open and airy, the kitchen flows through a sunny casual dining nook into a spacious living room. A gas fireplace featuring custom mantle and surround is flanked by built-ins and serves as the focal point of the elegant space. Upstairs, you'll find a very generously sized owner's suite with deep tray ceiling, accent lighting, walk-in closet, and a stunning luxury </a:t>
            </a:r>
            <a:r>
              <a:rPr lang="en-US" sz="750" b="1" dirty="0" err="1">
                <a:solidFill>
                  <a:srgbClr val="083E6B"/>
                </a:solidFill>
                <a:latin typeface="Century Gothic" panose="020B0502020202020204" pitchFamily="34" charset="0"/>
              </a:rPr>
              <a:t>en</a:t>
            </a:r>
            <a:r>
              <a:rPr lang="en-US" sz="750" b="1" dirty="0">
                <a:solidFill>
                  <a:srgbClr val="083E6B"/>
                </a:solidFill>
                <a:latin typeface="Century Gothic" panose="020B0502020202020204" pitchFamily="34" charset="0"/>
              </a:rPr>
              <a:t>-suite bathroom. This spa-like bath is an absolute dream! The complete renovation of this bath boasts dual furniture styled vanities with quartz countertops, custom glass and tile shower with </a:t>
            </a:r>
            <a:r>
              <a:rPr lang="en-US" sz="750" b="1" dirty="0" err="1">
                <a:solidFill>
                  <a:srgbClr val="083E6B"/>
                </a:solidFill>
                <a:latin typeface="Century Gothic" panose="020B0502020202020204" pitchFamily="34" charset="0"/>
              </a:rPr>
              <a:t>rainhead</a:t>
            </a:r>
            <a:r>
              <a:rPr lang="en-US" sz="750" b="1" dirty="0">
                <a:solidFill>
                  <a:srgbClr val="083E6B"/>
                </a:solidFill>
                <a:latin typeface="Century Gothic" panose="020B0502020202020204" pitchFamily="34" charset="0"/>
              </a:rPr>
              <a:t> and hand-held fixtures, as well as a gorgeous free standing soaker tub and private water closet You may never want to leave the comfort and luxury of this bathroom! Two secondary bedrooms and a full bathroom, renovated in a similarly appointed style as the primary bath with custom tile, quartz counters, and new vanity, all create welcoming and comfortable areas for children or guests. A huge fourth bedroom could be used as home gym, playroom, teen-retreat, man-cave, or secondary family room. This home also offers plenty of opportunity for enjoying the Lowcountry outdoor lifestyle. In addition to the front porch, there is a large screened-in porch where you'll find yourself enjoying morning coffee, an evening glass of wine or dining alfresco on those warm spring nights. A paver patio is perfect for sun lounging or grilling up dinner while the kids or dogs play in the fully fenced yard. All of this and located in one of Mount Pleasant's premier gated communities. Dunes West offers an award winning golf course and club house, pools, tennis club, and neighborhood walking paths. Dunes West is conveniently located close to the beaches, shopping, dining, minutes from the new Roper St. Francis hospital and a short drive to the world class dining and shopping of historic downtown Charleston.</a:t>
            </a:r>
          </a:p>
        </p:txBody>
      </p:sp>
      <p:pic>
        <p:nvPicPr>
          <p:cNvPr id="22" name="Picture 21"/>
          <p:cNvPicPr>
            <a:picLocks/>
          </p:cNvPicPr>
          <p:nvPr/>
        </p:nvPicPr>
        <p:blipFill>
          <a:blip r:embed="rId3" cstate="print">
            <a:extLst>
              <a:ext uri="{28A0092B-C50C-407E-A947-70E740481C1C}">
                <a14:useLocalDpi xmlns:a14="http://schemas.microsoft.com/office/drawing/2010/main" val="0"/>
              </a:ext>
            </a:extLst>
          </a:blip>
          <a:srcRect/>
          <a:stretch/>
        </p:blipFill>
        <p:spPr>
          <a:xfrm>
            <a:off x="152541" y="7822669"/>
            <a:ext cx="1824226" cy="1215360"/>
          </a:xfrm>
          <a:prstGeom prst="rect">
            <a:avLst/>
          </a:prstGeom>
          <a:ln>
            <a:noFill/>
          </a:ln>
          <a:effectLst/>
        </p:spPr>
      </p:pic>
      <p:pic>
        <p:nvPicPr>
          <p:cNvPr id="23" name="Picture 22"/>
          <p:cNvPicPr>
            <a:picLocks/>
          </p:cNvPicPr>
          <p:nvPr/>
        </p:nvPicPr>
        <p:blipFill>
          <a:blip r:embed="rId4" cstate="print">
            <a:extLst>
              <a:ext uri="{28A0092B-C50C-407E-A947-70E740481C1C}">
                <a14:useLocalDpi xmlns:a14="http://schemas.microsoft.com/office/drawing/2010/main" val="0"/>
              </a:ext>
            </a:extLst>
          </a:blip>
          <a:srcRect/>
          <a:stretch/>
        </p:blipFill>
        <p:spPr>
          <a:xfrm>
            <a:off x="152540" y="4724419"/>
            <a:ext cx="1824228" cy="1216152"/>
          </a:xfrm>
          <a:prstGeom prst="rect">
            <a:avLst/>
          </a:prstGeom>
          <a:ln>
            <a:noFill/>
          </a:ln>
          <a:effectLst/>
        </p:spPr>
      </p:pic>
      <p:pic>
        <p:nvPicPr>
          <p:cNvPr id="25" name="Picture 24"/>
          <p:cNvPicPr>
            <a:picLocks/>
          </p:cNvPicPr>
          <p:nvPr/>
        </p:nvPicPr>
        <p:blipFill>
          <a:blip r:embed="rId5" cstate="print">
            <a:extLst>
              <a:ext uri="{28A0092B-C50C-407E-A947-70E740481C1C}">
                <a14:useLocalDpi xmlns:a14="http://schemas.microsoft.com/office/drawing/2010/main" val="0"/>
              </a:ext>
            </a:extLst>
          </a:blip>
          <a:srcRect/>
          <a:stretch/>
        </p:blipFill>
        <p:spPr>
          <a:xfrm>
            <a:off x="152540" y="3175296"/>
            <a:ext cx="1824228" cy="1216152"/>
          </a:xfrm>
          <a:prstGeom prst="rect">
            <a:avLst/>
          </a:prstGeom>
          <a:ln>
            <a:noFill/>
          </a:ln>
          <a:effectLst/>
        </p:spPr>
      </p:pic>
      <p:pic>
        <p:nvPicPr>
          <p:cNvPr id="26" name="Picture 25"/>
          <p:cNvPicPr>
            <a:picLocks/>
          </p:cNvPicPr>
          <p:nvPr/>
        </p:nvPicPr>
        <p:blipFill>
          <a:blip r:embed="rId6" cstate="print">
            <a:extLst>
              <a:ext uri="{28A0092B-C50C-407E-A947-70E740481C1C}">
                <a14:useLocalDpi xmlns:a14="http://schemas.microsoft.com/office/drawing/2010/main" val="0"/>
              </a:ext>
            </a:extLst>
          </a:blip>
          <a:srcRect/>
          <a:stretch/>
        </p:blipFill>
        <p:spPr>
          <a:xfrm>
            <a:off x="2238482" y="6273940"/>
            <a:ext cx="1823040" cy="1215360"/>
          </a:xfrm>
          <a:prstGeom prst="rect">
            <a:avLst/>
          </a:prstGeom>
          <a:ln>
            <a:noFill/>
          </a:ln>
          <a:effectLst/>
        </p:spPr>
      </p:pic>
      <p:sp>
        <p:nvSpPr>
          <p:cNvPr id="29" name="Title 1"/>
          <p:cNvSpPr txBox="1">
            <a:spLocks/>
          </p:cNvSpPr>
          <p:nvPr/>
        </p:nvSpPr>
        <p:spPr>
          <a:xfrm>
            <a:off x="4088459" y="24047"/>
            <a:ext cx="4114800" cy="572106"/>
          </a:xfrm>
          <a:prstGeom prst="rect">
            <a:avLst/>
          </a:prstGeom>
        </p:spPr>
        <p:txBody>
          <a:bodyPr vert="horz" lIns="91440" tIns="45720" rIns="91440" bIns="45720" rtlCol="0" anchor="ctr" anchorCtr="0">
            <a:noAutofit/>
          </a:bodyPr>
          <a:lstStyle>
            <a:lvl1pPr algn="l" defTabSz="914400" rtl="0" eaLnBrk="1" latinLnBrk="0" hangingPunct="1">
              <a:spcBef>
                <a:spcPts val="0"/>
              </a:spcBef>
              <a:buNone/>
              <a:defRPr kumimoji="0" lang="en-US" sz="6000" b="1" i="0" u="none" strike="noStrike" kern="1200" cap="none" spc="0" normalizeH="0" baseline="0" noProof="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pPr algn="ctr"/>
            <a:r>
              <a:rPr lang="en-US" sz="2200" i="1" dirty="0">
                <a:solidFill>
                  <a:srgbClr val="083E6B"/>
                </a:solidFill>
                <a:latin typeface="Century Gothic" pitchFamily="34" charset="0"/>
              </a:rPr>
              <a:t>Price Reduced</a:t>
            </a:r>
          </a:p>
          <a:p>
            <a:pPr algn="ctr"/>
            <a:r>
              <a:rPr lang="en-US" sz="2200" i="1" dirty="0">
                <a:solidFill>
                  <a:srgbClr val="083E6B"/>
                </a:solidFill>
                <a:latin typeface="Century Gothic" pitchFamily="34" charset="0"/>
              </a:rPr>
              <a:t>Total Upgrade</a:t>
            </a:r>
          </a:p>
        </p:txBody>
      </p:sp>
      <p:pic>
        <p:nvPicPr>
          <p:cNvPr id="39" name="Picture 38">
            <a:extLst>
              <a:ext uri="{FF2B5EF4-FFF2-40B4-BE49-F238E27FC236}">
                <a16:creationId xmlns:a16="http://schemas.microsoft.com/office/drawing/2014/main" id="{2F3E5FA4-8B20-44BC-9FCE-48F5EEE1D25D}"/>
              </a:ext>
            </a:extLst>
          </p:cNvPr>
          <p:cNvPicPr>
            <a:picLocks/>
          </p:cNvPicPr>
          <p:nvPr/>
        </p:nvPicPr>
        <p:blipFill>
          <a:blip r:embed="rId7" cstate="print">
            <a:extLst>
              <a:ext uri="{28A0092B-C50C-407E-A947-70E740481C1C}">
                <a14:useLocalDpi xmlns:a14="http://schemas.microsoft.com/office/drawing/2010/main" val="0"/>
              </a:ext>
            </a:extLst>
          </a:blip>
          <a:srcRect/>
          <a:stretch/>
        </p:blipFill>
        <p:spPr>
          <a:xfrm>
            <a:off x="153134" y="6273940"/>
            <a:ext cx="1823040" cy="1215360"/>
          </a:xfrm>
          <a:prstGeom prst="rect">
            <a:avLst/>
          </a:prstGeom>
          <a:ln>
            <a:noFill/>
          </a:ln>
          <a:effectLst/>
        </p:spPr>
      </p:pic>
      <p:pic>
        <p:nvPicPr>
          <p:cNvPr id="5" name="Picture 4"/>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4357020" y="629560"/>
            <a:ext cx="3577678" cy="2385119"/>
          </a:xfrm>
          <a:prstGeom prst="rect">
            <a:avLst/>
          </a:prstGeom>
          <a:ln>
            <a:noFill/>
          </a:ln>
          <a:effectLst/>
        </p:spPr>
      </p:pic>
      <p:pic>
        <p:nvPicPr>
          <p:cNvPr id="38" name="Picture 37">
            <a:extLst>
              <a:ext uri="{FF2B5EF4-FFF2-40B4-BE49-F238E27FC236}">
                <a16:creationId xmlns:a16="http://schemas.microsoft.com/office/drawing/2014/main" id="{B75F0675-B56B-4711-B1F4-0745A6769097}"/>
              </a:ext>
            </a:extLst>
          </p:cNvPr>
          <p:cNvPicPr>
            <a:picLocks/>
          </p:cNvPicPr>
          <p:nvPr/>
        </p:nvPicPr>
        <p:blipFill>
          <a:blip r:embed="rId9" cstate="print">
            <a:extLst>
              <a:ext uri="{28A0092B-C50C-407E-A947-70E740481C1C}">
                <a14:useLocalDpi xmlns:a14="http://schemas.microsoft.com/office/drawing/2010/main" val="0"/>
              </a:ext>
            </a:extLst>
          </a:blip>
          <a:srcRect/>
          <a:stretch/>
        </p:blipFill>
        <p:spPr>
          <a:xfrm>
            <a:off x="153134" y="77440"/>
            <a:ext cx="1823040" cy="1215360"/>
          </a:xfrm>
          <a:prstGeom prst="rect">
            <a:avLst/>
          </a:prstGeom>
          <a:ln>
            <a:noFill/>
          </a:ln>
          <a:effectLst/>
        </p:spPr>
      </p:pic>
      <p:pic>
        <p:nvPicPr>
          <p:cNvPr id="40" name="Picture 39">
            <a:extLst>
              <a:ext uri="{FF2B5EF4-FFF2-40B4-BE49-F238E27FC236}">
                <a16:creationId xmlns:a16="http://schemas.microsoft.com/office/drawing/2014/main" id="{F19F2306-E48C-4EA1-9142-71A929438E9D}"/>
              </a:ext>
            </a:extLst>
          </p:cNvPr>
          <p:cNvPicPr>
            <a:picLocks/>
          </p:cNvPicPr>
          <p:nvPr/>
        </p:nvPicPr>
        <p:blipFill>
          <a:blip r:embed="rId10" cstate="print">
            <a:extLst>
              <a:ext uri="{28A0092B-C50C-407E-A947-70E740481C1C}">
                <a14:useLocalDpi xmlns:a14="http://schemas.microsoft.com/office/drawing/2010/main" val="0"/>
              </a:ext>
            </a:extLst>
          </a:blip>
          <a:srcRect/>
          <a:stretch/>
        </p:blipFill>
        <p:spPr>
          <a:xfrm>
            <a:off x="2237888" y="76252"/>
            <a:ext cx="1824228" cy="1216152"/>
          </a:xfrm>
          <a:prstGeom prst="rect">
            <a:avLst/>
          </a:prstGeom>
          <a:ln>
            <a:noFill/>
          </a:ln>
          <a:effectLst/>
        </p:spPr>
      </p:pic>
      <p:pic>
        <p:nvPicPr>
          <p:cNvPr id="42" name="Picture 41">
            <a:extLst>
              <a:ext uri="{FF2B5EF4-FFF2-40B4-BE49-F238E27FC236}">
                <a16:creationId xmlns:a16="http://schemas.microsoft.com/office/drawing/2014/main" id="{8F6530CD-9846-45F3-B72D-F18BD576EDCA}"/>
              </a:ext>
            </a:extLst>
          </p:cNvPr>
          <p:cNvPicPr>
            <a:picLocks/>
          </p:cNvPicPr>
          <p:nvPr/>
        </p:nvPicPr>
        <p:blipFill>
          <a:blip r:embed="rId11" cstate="print">
            <a:extLst>
              <a:ext uri="{28A0092B-C50C-407E-A947-70E740481C1C}">
                <a14:useLocalDpi xmlns:a14="http://schemas.microsoft.com/office/drawing/2010/main" val="0"/>
              </a:ext>
            </a:extLst>
          </a:blip>
          <a:srcRect/>
          <a:stretch/>
        </p:blipFill>
        <p:spPr>
          <a:xfrm>
            <a:off x="2237888" y="1626169"/>
            <a:ext cx="1824228" cy="1216152"/>
          </a:xfrm>
          <a:prstGeom prst="rect">
            <a:avLst/>
          </a:prstGeom>
          <a:ln>
            <a:noFill/>
          </a:ln>
          <a:effectLst/>
        </p:spPr>
      </p:pic>
      <p:pic>
        <p:nvPicPr>
          <p:cNvPr id="21" name="Picture 20">
            <a:extLst>
              <a:ext uri="{FF2B5EF4-FFF2-40B4-BE49-F238E27FC236}">
                <a16:creationId xmlns:a16="http://schemas.microsoft.com/office/drawing/2014/main" id="{6A042206-95F0-4717-996A-D309235A6EE5}"/>
              </a:ext>
            </a:extLst>
          </p:cNvPr>
          <p:cNvPicPr>
            <a:picLocks/>
          </p:cNvPicPr>
          <p:nvPr/>
        </p:nvPicPr>
        <p:blipFill>
          <a:blip r:embed="rId12" cstate="print">
            <a:extLst>
              <a:ext uri="{28A0092B-C50C-407E-A947-70E740481C1C}">
                <a14:useLocalDpi xmlns:a14="http://schemas.microsoft.com/office/drawing/2010/main" val="0"/>
              </a:ext>
            </a:extLst>
          </a:blip>
          <a:srcRect/>
          <a:stretch/>
        </p:blipFill>
        <p:spPr>
          <a:xfrm>
            <a:off x="2237888" y="3175294"/>
            <a:ext cx="1824228" cy="1216152"/>
          </a:xfrm>
          <a:prstGeom prst="rect">
            <a:avLst/>
          </a:prstGeom>
          <a:ln>
            <a:noFill/>
          </a:ln>
          <a:effectLst/>
        </p:spPr>
      </p:pic>
      <p:pic>
        <p:nvPicPr>
          <p:cNvPr id="27" name="Picture 26">
            <a:extLst>
              <a:ext uri="{FF2B5EF4-FFF2-40B4-BE49-F238E27FC236}">
                <a16:creationId xmlns:a16="http://schemas.microsoft.com/office/drawing/2014/main" id="{08A4DE49-33AE-4ABA-BCC4-1F7D0E354D1B}"/>
              </a:ext>
            </a:extLst>
          </p:cNvPr>
          <p:cNvPicPr>
            <a:picLocks/>
          </p:cNvPicPr>
          <p:nvPr/>
        </p:nvPicPr>
        <p:blipFill>
          <a:blip r:embed="rId13" cstate="print">
            <a:extLst>
              <a:ext uri="{28A0092B-C50C-407E-A947-70E740481C1C}">
                <a14:useLocalDpi xmlns:a14="http://schemas.microsoft.com/office/drawing/2010/main" val="0"/>
              </a:ext>
            </a:extLst>
          </a:blip>
          <a:srcRect/>
          <a:stretch/>
        </p:blipFill>
        <p:spPr>
          <a:xfrm>
            <a:off x="152540" y="1626170"/>
            <a:ext cx="1824228" cy="1216152"/>
          </a:xfrm>
          <a:prstGeom prst="rect">
            <a:avLst/>
          </a:prstGeom>
          <a:ln>
            <a:noFill/>
          </a:ln>
          <a:effectLst/>
        </p:spPr>
      </p:pic>
      <p:sp>
        <p:nvSpPr>
          <p:cNvPr id="2" name="Title 1"/>
          <p:cNvSpPr>
            <a:spLocks noGrp="1"/>
          </p:cNvSpPr>
          <p:nvPr>
            <p:ph type="ctrTitle"/>
          </p:nvPr>
        </p:nvSpPr>
        <p:spPr>
          <a:xfrm>
            <a:off x="4088459" y="3072132"/>
            <a:ext cx="4114800" cy="1142409"/>
          </a:xfrm>
        </p:spPr>
        <p:txBody>
          <a:bodyPr anchor="t">
            <a:noAutofit/>
          </a:bodyPr>
          <a:lstStyle/>
          <a:p>
            <a:r>
              <a:rPr lang="pt-BR" sz="2000" b="1" dirty="0">
                <a:solidFill>
                  <a:srgbClr val="083E6B"/>
                </a:solidFill>
                <a:latin typeface="Century Gothic" pitchFamily="34" charset="0"/>
              </a:rPr>
              <a:t>1272 Hermit Crab Way</a:t>
            </a:r>
            <a:br>
              <a:rPr lang="pt-BR" sz="2000" dirty="0">
                <a:solidFill>
                  <a:srgbClr val="083E6B"/>
                </a:solidFill>
                <a:latin typeface="Century Gothic" pitchFamily="34" charset="0"/>
              </a:rPr>
            </a:br>
            <a:r>
              <a:rPr lang="en-US" sz="1800" dirty="0">
                <a:solidFill>
                  <a:srgbClr val="083E6B"/>
                </a:solidFill>
                <a:latin typeface="Century Gothic" pitchFamily="34" charset="0"/>
              </a:rPr>
              <a:t>Dunes West</a:t>
            </a:r>
            <a:br>
              <a:rPr lang="en-US" sz="1800" dirty="0">
                <a:solidFill>
                  <a:srgbClr val="083E6B"/>
                </a:solidFill>
                <a:latin typeface="Century Gothic" pitchFamily="34" charset="0"/>
              </a:rPr>
            </a:br>
            <a:r>
              <a:rPr lang="en-US" sz="1800" dirty="0">
                <a:solidFill>
                  <a:srgbClr val="083E6B"/>
                </a:solidFill>
                <a:latin typeface="Century Gothic" pitchFamily="34" charset="0"/>
              </a:rPr>
              <a:t>Mount Pleasant, SC 29466</a:t>
            </a:r>
            <a:br>
              <a:rPr lang="en-US" sz="1800" dirty="0">
                <a:solidFill>
                  <a:srgbClr val="083E6B"/>
                </a:solidFill>
                <a:latin typeface="Century Gothic" pitchFamily="34" charset="0"/>
              </a:rPr>
            </a:br>
            <a:r>
              <a:rPr lang="en-US" sz="1800" dirty="0">
                <a:solidFill>
                  <a:srgbClr val="083E6B"/>
                </a:solidFill>
                <a:latin typeface="Century Gothic" pitchFamily="34" charset="0"/>
              </a:rPr>
              <a:t>MLS# 24016069 | </a:t>
            </a:r>
            <a:r>
              <a:rPr lang="en-US" sz="1800">
                <a:solidFill>
                  <a:srgbClr val="083E6B"/>
                </a:solidFill>
                <a:latin typeface="Century Gothic" pitchFamily="34" charset="0"/>
              </a:rPr>
              <a:t>$839,000</a:t>
            </a:r>
            <a:br>
              <a:rPr lang="en-US" sz="1800" dirty="0">
                <a:solidFill>
                  <a:srgbClr val="083E6B"/>
                </a:solidFill>
                <a:latin typeface="Century Gothic" pitchFamily="34" charset="0"/>
              </a:rPr>
            </a:br>
            <a:endParaRPr lang="en-US" sz="1800" b="1" i="1" dirty="0">
              <a:solidFill>
                <a:srgbClr val="083E6B"/>
              </a:solidFill>
              <a:latin typeface="Century Gothic" pitchFamily="34" charset="0"/>
            </a:endParaRPr>
          </a:p>
        </p:txBody>
      </p:sp>
      <p:pic>
        <p:nvPicPr>
          <p:cNvPr id="28" name="Picture 27">
            <a:extLst>
              <a:ext uri="{FF2B5EF4-FFF2-40B4-BE49-F238E27FC236}">
                <a16:creationId xmlns:a16="http://schemas.microsoft.com/office/drawing/2014/main" id="{BC624352-86F3-4FD9-9CA3-D993194DE43E}"/>
              </a:ext>
            </a:extLst>
          </p:cNvPr>
          <p:cNvPicPr>
            <a:picLocks noChangeAspect="1"/>
          </p:cNvPicPr>
          <p:nvPr/>
        </p:nvPicPr>
        <p:blipFill>
          <a:blip r:embed="rId14" cstate="print">
            <a:extLst>
              <a:ext uri="{28A0092B-C50C-407E-A947-70E740481C1C}">
                <a14:useLocalDpi xmlns:a14="http://schemas.microsoft.com/office/drawing/2010/main" val="0"/>
              </a:ext>
            </a:extLst>
          </a:blip>
          <a:srcRect t="8" b="8"/>
          <a:stretch/>
        </p:blipFill>
        <p:spPr>
          <a:xfrm>
            <a:off x="381001" y="9220200"/>
            <a:ext cx="1178327" cy="786384"/>
          </a:xfrm>
          <a:prstGeom prst="roundRect">
            <a:avLst/>
          </a:prstGeom>
        </p:spPr>
      </p:pic>
      <p:sp>
        <p:nvSpPr>
          <p:cNvPr id="30" name="Subtitle 2">
            <a:extLst>
              <a:ext uri="{FF2B5EF4-FFF2-40B4-BE49-F238E27FC236}">
                <a16:creationId xmlns:a16="http://schemas.microsoft.com/office/drawing/2014/main" id="{903E6935-C8D8-4C91-A5D8-8607B8EB39BE}"/>
              </a:ext>
            </a:extLst>
          </p:cNvPr>
          <p:cNvSpPr txBox="1">
            <a:spLocks/>
          </p:cNvSpPr>
          <p:nvPr/>
        </p:nvSpPr>
        <p:spPr>
          <a:xfrm>
            <a:off x="1559328" y="9220200"/>
            <a:ext cx="4689073" cy="787676"/>
          </a:xfrm>
          <a:prstGeom prst="rect">
            <a:avLst/>
          </a:prstGeom>
        </p:spPr>
        <p:txBody>
          <a:bodyPr vert="horz" lIns="91440" tIns="45720" rIns="91440" bIns="45720" rtlCol="0" anchor="ctr">
            <a:normAutofit fontScale="77500" lnSpcReduction="20000"/>
          </a:bodyPr>
          <a:lstStyle>
            <a:lvl1pPr marL="0" indent="0" algn="l" defTabSz="914400" rtl="0" eaLnBrk="1" latinLnBrk="0" hangingPunct="1">
              <a:spcBef>
                <a:spcPts val="1200"/>
              </a:spcBef>
              <a:spcAft>
                <a:spcPts val="0"/>
              </a:spcAft>
              <a:buClr>
                <a:schemeClr val="accent5"/>
              </a:buClr>
              <a:buFont typeface="Arial" pitchFamily="34" charset="0"/>
              <a:buNone/>
              <a:defRPr sz="2000" b="0" i="1" kern="1200" cap="none" spc="120" baseline="0">
                <a:solidFill>
                  <a:schemeClr val="tx1"/>
                </a:solidFill>
                <a:latin typeface="+mn-lt"/>
                <a:ea typeface="+mn-ea"/>
                <a:cs typeface="Tahoma" pitchFamily="34" charset="0"/>
              </a:defRPr>
            </a:lvl1pPr>
            <a:lvl2pPr marL="4572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2pPr>
            <a:lvl3pPr marL="9144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3pPr>
            <a:lvl4pPr marL="13716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4pPr>
            <a:lvl5pPr marL="18288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5pPr>
            <a:lvl6pPr marL="22860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6pPr>
            <a:lvl7pPr marL="27432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7pPr>
            <a:lvl8pPr marL="32004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8pPr>
            <a:lvl9pPr marL="36576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9pPr>
          </a:lstStyle>
          <a:p>
            <a:r>
              <a:rPr lang="en-US" sz="1800" i="0" dirty="0">
                <a:solidFill>
                  <a:srgbClr val="083E6B"/>
                </a:solidFill>
                <a:latin typeface="Trebuchet MS" panose="020B0603020202020204" pitchFamily="34" charset="0"/>
              </a:rPr>
              <a:t>Don Dawson</a:t>
            </a:r>
            <a:br>
              <a:rPr lang="en-US" sz="1800" i="0" dirty="0">
                <a:solidFill>
                  <a:srgbClr val="083E6B"/>
                </a:solidFill>
                <a:latin typeface="Trebuchet MS" panose="020B0603020202020204" pitchFamily="34" charset="0"/>
              </a:rPr>
            </a:br>
            <a:r>
              <a:rPr lang="en-US" sz="1400" i="0" spc="0" dirty="0">
                <a:solidFill>
                  <a:srgbClr val="083E6B"/>
                </a:solidFill>
                <a:latin typeface="Trebuchet MS" panose="020B0603020202020204" pitchFamily="34" charset="0"/>
                <a:cs typeface="Times New Roman" pitchFamily="18" charset="0"/>
              </a:rPr>
              <a:t>843-514-0452</a:t>
            </a:r>
            <a:br>
              <a:rPr lang="en-US" sz="1400" i="0" spc="0" dirty="0">
                <a:solidFill>
                  <a:srgbClr val="083E6B"/>
                </a:solidFill>
                <a:latin typeface="Trebuchet MS" panose="020B0603020202020204" pitchFamily="34" charset="0"/>
                <a:cs typeface="Times New Roman" pitchFamily="18" charset="0"/>
              </a:rPr>
            </a:br>
            <a:r>
              <a:rPr lang="en-US" sz="1400" i="0" spc="0" dirty="0">
                <a:solidFill>
                  <a:srgbClr val="083E6B"/>
                </a:solidFill>
                <a:latin typeface="Trebuchet MS" panose="020B0603020202020204" pitchFamily="34" charset="0"/>
                <a:cs typeface="Times New Roman" pitchFamily="18" charset="0"/>
              </a:rPr>
              <a:t>ddawson@carolinaone.com</a:t>
            </a:r>
            <a:br>
              <a:rPr lang="en-US" sz="1400" i="0" spc="0" dirty="0">
                <a:solidFill>
                  <a:srgbClr val="083E6B"/>
                </a:solidFill>
                <a:latin typeface="Trebuchet MS" panose="020B0603020202020204" pitchFamily="34" charset="0"/>
                <a:cs typeface="Times New Roman" pitchFamily="18" charset="0"/>
              </a:rPr>
            </a:br>
            <a:br>
              <a:rPr lang="en-US" sz="1400" i="0" spc="0" dirty="0">
                <a:solidFill>
                  <a:srgbClr val="083E6B"/>
                </a:solidFill>
                <a:latin typeface="Trebuchet MS" panose="020B0603020202020204" pitchFamily="34" charset="0"/>
                <a:cs typeface="Times New Roman" pitchFamily="18" charset="0"/>
              </a:rPr>
            </a:br>
            <a:r>
              <a:rPr lang="en-US" sz="1200" i="0" spc="0" dirty="0">
                <a:solidFill>
                  <a:srgbClr val="083E6B"/>
                </a:solidFill>
                <a:latin typeface="Trebuchet MS" panose="020B0603020202020204" pitchFamily="34" charset="0"/>
                <a:cs typeface="Times New Roman" pitchFamily="18" charset="0"/>
              </a:rPr>
              <a:t>Carolina One Real Estate • 2713 Highway 17 North • Mount Pleasant, SC 29466</a:t>
            </a:r>
          </a:p>
        </p:txBody>
      </p:sp>
      <p:sp>
        <p:nvSpPr>
          <p:cNvPr id="31" name="TextBox 30">
            <a:extLst>
              <a:ext uri="{FF2B5EF4-FFF2-40B4-BE49-F238E27FC236}">
                <a16:creationId xmlns:a16="http://schemas.microsoft.com/office/drawing/2014/main" id="{64BB4F72-2C71-46D2-B272-A75B0D27F7FA}"/>
              </a:ext>
            </a:extLst>
          </p:cNvPr>
          <p:cNvSpPr txBox="1"/>
          <p:nvPr/>
        </p:nvSpPr>
        <p:spPr>
          <a:xfrm>
            <a:off x="6172200" y="9719846"/>
            <a:ext cx="1828800" cy="338554"/>
          </a:xfrm>
          <a:prstGeom prst="rect">
            <a:avLst/>
          </a:prstGeom>
          <a:noFill/>
        </p:spPr>
        <p:txBody>
          <a:bodyPr wrap="square" rtlCol="0">
            <a:spAutoFit/>
          </a:bodyPr>
          <a:lstStyle/>
          <a:p>
            <a:pPr algn="r"/>
            <a:r>
              <a:rPr lang="en-US" sz="1600" dirty="0">
                <a:solidFill>
                  <a:srgbClr val="083E6B"/>
                </a:solidFill>
                <a:latin typeface="Mistral" pitchFamily="66" charset="0"/>
              </a:rPr>
              <a:t>www.TeamDawsonSC.com</a:t>
            </a:r>
          </a:p>
        </p:txBody>
      </p:sp>
      <p:pic>
        <p:nvPicPr>
          <p:cNvPr id="32" name="Picture 6" descr="http://www.bobette.net/images/logo.jpg">
            <a:extLst>
              <a:ext uri="{FF2B5EF4-FFF2-40B4-BE49-F238E27FC236}">
                <a16:creationId xmlns:a16="http://schemas.microsoft.com/office/drawing/2014/main" id="{074FA1AB-8291-4EF3-A186-9C02CE356C45}"/>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572714" y="9220200"/>
            <a:ext cx="1027772" cy="546004"/>
          </a:xfrm>
          <a:prstGeom prst="roundRect">
            <a:avLst/>
          </a:prstGeom>
          <a:noFill/>
          <a:extLst>
            <a:ext uri="{909E8E84-426E-40DD-AFC4-6F175D3DCCD1}">
              <a14:hiddenFill xmlns:a14="http://schemas.microsoft.com/office/drawing/2010/main">
                <a:solidFill>
                  <a:srgbClr val="FFFFFF"/>
                </a:solidFill>
              </a14:hiddenFill>
            </a:ext>
          </a:extLst>
        </p:spPr>
      </p:pic>
      <p:pic>
        <p:nvPicPr>
          <p:cNvPr id="33" name="Picture 32">
            <a:extLst>
              <a:ext uri="{FF2B5EF4-FFF2-40B4-BE49-F238E27FC236}">
                <a16:creationId xmlns:a16="http://schemas.microsoft.com/office/drawing/2014/main" id="{2D888F4F-C0D5-43BF-A1CB-3692298FE290}"/>
              </a:ext>
            </a:extLst>
          </p:cNvPr>
          <p:cNvPicPr>
            <a:picLocks/>
          </p:cNvPicPr>
          <p:nvPr/>
        </p:nvPicPr>
        <p:blipFill>
          <a:blip r:embed="rId16" cstate="print">
            <a:extLst>
              <a:ext uri="{28A0092B-C50C-407E-A947-70E740481C1C}">
                <a14:useLocalDpi xmlns:a14="http://schemas.microsoft.com/office/drawing/2010/main" val="0"/>
              </a:ext>
            </a:extLst>
          </a:blip>
          <a:srcRect/>
          <a:stretch/>
        </p:blipFill>
        <p:spPr>
          <a:xfrm>
            <a:off x="2237888" y="4724419"/>
            <a:ext cx="1824228" cy="1216152"/>
          </a:xfrm>
          <a:prstGeom prst="rect">
            <a:avLst/>
          </a:prstGeom>
          <a:ln>
            <a:noFill/>
          </a:ln>
          <a:effectLst/>
        </p:spPr>
      </p:pic>
      <p:pic>
        <p:nvPicPr>
          <p:cNvPr id="24" name="Picture 23">
            <a:extLst>
              <a:ext uri="{FF2B5EF4-FFF2-40B4-BE49-F238E27FC236}">
                <a16:creationId xmlns:a16="http://schemas.microsoft.com/office/drawing/2014/main" id="{E57421BB-3BA3-4ADE-A13A-E2218056A85F}"/>
              </a:ext>
            </a:extLst>
          </p:cNvPr>
          <p:cNvPicPr>
            <a:picLocks/>
          </p:cNvPicPr>
          <p:nvPr/>
        </p:nvPicPr>
        <p:blipFill>
          <a:blip r:embed="rId17" cstate="print">
            <a:extLst>
              <a:ext uri="{28A0092B-C50C-407E-A947-70E740481C1C}">
                <a14:useLocalDpi xmlns:a14="http://schemas.microsoft.com/office/drawing/2010/main" val="0"/>
              </a:ext>
            </a:extLst>
          </a:blip>
          <a:srcRect/>
          <a:stretch/>
        </p:blipFill>
        <p:spPr>
          <a:xfrm>
            <a:off x="2237889" y="7822669"/>
            <a:ext cx="1824226" cy="1215360"/>
          </a:xfrm>
          <a:prstGeom prst="rect">
            <a:avLst/>
          </a:prstGeom>
          <a:ln>
            <a:noFill/>
          </a:ln>
          <a:effectLst/>
        </p:spPr>
      </p:pic>
    </p:spTree>
    <p:extLst>
      <p:ext uri="{BB962C8B-B14F-4D97-AF65-F5344CB8AC3E}">
        <p14:creationId xmlns:p14="http://schemas.microsoft.com/office/powerpoint/2010/main" val="383330304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555</TotalTime>
  <Words>659</Words>
  <Application>Microsoft Office PowerPoint</Application>
  <PresentationFormat>Custom</PresentationFormat>
  <Paragraphs>6</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Calibri</vt:lpstr>
      <vt:lpstr>Calibri Light</vt:lpstr>
      <vt:lpstr>Century Gothic</vt:lpstr>
      <vt:lpstr>Mistral</vt:lpstr>
      <vt:lpstr>Trebuchet MS</vt:lpstr>
      <vt:lpstr>Office Theme</vt:lpstr>
      <vt:lpstr>1272 Hermit Crab Way Dunes West Mount Pleasant, SC 29466 MLS# 24016069 | $839,000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1435 Masthead Dr</dc:title>
  <dc:creator>CVH360</dc:creator>
  <cp:lastModifiedBy>A. Thomas Price</cp:lastModifiedBy>
  <cp:revision>98</cp:revision>
  <dcterms:created xsi:type="dcterms:W3CDTF">2006-08-16T00:00:00Z</dcterms:created>
  <dcterms:modified xsi:type="dcterms:W3CDTF">2024-09-23T14:21:07Z</dcterms:modified>
</cp:coreProperties>
</file>