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69D"/>
    <a:srgbClr val="19479E"/>
    <a:srgbClr val="F5831F"/>
    <a:srgbClr val="1E326A"/>
    <a:srgbClr val="FF7575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9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6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2EAF3-99EF-42A4-8450-453F282A5E5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9.jpg"/><Relationship Id="rId3" Type="http://schemas.openxmlformats.org/officeDocument/2006/relationships/hyperlink" Target="https://www.zillow.com/view-3d-home/a4c9f975-e88c-4d3b-b5bd-6e2e85b79753" TargetMode="External"/><Relationship Id="rId7" Type="http://schemas.openxmlformats.org/officeDocument/2006/relationships/image" Target="../media/image3.jpg"/><Relationship Id="rId12" Type="http://schemas.openxmlformats.org/officeDocument/2006/relationships/image" Target="../media/image8.png"/><Relationship Id="rId2" Type="http://schemas.openxmlformats.org/officeDocument/2006/relationships/hyperlink" Target="https://video214.com/play/0EmAxUh13ESMDbirU17y2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hyperlink" Target="https://vimeo.com/1067455580?share=copy" TargetMode="External"/><Relationship Id="rId9" Type="http://schemas.openxmlformats.org/officeDocument/2006/relationships/image" Target="../media/image5.jpg"/><Relationship Id="rId1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229600" cy="608979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solidFill>
                  <a:srgbClr val="1E326A"/>
                </a:solidFill>
                <a:latin typeface="Franklin Gothic ATF" panose="020B0503060602040204" pitchFamily="34" charset="0"/>
              </a:rPr>
              <a:t>RARE 5-BEDROOM END-UNIT TOWNHOME IN SUMMERVILLE</a:t>
            </a:r>
            <a:br>
              <a:rPr lang="en-US" sz="2000" b="1" dirty="0">
                <a:solidFill>
                  <a:srgbClr val="1E326A"/>
                </a:solidFill>
                <a:latin typeface="Franklin Gothic ATF" panose="020B0503060602040204" pitchFamily="34" charset="0"/>
              </a:rPr>
            </a:br>
            <a:r>
              <a:rPr lang="en-US" sz="2000" b="1" dirty="0">
                <a:solidFill>
                  <a:srgbClr val="1E326A"/>
                </a:solidFill>
                <a:latin typeface="Franklin Gothic ATF" panose="020B0503060602040204" pitchFamily="34" charset="0"/>
              </a:rPr>
              <a:t>DON’T MISS OUT!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172" y="4762594"/>
            <a:ext cx="7675256" cy="4056672"/>
          </a:xfrm>
        </p:spPr>
        <p:txBody>
          <a:bodyPr anchor="ctr">
            <a:noAutofit/>
          </a:bodyPr>
          <a:lstStyle/>
          <a:p>
            <a:pPr marL="0" marR="0">
              <a:buNone/>
            </a:pPr>
            <a:r>
              <a:rPr lang="en-US" sz="1400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 rare opportunity—this </a:t>
            </a:r>
            <a:r>
              <a:rPr lang="en-US" sz="1400" b="1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5-bedroom end-unit townhome</a:t>
            </a:r>
            <a:r>
              <a:rPr lang="en-US" sz="1400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in the </a:t>
            </a:r>
            <a:r>
              <a:rPr lang="en-US" sz="1400" b="1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Palmetto Reach community</a:t>
            </a:r>
            <a:r>
              <a:rPr lang="en-US" sz="1400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is now available! Featuring </a:t>
            </a:r>
            <a:r>
              <a:rPr lang="en-US" sz="1400" b="1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dual primary suites</a:t>
            </a:r>
            <a:r>
              <a:rPr lang="en-US" sz="1400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an open-concept floor plan, and modern finishes, this home offers both space and flexibility.</a:t>
            </a:r>
          </a:p>
          <a:p>
            <a:pPr marL="0" marR="0">
              <a:buNone/>
            </a:pPr>
            <a:r>
              <a:rPr lang="en-US" sz="1400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</a:t>
            </a:r>
            <a:r>
              <a:rPr lang="en-US" sz="1400" b="1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first-floor primary suite</a:t>
            </a:r>
            <a:r>
              <a:rPr lang="en-US" sz="1400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includes a spacious ensuite bath and walk-in closet, while the </a:t>
            </a:r>
            <a:r>
              <a:rPr lang="en-US" sz="1400" b="1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second primary suite upstairs</a:t>
            </a:r>
            <a:r>
              <a:rPr lang="en-US" sz="1400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provides additional versatility. The beautifully designed kitchen boasts stainless steel appliances, bright white cabinetry, and stylish finishes. A large driveway and attached garage offer ample parking.</a:t>
            </a:r>
          </a:p>
          <a:p>
            <a:pPr marL="0" marR="0">
              <a:buNone/>
            </a:pPr>
            <a:r>
              <a:rPr lang="en-US" sz="1400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Located just minutes from </a:t>
            </a:r>
            <a:r>
              <a:rPr lang="en-US" sz="1400" b="1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Downtown Summerville</a:t>
            </a:r>
            <a:r>
              <a:rPr lang="en-US" sz="1400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this home provides easy access to shopping, dining, and community events—all with the convenience of low-maintenance townhome living.</a:t>
            </a:r>
          </a:p>
          <a:p>
            <a:pPr marL="0" marR="0">
              <a:buNone/>
            </a:pPr>
            <a:r>
              <a:rPr lang="en-US" sz="1400" b="1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Join us for an Open House on Saturday, March 22, from 11 AM - 1 PM!</a:t>
            </a:r>
            <a:endParaRPr lang="en-US" sz="1400" dirty="0">
              <a:effectLst/>
              <a:latin typeface="Franklin Gothic ATF" panose="020B050306060204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buNone/>
            </a:pPr>
            <a:r>
              <a:rPr lang="en-US" sz="1400" b="1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Sellers are offering Buyer Agent Compensation up to 2.5% with an acceptable offer.</a:t>
            </a:r>
            <a:endParaRPr lang="en-US" sz="1400" dirty="0">
              <a:effectLst/>
              <a:latin typeface="Franklin Gothic ATF" panose="020B050306060204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Aft>
                <a:spcPts val="1200"/>
              </a:spcAft>
              <a:buNone/>
            </a:pPr>
            <a:r>
              <a:rPr lang="en-US" sz="1400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Don't miss out on this unique opportunity—</a:t>
            </a:r>
            <a:r>
              <a:rPr lang="en-US" sz="1400" b="1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contact Ellen today to schedule your showing or stop by the Open House!</a:t>
            </a:r>
            <a:br>
              <a:rPr lang="en-US" sz="1400" kern="0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US" sz="1100" dirty="0">
              <a:solidFill>
                <a:srgbClr val="1E326A"/>
              </a:solidFill>
              <a:latin typeface="Franklin Gothic ATF" panose="020B0503060602040204" pitchFamily="34" charset="0"/>
              <a:hlinkClick r:id="rId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rgbClr val="1E326A"/>
                </a:solidFill>
                <a:latin typeface="Franklin Gothic ATF" panose="020B0503060602040204" pitchFamily="34" charset="0"/>
                <a:hlinkClick r:id="rId3"/>
              </a:rPr>
              <a:t>Virtual Tour</a:t>
            </a:r>
            <a:r>
              <a:rPr lang="en-US" sz="1100" dirty="0">
                <a:solidFill>
                  <a:srgbClr val="1E326A"/>
                </a:solidFill>
                <a:latin typeface="Franklin Gothic ATF" panose="020B0503060602040204" pitchFamily="34" charset="0"/>
              </a:rPr>
              <a:t> | </a:t>
            </a:r>
            <a:r>
              <a:rPr lang="en-US" sz="1100" dirty="0">
                <a:solidFill>
                  <a:srgbClr val="1E326A"/>
                </a:solidFill>
                <a:latin typeface="Franklin Gothic ATF" panose="020B0503060602040204" pitchFamily="34" charset="0"/>
                <a:hlinkClick r:id="rId4"/>
              </a:rPr>
              <a:t>Video Tour</a:t>
            </a:r>
            <a:endParaRPr lang="en-US" sz="1100" dirty="0">
              <a:solidFill>
                <a:srgbClr val="1E326A"/>
              </a:solidFill>
              <a:latin typeface="Franklin Gothic ATF" panose="020B0503060602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29158" y="3414509"/>
            <a:ext cx="37712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F5831F"/>
                </a:solidFill>
                <a:latin typeface="Franklin Gothic ATF" panose="020B0503060602040204" pitchFamily="34" charset="0"/>
              </a:rPr>
              <a:t>127 Rosefield Court</a:t>
            </a:r>
            <a:endParaRPr lang="en-US" sz="2000" b="1" dirty="0">
              <a:solidFill>
                <a:srgbClr val="F5831F"/>
              </a:solidFill>
              <a:latin typeface="Franklin Gothic ATF" panose="020B0503060602040204" pitchFamily="34" charset="0"/>
            </a:endParaRPr>
          </a:p>
          <a:p>
            <a:pPr algn="ctr"/>
            <a:r>
              <a:rPr lang="en-US" dirty="0">
                <a:solidFill>
                  <a:srgbClr val="F5831F"/>
                </a:solidFill>
                <a:latin typeface="Franklin Gothic ATF" panose="020B0503060602040204" pitchFamily="34" charset="0"/>
              </a:rPr>
              <a:t>Palmetto Reach</a:t>
            </a:r>
          </a:p>
          <a:p>
            <a:pPr algn="ctr"/>
            <a:r>
              <a:rPr lang="en-US" dirty="0">
                <a:solidFill>
                  <a:srgbClr val="F5831F"/>
                </a:solidFill>
                <a:latin typeface="Franklin Gothic ATF" panose="020B0503060602040204" pitchFamily="34" charset="0"/>
              </a:rPr>
              <a:t>Summerville, SC 29485</a:t>
            </a:r>
          </a:p>
          <a:p>
            <a:pPr algn="ctr"/>
            <a:r>
              <a:rPr lang="en-US" dirty="0">
                <a:solidFill>
                  <a:srgbClr val="F5831F"/>
                </a:solidFill>
                <a:latin typeface="Franklin Gothic ATF" panose="020B0503060602040204" pitchFamily="34" charset="0"/>
              </a:rPr>
              <a:t>MLS# 25006766 | $354,000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9B1B8F-DCEE-4128-BB88-7F5689692D63}"/>
              </a:ext>
            </a:extLst>
          </p:cNvPr>
          <p:cNvSpPr/>
          <p:nvPr/>
        </p:nvSpPr>
        <p:spPr>
          <a:xfrm>
            <a:off x="228600" y="8936245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Franklin Gothic ATF" panose="020B0503060602040204" pitchFamily="34" charset="0"/>
              </a:rPr>
              <a:t>Ellen O'Neil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Broker/Owner, ABR, e-PRO, CNE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Charleston Realtor of Distinction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843-300-8530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www.EllenONeilProperties.com</a:t>
            </a:r>
            <a:endParaRPr lang="en-US" dirty="0">
              <a:latin typeface="Franklin Gothic ATF" panose="020B050306060204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00855F7-5DD9-4E0A-A245-FD1159651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60" y="9170203"/>
            <a:ext cx="1352702" cy="640080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2898" y="654340"/>
            <a:ext cx="3803804" cy="25358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47DAF0-BD60-4503-B8E6-9C16CD335B90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823" y="2096467"/>
            <a:ext cx="1642380" cy="109374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70C3F9-2C80-72F7-130C-554550DD6653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758" y="654340"/>
            <a:ext cx="1627601" cy="106502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3E7039-F2FE-5100-EFC7-27B34ABE0AD3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7603" y="654340"/>
            <a:ext cx="1593181" cy="106212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6CF06C8-84EC-DAA5-7913-EE361CEB8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0438" y="9170203"/>
            <a:ext cx="1406527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A35077D-D136-00FE-DA97-DA4139A8F1AE}"/>
              </a:ext>
            </a:extLst>
          </p:cNvPr>
          <p:cNvGrpSpPr/>
          <p:nvPr/>
        </p:nvGrpSpPr>
        <p:grpSpPr>
          <a:xfrm>
            <a:off x="7122915" y="3470276"/>
            <a:ext cx="779433" cy="1108426"/>
            <a:chOff x="6704477" y="3470276"/>
            <a:chExt cx="779433" cy="11084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454892-5DFC-CD4D-F677-6F96DD608AA6}"/>
                </a:ext>
              </a:extLst>
            </p:cNvPr>
            <p:cNvSpPr/>
            <p:nvPr/>
          </p:nvSpPr>
          <p:spPr>
            <a:xfrm>
              <a:off x="6704477" y="3470276"/>
              <a:ext cx="779433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i="1" dirty="0">
                  <a:latin typeface="Franklin Gothic ATF" panose="020B0503060602040204" pitchFamily="34" charset="0"/>
                </a:rPr>
                <a:t>Video Tour</a:t>
              </a: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81FAB4B6-02CB-ADE0-494B-5BA4535436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710145" y="3810606"/>
              <a:ext cx="768096" cy="768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145662-CB6B-69E3-A212-130E9C70E7C2}"/>
              </a:ext>
            </a:extLst>
          </p:cNvPr>
          <p:cNvGrpSpPr/>
          <p:nvPr/>
        </p:nvGrpSpPr>
        <p:grpSpPr>
          <a:xfrm>
            <a:off x="6286039" y="3470276"/>
            <a:ext cx="772002" cy="1108426"/>
            <a:chOff x="763012" y="3470276"/>
            <a:chExt cx="772002" cy="110842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4BEC40-6AB2-6ACD-796A-D1BB692F85AA}"/>
                </a:ext>
              </a:extLst>
            </p:cNvPr>
            <p:cNvSpPr/>
            <p:nvPr/>
          </p:nvSpPr>
          <p:spPr>
            <a:xfrm>
              <a:off x="763012" y="3470276"/>
              <a:ext cx="77200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i="1" dirty="0">
                  <a:latin typeface="Franklin Gothic ATF" panose="020B0503060602040204" pitchFamily="34" charset="0"/>
                </a:rPr>
                <a:t>Virtual</a:t>
              </a:r>
              <a:br>
                <a:rPr lang="en-US" sz="1050" i="1" dirty="0">
                  <a:latin typeface="Franklin Gothic ATF" panose="020B0503060602040204" pitchFamily="34" charset="0"/>
                </a:rPr>
              </a:br>
              <a:r>
                <a:rPr lang="en-US" sz="1050" i="1" dirty="0">
                  <a:latin typeface="Franklin Gothic ATF" panose="020B0503060602040204" pitchFamily="34" charset="0"/>
                </a:rPr>
                <a:t>Tour</a:t>
              </a:r>
            </a:p>
          </p:txBody>
        </p: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779CC203-32E0-AA5C-F1EF-876E5BF52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4965" y="3810606"/>
              <a:ext cx="768096" cy="768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90EB890-3D61-6602-B7A1-B75D3062D6E0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823" y="3557920"/>
            <a:ext cx="1642380" cy="107811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78DE10-9853-1B9F-A2FB-D9DD908020B7}"/>
              </a:ext>
            </a:extLst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7603" y="2114006"/>
            <a:ext cx="1593181" cy="104636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0305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1991</TotalTime>
  <Words>233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Franklin Gothic ATF</vt:lpstr>
      <vt:lpstr>Office Theme</vt:lpstr>
      <vt:lpstr>RARE 5-BEDROOM END-UNIT TOWNHOME IN SUMMERVILLE DON’T MISS OUT!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Peek…</dc:title>
  <dc:creator>A. Thomas Price</dc:creator>
  <cp:lastModifiedBy>A. Thomas Price</cp:lastModifiedBy>
  <cp:revision>115</cp:revision>
  <dcterms:created xsi:type="dcterms:W3CDTF">2016-07-16T19:46:25Z</dcterms:created>
  <dcterms:modified xsi:type="dcterms:W3CDTF">2025-03-19T18:59:32Z</dcterms:modified>
</cp:coreProperties>
</file>