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000" autoAdjust="0"/>
    <p:restoredTop sz="94660"/>
  </p:normalViewPr>
  <p:slideViewPr>
    <p:cSldViewPr>
      <p:cViewPr varScale="1">
        <p:scale>
          <a:sx n="72" d="100"/>
          <a:sy n="72" d="100"/>
        </p:scale>
        <p:origin x="3540" y="16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8"/>
            <a:ext cx="6995160" cy="2156037"/>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57168" indent="0" algn="ctr">
              <a:buNone/>
              <a:defRPr>
                <a:solidFill>
                  <a:schemeClr val="tx1">
                    <a:tint val="75000"/>
                  </a:schemeClr>
                </a:solidFill>
              </a:defRPr>
            </a:lvl2pPr>
            <a:lvl3pPr marL="914337" indent="0" algn="ctr">
              <a:buNone/>
              <a:defRPr>
                <a:solidFill>
                  <a:schemeClr val="tx1">
                    <a:tint val="75000"/>
                  </a:schemeClr>
                </a:solidFill>
              </a:defRPr>
            </a:lvl3pPr>
            <a:lvl4pPr marL="1371505" indent="0" algn="ctr">
              <a:buNone/>
              <a:defRPr>
                <a:solidFill>
                  <a:schemeClr val="tx1">
                    <a:tint val="75000"/>
                  </a:schemeClr>
                </a:solidFill>
              </a:defRPr>
            </a:lvl4pPr>
            <a:lvl5pPr marL="1828673" indent="0" algn="ctr">
              <a:buNone/>
              <a:defRPr>
                <a:solidFill>
                  <a:schemeClr val="tx1">
                    <a:tint val="75000"/>
                  </a:schemeClr>
                </a:solidFill>
              </a:defRPr>
            </a:lvl5pPr>
            <a:lvl6pPr marL="2285842" indent="0" algn="ctr">
              <a:buNone/>
              <a:defRPr>
                <a:solidFill>
                  <a:schemeClr val="tx1">
                    <a:tint val="75000"/>
                  </a:schemeClr>
                </a:solidFill>
              </a:defRPr>
            </a:lvl6pPr>
            <a:lvl7pPr marL="2743010" indent="0" algn="ctr">
              <a:buNone/>
              <a:defRPr>
                <a:solidFill>
                  <a:schemeClr val="tx1">
                    <a:tint val="75000"/>
                  </a:schemeClr>
                </a:solidFill>
              </a:defRPr>
            </a:lvl7pPr>
            <a:lvl8pPr marL="3200179" indent="0" algn="ctr">
              <a:buNone/>
              <a:defRPr>
                <a:solidFill>
                  <a:schemeClr val="tx1">
                    <a:tint val="75000"/>
                  </a:schemeClr>
                </a:solidFill>
              </a:defRPr>
            </a:lvl8pPr>
            <a:lvl9pPr marL="365734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51428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36349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72062" y="591397"/>
            <a:ext cx="1573054"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50046" y="591397"/>
            <a:ext cx="4584858"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1475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0696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00">
                <a:solidFill>
                  <a:schemeClr val="tx1">
                    <a:tint val="75000"/>
                  </a:schemeClr>
                </a:solidFill>
              </a:defRPr>
            </a:lvl1pPr>
            <a:lvl2pPr marL="457168" indent="0">
              <a:buNone/>
              <a:defRPr sz="1800">
                <a:solidFill>
                  <a:schemeClr val="tx1">
                    <a:tint val="75000"/>
                  </a:schemeClr>
                </a:solidFill>
              </a:defRPr>
            </a:lvl2pPr>
            <a:lvl3pPr marL="914337" indent="0">
              <a:buNone/>
              <a:defRPr sz="1600">
                <a:solidFill>
                  <a:schemeClr val="tx1">
                    <a:tint val="75000"/>
                  </a:schemeClr>
                </a:solidFill>
              </a:defRPr>
            </a:lvl3pPr>
            <a:lvl4pPr marL="1371505" indent="0">
              <a:buNone/>
              <a:defRPr sz="1400">
                <a:solidFill>
                  <a:schemeClr val="tx1">
                    <a:tint val="75000"/>
                  </a:schemeClr>
                </a:solidFill>
              </a:defRPr>
            </a:lvl4pPr>
            <a:lvl5pPr marL="1828673" indent="0">
              <a:buNone/>
              <a:defRPr sz="1400">
                <a:solidFill>
                  <a:schemeClr val="tx1">
                    <a:tint val="75000"/>
                  </a:schemeClr>
                </a:solidFill>
              </a:defRPr>
            </a:lvl5pPr>
            <a:lvl6pPr marL="2285842" indent="0">
              <a:buNone/>
              <a:defRPr sz="1400">
                <a:solidFill>
                  <a:schemeClr val="tx1">
                    <a:tint val="75000"/>
                  </a:schemeClr>
                </a:solidFill>
              </a:defRPr>
            </a:lvl6pPr>
            <a:lvl7pPr marL="2743010" indent="0">
              <a:buNone/>
              <a:defRPr sz="1400">
                <a:solidFill>
                  <a:schemeClr val="tx1">
                    <a:tint val="75000"/>
                  </a:schemeClr>
                </a:solidFill>
              </a:defRPr>
            </a:lvl7pPr>
            <a:lvl8pPr marL="3200179" indent="0">
              <a:buNone/>
              <a:defRPr sz="1400">
                <a:solidFill>
                  <a:schemeClr val="tx1">
                    <a:tint val="75000"/>
                  </a:schemeClr>
                </a:solidFill>
              </a:defRPr>
            </a:lvl8pPr>
            <a:lvl9pPr marL="3657347"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87452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50044" y="3441277"/>
            <a:ext cx="3078956"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566160" y="3441277"/>
            <a:ext cx="3078957"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67946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2802"/>
            <a:ext cx="740664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400" b="1"/>
            </a:lvl1pPr>
            <a:lvl2pPr marL="457168" indent="0">
              <a:buNone/>
              <a:defRPr sz="2000" b="1"/>
            </a:lvl2pPr>
            <a:lvl3pPr marL="914337" indent="0">
              <a:buNone/>
              <a:defRPr sz="1800" b="1"/>
            </a:lvl3pPr>
            <a:lvl4pPr marL="1371505" indent="0">
              <a:buNone/>
              <a:defRPr sz="1600" b="1"/>
            </a:lvl4pPr>
            <a:lvl5pPr marL="1828673" indent="0">
              <a:buNone/>
              <a:defRPr sz="1600" b="1"/>
            </a:lvl5pPr>
            <a:lvl6pPr marL="2285842" indent="0">
              <a:buNone/>
              <a:defRPr sz="1600" b="1"/>
            </a:lvl6pPr>
            <a:lvl7pPr marL="2743010" indent="0">
              <a:buNone/>
              <a:defRPr sz="1600" b="1"/>
            </a:lvl7pPr>
            <a:lvl8pPr marL="3200179" indent="0">
              <a:buNone/>
              <a:defRPr sz="1600" b="1"/>
            </a:lvl8pPr>
            <a:lvl9pPr marL="3657347" indent="0">
              <a:buNone/>
              <a:defRPr sz="16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6" y="2251499"/>
            <a:ext cx="3637598" cy="938318"/>
          </a:xfrm>
        </p:spPr>
        <p:txBody>
          <a:bodyPr anchor="b"/>
          <a:lstStyle>
            <a:lvl1pPr marL="0" indent="0">
              <a:buNone/>
              <a:defRPr sz="2400" b="1"/>
            </a:lvl1pPr>
            <a:lvl2pPr marL="457168" indent="0">
              <a:buNone/>
              <a:defRPr sz="2000" b="1"/>
            </a:lvl2pPr>
            <a:lvl3pPr marL="914337" indent="0">
              <a:buNone/>
              <a:defRPr sz="1800" b="1"/>
            </a:lvl3pPr>
            <a:lvl4pPr marL="1371505" indent="0">
              <a:buNone/>
              <a:defRPr sz="1600" b="1"/>
            </a:lvl4pPr>
            <a:lvl5pPr marL="1828673" indent="0">
              <a:buNone/>
              <a:defRPr sz="1600" b="1"/>
            </a:lvl5pPr>
            <a:lvl6pPr marL="2285842" indent="0">
              <a:buNone/>
              <a:defRPr sz="1600" b="1"/>
            </a:lvl6pPr>
            <a:lvl7pPr marL="2743010" indent="0">
              <a:buNone/>
              <a:defRPr sz="1600" b="1"/>
            </a:lvl7pPr>
            <a:lvl8pPr marL="3200179" indent="0">
              <a:buNone/>
              <a:defRPr sz="1600" b="1"/>
            </a:lvl8pPr>
            <a:lvl9pPr marL="365734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180526" y="3189817"/>
            <a:ext cx="3637598"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73305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55578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40914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2707482"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217544" y="400475"/>
            <a:ext cx="4600576"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0" y="2104815"/>
            <a:ext cx="2707482" cy="6880226"/>
          </a:xfrm>
        </p:spPr>
        <p:txBody>
          <a:bodyPr/>
          <a:lstStyle>
            <a:lvl1pPr marL="0" indent="0">
              <a:buNone/>
              <a:defRPr sz="1400"/>
            </a:lvl1pPr>
            <a:lvl2pPr marL="457168" indent="0">
              <a:buNone/>
              <a:defRPr sz="1200"/>
            </a:lvl2pPr>
            <a:lvl3pPr marL="914337" indent="0">
              <a:buNone/>
              <a:defRPr sz="1000"/>
            </a:lvl3pPr>
            <a:lvl4pPr marL="1371505" indent="0">
              <a:buNone/>
              <a:defRPr sz="900"/>
            </a:lvl4pPr>
            <a:lvl5pPr marL="1828673" indent="0">
              <a:buNone/>
              <a:defRPr sz="900"/>
            </a:lvl5pPr>
            <a:lvl6pPr marL="2285842" indent="0">
              <a:buNone/>
              <a:defRPr sz="900"/>
            </a:lvl6pPr>
            <a:lvl7pPr marL="2743010" indent="0">
              <a:buNone/>
              <a:defRPr sz="900"/>
            </a:lvl7pPr>
            <a:lvl8pPr marL="3200179" indent="0">
              <a:buNone/>
              <a:defRPr sz="900"/>
            </a:lvl8pPr>
            <a:lvl9pPr marL="3657347"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01166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0"/>
            <a:ext cx="493776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613059" y="898737"/>
            <a:ext cx="4937760" cy="6035040"/>
          </a:xfrm>
        </p:spPr>
        <p:txBody>
          <a:bodyPr/>
          <a:lstStyle>
            <a:lvl1pPr marL="0" indent="0">
              <a:buNone/>
              <a:defRPr sz="3200"/>
            </a:lvl1pPr>
            <a:lvl2pPr marL="457168" indent="0">
              <a:buNone/>
              <a:defRPr sz="2800"/>
            </a:lvl2pPr>
            <a:lvl3pPr marL="914337" indent="0">
              <a:buNone/>
              <a:defRPr sz="2400"/>
            </a:lvl3pPr>
            <a:lvl4pPr marL="1371505" indent="0">
              <a:buNone/>
              <a:defRPr sz="2000"/>
            </a:lvl4pPr>
            <a:lvl5pPr marL="1828673" indent="0">
              <a:buNone/>
              <a:defRPr sz="2000"/>
            </a:lvl5pPr>
            <a:lvl6pPr marL="2285842" indent="0">
              <a:buNone/>
              <a:defRPr sz="2000"/>
            </a:lvl6pPr>
            <a:lvl7pPr marL="2743010" indent="0">
              <a:buNone/>
              <a:defRPr sz="2000"/>
            </a:lvl7pPr>
            <a:lvl8pPr marL="3200179" indent="0">
              <a:buNone/>
              <a:defRPr sz="2000"/>
            </a:lvl8pPr>
            <a:lvl9pPr marL="3657347" indent="0">
              <a:buNone/>
              <a:defRPr sz="2000"/>
            </a:lvl9pPr>
          </a:lstStyle>
          <a:p>
            <a:endParaRPr lang="en-US"/>
          </a:p>
        </p:txBody>
      </p:sp>
      <p:sp>
        <p:nvSpPr>
          <p:cNvPr id="4" name="Text Placeholder 3"/>
          <p:cNvSpPr>
            <a:spLocks noGrp="1"/>
          </p:cNvSpPr>
          <p:nvPr>
            <p:ph type="body" sz="half" idx="2"/>
          </p:nvPr>
        </p:nvSpPr>
        <p:spPr>
          <a:xfrm>
            <a:off x="1613059" y="7872096"/>
            <a:ext cx="4937760" cy="1180464"/>
          </a:xfrm>
        </p:spPr>
        <p:txBody>
          <a:bodyPr/>
          <a:lstStyle>
            <a:lvl1pPr marL="0" indent="0">
              <a:buNone/>
              <a:defRPr sz="1400"/>
            </a:lvl1pPr>
            <a:lvl2pPr marL="457168" indent="0">
              <a:buNone/>
              <a:defRPr sz="1200"/>
            </a:lvl2pPr>
            <a:lvl3pPr marL="914337" indent="0">
              <a:buNone/>
              <a:defRPr sz="1000"/>
            </a:lvl3pPr>
            <a:lvl4pPr marL="1371505" indent="0">
              <a:buNone/>
              <a:defRPr sz="900"/>
            </a:lvl4pPr>
            <a:lvl5pPr marL="1828673" indent="0">
              <a:buNone/>
              <a:defRPr sz="900"/>
            </a:lvl5pPr>
            <a:lvl6pPr marL="2285842" indent="0">
              <a:buNone/>
              <a:defRPr sz="900"/>
            </a:lvl6pPr>
            <a:lvl7pPr marL="2743010" indent="0">
              <a:buNone/>
              <a:defRPr sz="900"/>
            </a:lvl7pPr>
            <a:lvl8pPr marL="3200179" indent="0">
              <a:buNone/>
              <a:defRPr sz="900"/>
            </a:lvl8pPr>
            <a:lvl9pPr marL="3657347"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85700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11480" y="2346965"/>
            <a:ext cx="740664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52"/>
            <a:ext cx="192024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1/25/2025</a:t>
            </a:fld>
            <a:endParaRPr lang="en-US"/>
          </a:p>
        </p:txBody>
      </p:sp>
      <p:sp>
        <p:nvSpPr>
          <p:cNvPr id="5" name="Footer Placeholder 4"/>
          <p:cNvSpPr>
            <a:spLocks noGrp="1"/>
          </p:cNvSpPr>
          <p:nvPr>
            <p:ph type="ftr" sz="quarter" idx="3"/>
          </p:nvPr>
        </p:nvSpPr>
        <p:spPr>
          <a:xfrm>
            <a:off x="2811780" y="9322652"/>
            <a:ext cx="260604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52"/>
            <a:ext cx="192024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895583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337" rtl="0" eaLnBrk="1" latinLnBrk="0" hangingPunct="1">
        <a:spcBef>
          <a:spcPct val="0"/>
        </a:spcBef>
        <a:buNone/>
        <a:defRPr sz="4400" kern="1200">
          <a:solidFill>
            <a:schemeClr val="tx1"/>
          </a:solidFill>
          <a:latin typeface="+mj-lt"/>
          <a:ea typeface="+mj-ea"/>
          <a:cs typeface="+mj-cs"/>
        </a:defRPr>
      </a:lvl1pPr>
    </p:titleStyle>
    <p:bodyStyle>
      <a:lvl1pPr marL="342877" indent="-342877" algn="l" defTabSz="914337"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98" indent="-285730" algn="l" defTabSz="914337"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20" indent="-228584" algn="l" defTabSz="914337"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089"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257"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425"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94"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762"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931"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37" rtl="0" eaLnBrk="1" latinLnBrk="0" hangingPunct="1">
        <a:defRPr sz="1800" kern="1200">
          <a:solidFill>
            <a:schemeClr val="tx1"/>
          </a:solidFill>
          <a:latin typeface="+mn-lt"/>
          <a:ea typeface="+mn-ea"/>
          <a:cs typeface="+mn-cs"/>
        </a:defRPr>
      </a:lvl1pPr>
      <a:lvl2pPr marL="457168" algn="l" defTabSz="914337" rtl="0" eaLnBrk="1" latinLnBrk="0" hangingPunct="1">
        <a:defRPr sz="1800" kern="1200">
          <a:solidFill>
            <a:schemeClr val="tx1"/>
          </a:solidFill>
          <a:latin typeface="+mn-lt"/>
          <a:ea typeface="+mn-ea"/>
          <a:cs typeface="+mn-cs"/>
        </a:defRPr>
      </a:lvl2pPr>
      <a:lvl3pPr marL="914337" algn="l" defTabSz="914337" rtl="0" eaLnBrk="1" latinLnBrk="0" hangingPunct="1">
        <a:defRPr sz="1800" kern="1200">
          <a:solidFill>
            <a:schemeClr val="tx1"/>
          </a:solidFill>
          <a:latin typeface="+mn-lt"/>
          <a:ea typeface="+mn-ea"/>
          <a:cs typeface="+mn-cs"/>
        </a:defRPr>
      </a:lvl3pPr>
      <a:lvl4pPr marL="1371505" algn="l" defTabSz="914337" rtl="0" eaLnBrk="1" latinLnBrk="0" hangingPunct="1">
        <a:defRPr sz="1800" kern="1200">
          <a:solidFill>
            <a:schemeClr val="tx1"/>
          </a:solidFill>
          <a:latin typeface="+mn-lt"/>
          <a:ea typeface="+mn-ea"/>
          <a:cs typeface="+mn-cs"/>
        </a:defRPr>
      </a:lvl4pPr>
      <a:lvl5pPr marL="1828673" algn="l" defTabSz="914337" rtl="0" eaLnBrk="1" latinLnBrk="0" hangingPunct="1">
        <a:defRPr sz="1800" kern="1200">
          <a:solidFill>
            <a:schemeClr val="tx1"/>
          </a:solidFill>
          <a:latin typeface="+mn-lt"/>
          <a:ea typeface="+mn-ea"/>
          <a:cs typeface="+mn-cs"/>
        </a:defRPr>
      </a:lvl5pPr>
      <a:lvl6pPr marL="2285842" algn="l" defTabSz="914337" rtl="0" eaLnBrk="1" latinLnBrk="0" hangingPunct="1">
        <a:defRPr sz="1800" kern="1200">
          <a:solidFill>
            <a:schemeClr val="tx1"/>
          </a:solidFill>
          <a:latin typeface="+mn-lt"/>
          <a:ea typeface="+mn-ea"/>
          <a:cs typeface="+mn-cs"/>
        </a:defRPr>
      </a:lvl6pPr>
      <a:lvl7pPr marL="2743010" algn="l" defTabSz="914337" rtl="0" eaLnBrk="1" latinLnBrk="0" hangingPunct="1">
        <a:defRPr sz="1800" kern="1200">
          <a:solidFill>
            <a:schemeClr val="tx1"/>
          </a:solidFill>
          <a:latin typeface="+mn-lt"/>
          <a:ea typeface="+mn-ea"/>
          <a:cs typeface="+mn-cs"/>
        </a:defRPr>
      </a:lvl7pPr>
      <a:lvl8pPr marL="3200179" algn="l" defTabSz="914337" rtl="0" eaLnBrk="1" latinLnBrk="0" hangingPunct="1">
        <a:defRPr sz="1800" kern="1200">
          <a:solidFill>
            <a:schemeClr val="tx1"/>
          </a:solidFill>
          <a:latin typeface="+mn-lt"/>
          <a:ea typeface="+mn-ea"/>
          <a:cs typeface="+mn-cs"/>
        </a:defRPr>
      </a:lvl8pPr>
      <a:lvl9pPr marL="3657347" algn="l" defTabSz="91433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9" name="Rectangle 18"/>
          <p:cNvSpPr/>
          <p:nvPr/>
        </p:nvSpPr>
        <p:spPr>
          <a:xfrm>
            <a:off x="156972" y="-241936"/>
            <a:ext cx="7772400" cy="147638"/>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228600" y="101025"/>
            <a:ext cx="7772400" cy="523220"/>
          </a:xfrm>
          <a:prstGeom prst="rect">
            <a:avLst/>
          </a:prstGeom>
          <a:solidFill>
            <a:srgbClr val="C00000"/>
          </a:solidFill>
          <a:effectLst>
            <a:outerShdw blurRad="38100" dist="38100" dir="5400000" algn="t" rotWithShape="0">
              <a:schemeClr val="bg1"/>
            </a:outerShdw>
          </a:effectLst>
        </p:spPr>
        <p:txBody>
          <a:bodyPr wrap="square" rtlCol="0">
            <a:spAutoFit/>
          </a:bodyPr>
          <a:lstStyle/>
          <a:p>
            <a:pPr algn="ctr"/>
            <a:r>
              <a:rPr lang="en-US" sz="2800" b="1" i="1" dirty="0">
                <a:solidFill>
                  <a:schemeClr val="bg1"/>
                </a:solidFill>
                <a:effectLst>
                  <a:outerShdw blurRad="38100" dist="38100" dir="2700000" algn="tl">
                    <a:srgbClr val="000000">
                      <a:alpha val="43137"/>
                    </a:srgbClr>
                  </a:outerShdw>
                </a:effectLst>
                <a:latin typeface="Perpetua" panose="02020502060401020303" pitchFamily="18" charset="0"/>
              </a:rPr>
              <a:t>3% BAC! 3 Bed/2 Bath</a:t>
            </a:r>
          </a:p>
        </p:txBody>
      </p:sp>
      <p:sp>
        <p:nvSpPr>
          <p:cNvPr id="22" name="TextBox 21"/>
          <p:cNvSpPr txBox="1"/>
          <p:nvPr/>
        </p:nvSpPr>
        <p:spPr>
          <a:xfrm>
            <a:off x="0" y="805753"/>
            <a:ext cx="8229600" cy="738664"/>
          </a:xfrm>
          <a:prstGeom prst="rect">
            <a:avLst/>
          </a:prstGeom>
          <a:noFill/>
        </p:spPr>
        <p:txBody>
          <a:bodyPr wrap="square" rtlCol="0">
            <a:spAutoFit/>
          </a:bodyPr>
          <a:lstStyle/>
          <a:p>
            <a:pPr algn="ctr"/>
            <a:r>
              <a:rPr lang="nb-NO" sz="2400" b="1" dirty="0">
                <a:effectLst>
                  <a:outerShdw blurRad="38100" dist="38100" dir="2700000" algn="tl">
                    <a:srgbClr val="000000">
                      <a:alpha val="43137"/>
                    </a:srgbClr>
                  </a:outerShdw>
                </a:effectLst>
                <a:latin typeface="Perpetua" panose="02020502060401020303" pitchFamily="18" charset="0"/>
              </a:rPr>
              <a:t>1281 Redeemer Drive</a:t>
            </a:r>
          </a:p>
          <a:p>
            <a:pPr algn="ctr"/>
            <a:r>
              <a:rPr lang="en-US" sz="1800" b="1" dirty="0">
                <a:effectLst>
                  <a:outerShdw blurRad="38100" dist="38100" dir="2700000" algn="tl">
                    <a:srgbClr val="000000">
                      <a:alpha val="43137"/>
                    </a:srgbClr>
                  </a:outerShdw>
                </a:effectLst>
                <a:latin typeface="Perpetua" panose="02020502060401020303" pitchFamily="18" charset="0"/>
              </a:rPr>
              <a:t>Berkeley Hills · Hanahan, SC 29410 · MLS# 25000986 · $360,000</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455838" y="1844947"/>
            <a:ext cx="5390238" cy="303141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3" name="Rectangle 22"/>
          <p:cNvSpPr/>
          <p:nvPr/>
        </p:nvSpPr>
        <p:spPr>
          <a:xfrm>
            <a:off x="304800" y="5176894"/>
            <a:ext cx="7620000" cy="2062103"/>
          </a:xfrm>
          <a:prstGeom prst="rect">
            <a:avLst/>
          </a:prstGeom>
          <a:noFill/>
        </p:spPr>
        <p:txBody>
          <a:bodyPr wrap="square" numCol="1" anchor="ctr">
            <a:spAutoFit/>
          </a:bodyPr>
          <a:lstStyle/>
          <a:p>
            <a:pPr algn="ctr"/>
            <a:r>
              <a:rPr lang="en-US" sz="1600" dirty="0">
                <a:latin typeface="Perpetua" panose="02020502060401020303" pitchFamily="18" charset="0"/>
              </a:rPr>
              <a:t>Nestled under the oaks! One level living in authentic brick ranch style home with two living spaces, one in front of home and one is a large family room with wood burning fireplace! Roof replaced 2019, HVAC 2014. Huge primary bedroom and detached room as another bedroom or office area. Cosmetic updates </a:t>
            </a:r>
            <a:r>
              <a:rPr lang="en-US" sz="1600" dirty="0" err="1">
                <a:latin typeface="Perpetua" panose="02020502060401020303" pitchFamily="18" charset="0"/>
              </a:rPr>
              <a:t>reqjuired</a:t>
            </a:r>
            <a:r>
              <a:rPr lang="en-US" sz="1600" dirty="0">
                <a:latin typeface="Perpetua" panose="02020502060401020303" pitchFamily="18" charset="0"/>
              </a:rPr>
              <a:t> to make it your own! </a:t>
            </a:r>
            <a:r>
              <a:rPr lang="en-US" sz="1600" dirty="0" err="1">
                <a:latin typeface="Perpetua" panose="02020502060401020303" pitchFamily="18" charset="0"/>
              </a:rPr>
              <a:t>Desireable</a:t>
            </a:r>
            <a:r>
              <a:rPr lang="en-US" sz="1600" dirty="0">
                <a:latin typeface="Perpetua" panose="02020502060401020303" pitchFamily="18" charset="0"/>
              </a:rPr>
              <a:t> area within close proximity to schools, Park Circle, and easy access to </a:t>
            </a:r>
            <a:r>
              <a:rPr lang="en-US" sz="1600" dirty="0" err="1">
                <a:latin typeface="Perpetua" panose="02020502060401020303" pitchFamily="18" charset="0"/>
              </a:rPr>
              <a:t>hwy</a:t>
            </a:r>
            <a:r>
              <a:rPr lang="en-US" sz="1600" dirty="0">
                <a:latin typeface="Perpetua" panose="02020502060401020303" pitchFamily="18" charset="0"/>
              </a:rPr>
              <a:t> 526. There is also a ''work room'' that could be playroom, craft room, or extra living space that is heated/cooled! Fabulous large outdoor deck and back yard for year round enjoyment. One car garage and fenced in yard complete the home. Close proximity to all restaurants and action in Park Circle and only 15 min to airport.</a:t>
            </a:r>
          </a:p>
        </p:txBody>
      </p:sp>
      <p:sp>
        <p:nvSpPr>
          <p:cNvPr id="27" name="TextBox 26"/>
          <p:cNvSpPr txBox="1"/>
          <p:nvPr/>
        </p:nvSpPr>
        <p:spPr>
          <a:xfrm>
            <a:off x="1090209" y="9179041"/>
            <a:ext cx="2859775" cy="830997"/>
          </a:xfrm>
          <a:prstGeom prst="rect">
            <a:avLst/>
          </a:prstGeom>
          <a:noFill/>
        </p:spPr>
        <p:txBody>
          <a:bodyPr wrap="square" rtlCol="0">
            <a:spAutoFit/>
          </a:bodyPr>
          <a:lstStyle/>
          <a:p>
            <a:r>
              <a:rPr lang="en-US" dirty="0">
                <a:latin typeface="Perpetua" panose="02020502060401020303" pitchFamily="18" charset="0"/>
              </a:rPr>
              <a:t>Therese Jenkins</a:t>
            </a:r>
          </a:p>
          <a:p>
            <a:r>
              <a:rPr lang="en-US" sz="1400" dirty="0">
                <a:latin typeface="Perpetua" panose="02020502060401020303" pitchFamily="18" charset="0"/>
              </a:rPr>
              <a:t>843-568-9748</a:t>
            </a:r>
          </a:p>
          <a:p>
            <a:r>
              <a:rPr lang="en-US" sz="1400" dirty="0">
                <a:latin typeface="Perpetua" panose="02020502060401020303" pitchFamily="18" charset="0"/>
              </a:rPr>
              <a:t>therese@beautifulhomesllc.com</a:t>
            </a:r>
          </a:p>
        </p:txBody>
      </p:sp>
      <p:sp>
        <p:nvSpPr>
          <p:cNvPr id="33" name="TextBox 32"/>
          <p:cNvSpPr txBox="1"/>
          <p:nvPr/>
        </p:nvSpPr>
        <p:spPr>
          <a:xfrm>
            <a:off x="4150957" y="9117486"/>
            <a:ext cx="2866902" cy="954107"/>
          </a:xfrm>
          <a:prstGeom prst="rect">
            <a:avLst/>
          </a:prstGeom>
          <a:noFill/>
        </p:spPr>
        <p:txBody>
          <a:bodyPr wrap="square" rtlCol="0">
            <a:spAutoFit/>
          </a:bodyPr>
          <a:lstStyle/>
          <a:p>
            <a:pPr algn="r"/>
            <a:r>
              <a:rPr lang="en-US" sz="1400" dirty="0">
                <a:latin typeface="Perpetua" panose="02020502060401020303" pitchFamily="18" charset="0"/>
              </a:rPr>
              <a:t>Beautiful Homes Realty</a:t>
            </a:r>
          </a:p>
          <a:p>
            <a:pPr algn="r"/>
            <a:r>
              <a:rPr lang="en-US" sz="1400" dirty="0">
                <a:latin typeface="Perpetua" panose="02020502060401020303" pitchFamily="18" charset="0"/>
              </a:rPr>
              <a:t>130 River Landing </a:t>
            </a:r>
            <a:r>
              <a:rPr lang="en-US" sz="1400" dirty="0" err="1">
                <a:latin typeface="Perpetua" panose="02020502060401020303" pitchFamily="18" charset="0"/>
              </a:rPr>
              <a:t>Dr</a:t>
            </a:r>
            <a:r>
              <a:rPr lang="en-US" sz="1400" dirty="0">
                <a:latin typeface="Perpetua" panose="02020502060401020303" pitchFamily="18" charset="0"/>
              </a:rPr>
              <a:t> #7322</a:t>
            </a:r>
          </a:p>
          <a:p>
            <a:pPr algn="r"/>
            <a:r>
              <a:rPr lang="en-US" sz="1400" dirty="0">
                <a:latin typeface="Perpetua" panose="02020502060401020303" pitchFamily="18" charset="0"/>
              </a:rPr>
              <a:t>Daniel Island, SC 29492</a:t>
            </a:r>
          </a:p>
          <a:p>
            <a:pPr algn="r"/>
            <a:r>
              <a:rPr lang="en-US" sz="1400" dirty="0">
                <a:latin typeface="Perpetua" panose="02020502060401020303" pitchFamily="18" charset="0"/>
              </a:rPr>
              <a:t>www.theresejenkins.com</a:t>
            </a:r>
            <a:endParaRPr lang="en-US" sz="1100" dirty="0">
              <a:latin typeface="Perpetua" panose="02020502060401020303" pitchFamily="18"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56972" y="9211656"/>
            <a:ext cx="732264" cy="765767"/>
          </a:xfrm>
          <a:prstGeom prst="rect">
            <a:avLst/>
          </a:prstGeom>
        </p:spPr>
      </p:pic>
      <p:pic>
        <p:nvPicPr>
          <p:cNvPr id="2" name="Picture 1">
            <a:extLst>
              <a:ext uri="{FF2B5EF4-FFF2-40B4-BE49-F238E27FC236}">
                <a16:creationId xmlns:a16="http://schemas.microsoft.com/office/drawing/2014/main" id="{DA52FB94-2BE7-E53E-CB58-DC4FE45B9F7E}"/>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7218833" y="9210491"/>
            <a:ext cx="875746" cy="768096"/>
          </a:xfrm>
          <a:prstGeom prst="rect">
            <a:avLst/>
          </a:prstGeom>
        </p:spPr>
      </p:pic>
      <p:grpSp>
        <p:nvGrpSpPr>
          <p:cNvPr id="17" name="Group 16">
            <a:extLst>
              <a:ext uri="{FF2B5EF4-FFF2-40B4-BE49-F238E27FC236}">
                <a16:creationId xmlns:a16="http://schemas.microsoft.com/office/drawing/2014/main" id="{F6324B89-41D1-4978-A0C3-B7A9931ADDA7}"/>
              </a:ext>
            </a:extLst>
          </p:cNvPr>
          <p:cNvGrpSpPr/>
          <p:nvPr/>
        </p:nvGrpSpPr>
        <p:grpSpPr>
          <a:xfrm>
            <a:off x="138882" y="7539527"/>
            <a:ext cx="7951837" cy="1371600"/>
            <a:chOff x="106299" y="7239000"/>
            <a:chExt cx="7951837" cy="1371600"/>
          </a:xfrm>
        </p:grpSpPr>
        <p:pic>
          <p:nvPicPr>
            <p:cNvPr id="6" name="Picture 5" descr="A room with a fireplace and a plant&#10;&#10;AI-generated content may be incorrect.">
              <a:extLst>
                <a:ext uri="{FF2B5EF4-FFF2-40B4-BE49-F238E27FC236}">
                  <a16:creationId xmlns:a16="http://schemas.microsoft.com/office/drawing/2014/main" id="{C0D0ADED-9EF1-E9AB-646B-B4067291037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47311" y="7239000"/>
              <a:ext cx="1828800" cy="1371600"/>
            </a:xfrm>
            <a:prstGeom prst="rect">
              <a:avLst/>
            </a:prstGeom>
          </p:spPr>
        </p:pic>
        <p:pic>
          <p:nvPicPr>
            <p:cNvPr id="8" name="Picture 7" descr="A kitchen with wooden cabinets and a white table&#10;&#10;AI-generated content may be incorrect.">
              <a:extLst>
                <a:ext uri="{FF2B5EF4-FFF2-40B4-BE49-F238E27FC236}">
                  <a16:creationId xmlns:a16="http://schemas.microsoft.com/office/drawing/2014/main" id="{0262A69B-82B9-E9FB-60F1-6C4C25E84DDB}"/>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188323" y="7239000"/>
              <a:ext cx="1828800" cy="1371600"/>
            </a:xfrm>
            <a:prstGeom prst="rect">
              <a:avLst/>
            </a:prstGeom>
          </p:spPr>
        </p:pic>
        <p:pic>
          <p:nvPicPr>
            <p:cNvPr id="10" name="Picture 9" descr="A living room with a fireplace and a couch&#10;&#10;AI-generated content may be incorrect.">
              <a:extLst>
                <a:ext uri="{FF2B5EF4-FFF2-40B4-BE49-F238E27FC236}">
                  <a16:creationId xmlns:a16="http://schemas.microsoft.com/office/drawing/2014/main" id="{176E99CF-2B65-18E5-5DBE-1394BADCAA85}"/>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6299" y="7239000"/>
              <a:ext cx="1828800" cy="1371600"/>
            </a:xfrm>
            <a:prstGeom prst="rect">
              <a:avLst/>
            </a:prstGeom>
          </p:spPr>
        </p:pic>
        <p:pic>
          <p:nvPicPr>
            <p:cNvPr id="12" name="Picture 11" descr="A bedroom with a bed and a chair&#10;&#10;AI-generated content may be incorrect.">
              <a:extLst>
                <a:ext uri="{FF2B5EF4-FFF2-40B4-BE49-F238E27FC236}">
                  <a16:creationId xmlns:a16="http://schemas.microsoft.com/office/drawing/2014/main" id="{EB8F740B-26A0-BAB0-EEAA-88730D641F33}"/>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29336" y="7239000"/>
              <a:ext cx="1828800" cy="1371600"/>
            </a:xfrm>
            <a:prstGeom prst="rect">
              <a:avLst/>
            </a:prstGeom>
          </p:spPr>
        </p:pic>
      </p:grpSp>
      <p:pic>
        <p:nvPicPr>
          <p:cNvPr id="14" name="Picture 13" descr="A drawing table in a room&#10;&#10;AI-generated content may be incorrect.">
            <a:extLst>
              <a:ext uri="{FF2B5EF4-FFF2-40B4-BE49-F238E27FC236}">
                <a16:creationId xmlns:a16="http://schemas.microsoft.com/office/drawing/2014/main" id="{B6B41462-875B-F08D-91FE-4239F1C0DF68}"/>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866206" y="5963300"/>
            <a:ext cx="1371600" cy="1828800"/>
          </a:xfrm>
          <a:prstGeom prst="rect">
            <a:avLst/>
          </a:prstGeom>
        </p:spPr>
      </p:pic>
      <p:pic>
        <p:nvPicPr>
          <p:cNvPr id="16" name="Picture 15" descr="A fire pit on a deck&#10;&#10;AI-generated content may be incorrect.">
            <a:extLst>
              <a:ext uri="{FF2B5EF4-FFF2-40B4-BE49-F238E27FC236}">
                <a16:creationId xmlns:a16="http://schemas.microsoft.com/office/drawing/2014/main" id="{5BB62A09-BA0E-B190-9E1E-1D8BD8CA3EEF}"/>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357076" y="5963300"/>
            <a:ext cx="1371600" cy="1828800"/>
          </a:xfrm>
          <a:prstGeom prst="rect">
            <a:avLst/>
          </a:prstGeom>
        </p:spPr>
      </p:pic>
    </p:spTree>
    <p:extLst>
      <p:ext uri="{BB962C8B-B14F-4D97-AF65-F5344CB8AC3E}">
        <p14:creationId xmlns:p14="http://schemas.microsoft.com/office/powerpoint/2010/main" val="1173017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185</TotalTime>
  <Words>202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Perpetua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38</cp:revision>
  <dcterms:created xsi:type="dcterms:W3CDTF">2006-08-16T00:00:00Z</dcterms:created>
  <dcterms:modified xsi:type="dcterms:W3CDTF">2025-01-25T15:23:15Z</dcterms:modified>
</cp:coreProperties>
</file>