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96" y="-18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5/26/2015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5/26/2015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5/26/2015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5.jpeg"/><Relationship Id="rId2" Type="http://schemas.openxmlformats.org/officeDocument/2006/relationships/image" Target="../media/image1.jpg"/><Relationship Id="rId16" Type="http://schemas.openxmlformats.org/officeDocument/2006/relationships/image" Target="../media/image14.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3.jp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hyperlink" Target="mailto:mark@beachbreak-properties.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t="23807" b="32357"/>
          <a:stretch/>
        </p:blipFill>
        <p:spPr>
          <a:xfrm>
            <a:off x="2607059" y="1084859"/>
            <a:ext cx="2607468" cy="1524000"/>
          </a:xfrm>
          <a:prstGeom prst="rect">
            <a:avLst/>
          </a:prstGeom>
        </p:spPr>
      </p:pic>
      <p:sp>
        <p:nvSpPr>
          <p:cNvPr id="2" name="Title 1"/>
          <p:cNvSpPr>
            <a:spLocks noGrp="1"/>
          </p:cNvSpPr>
          <p:nvPr>
            <p:ph type="ctrTitle"/>
          </p:nvPr>
        </p:nvSpPr>
        <p:spPr>
          <a:xfrm>
            <a:off x="0" y="-76200"/>
            <a:ext cx="7772400" cy="843280"/>
          </a:xfrm>
          <a:gradFill>
            <a:gsLst>
              <a:gs pos="0">
                <a:schemeClr val="accent6"/>
              </a:gs>
              <a:gs pos="49000">
                <a:schemeClr val="accent6">
                  <a:lumMod val="60000"/>
                  <a:lumOff val="40000"/>
                  <a:alpha val="80000"/>
                </a:schemeClr>
              </a:gs>
              <a:gs pos="100000">
                <a:schemeClr val="bg1">
                  <a:alpha val="0"/>
                </a:schemeClr>
              </a:gs>
            </a:gsLst>
            <a:lin ang="5400000" scaled="0"/>
          </a:gradFill>
        </p:spPr>
        <p:txBody>
          <a:bodyPr anchor="t">
            <a:noAutofit/>
          </a:bodyPr>
          <a:lstStyle/>
          <a:p>
            <a:r>
              <a:rPr lang="en-US" sz="3200" dirty="0" smtClean="0">
                <a:solidFill>
                  <a:schemeClr val="bg1"/>
                </a:solidFill>
                <a:effectLst>
                  <a:outerShdw blurRad="38100" dist="38100" dir="2700000" algn="tl">
                    <a:srgbClr val="000000">
                      <a:alpha val="43137"/>
                    </a:srgbClr>
                  </a:outerShdw>
                </a:effectLst>
                <a:latin typeface="Century Gothic" panose="020B0502020202020204" pitchFamily="34" charset="0"/>
                <a:cs typeface="Arial" panose="020B0604020202020204" pitchFamily="34" charset="0"/>
              </a:rPr>
              <a:t>4% Agent Co-broke </a:t>
            </a:r>
            <a:r>
              <a:rPr lang="en-US" sz="3200" dirty="0" smtClean="0">
                <a:solidFill>
                  <a:schemeClr val="bg1"/>
                </a:solidFill>
                <a:effectLst>
                  <a:outerShdw blurRad="38100" dist="38100" dir="2700000" algn="tl">
                    <a:srgbClr val="000000">
                      <a:alpha val="43137"/>
                    </a:srgbClr>
                  </a:outerShdw>
                </a:effectLst>
                <a:latin typeface="Century Gothic" panose="020B0502020202020204" pitchFamily="34" charset="0"/>
                <a:cs typeface="Arial" panose="020B0604020202020204" pitchFamily="34" charset="0"/>
              </a:rPr>
              <a:t>Through </a:t>
            </a:r>
            <a:r>
              <a:rPr lang="en-US" sz="3200" dirty="0" smtClean="0">
                <a:solidFill>
                  <a:schemeClr val="bg1"/>
                </a:solidFill>
                <a:effectLst>
                  <a:outerShdw blurRad="38100" dist="38100" dir="2700000" algn="tl">
                    <a:srgbClr val="000000">
                      <a:alpha val="43137"/>
                    </a:srgbClr>
                  </a:outerShdw>
                </a:effectLst>
                <a:latin typeface="Century Gothic" panose="020B0502020202020204" pitchFamily="34" charset="0"/>
                <a:cs typeface="Arial" panose="020B0604020202020204" pitchFamily="34" charset="0"/>
              </a:rPr>
              <a:t>6/19/15!</a:t>
            </a:r>
            <a:endParaRPr lang="en-US" sz="3200" dirty="0">
              <a:solidFill>
                <a:schemeClr val="bg1"/>
              </a:solidFill>
              <a:effectLst>
                <a:outerShdw blurRad="38100" dist="38100" dir="2700000" algn="tl">
                  <a:srgbClr val="000000">
                    <a:alpha val="43137"/>
                  </a:srgbClr>
                </a:outerShdw>
              </a:effectLst>
              <a:latin typeface="Century Gothic" panose="020B0502020202020204" pitchFamily="34" charset="0"/>
              <a:cs typeface="Arial" panose="020B0604020202020204" pitchFamily="34" charset="0"/>
            </a:endParaRPr>
          </a:p>
        </p:txBody>
      </p:sp>
      <p:sp>
        <p:nvSpPr>
          <p:cNvPr id="3" name="Subtitle 2"/>
          <p:cNvSpPr>
            <a:spLocks noGrp="1"/>
          </p:cNvSpPr>
          <p:nvPr>
            <p:ph type="subTitle" idx="1"/>
          </p:nvPr>
        </p:nvSpPr>
        <p:spPr>
          <a:xfrm>
            <a:off x="70484" y="3637983"/>
            <a:ext cx="7612380" cy="2895600"/>
          </a:xfrm>
        </p:spPr>
        <p:txBody>
          <a:bodyPr>
            <a:noAutofit/>
          </a:bodyPr>
          <a:lstStyle/>
          <a:p>
            <a:r>
              <a:rPr lang="en-US" sz="1400" dirty="0">
                <a:latin typeface="Century Gothic" panose="020B0502020202020204" pitchFamily="34" charset="0"/>
              </a:rPr>
              <a:t>If you've been waiting patiently for a WATERFRONT HOME ON THE BIG LAKE to come available in Hidden Lakes, here's your opportunity! Homes like this don't come on the market very often. This gorgeous, custom, brick home with Master Bedroom downstairs sits on a premium lake AND canal-front lot. Understated elegance can be found throughout in features such as the massive two-story windows in the living room, the coffered ceilings in the Master bedroom, the large island in the kitchen, and the spacious screened-porch and deck on the back overlooking the lake. This owner has meticulously taken care of this home since they built it in 1999 and it can be seen throughout. Check out the features list in the documents section for more info and come see this home today before it's too late!</a:t>
            </a:r>
          </a:p>
        </p:txBody>
      </p:sp>
      <p:pic>
        <p:nvPicPr>
          <p:cNvPr id="1026" name="Picture 2" descr="G:\All Web Sites\CVH\flyers\4204CoolidgeSt_060514\mark.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77200" y="9067799"/>
            <a:ext cx="914400" cy="91440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200" y="9067799"/>
            <a:ext cx="1847850" cy="914400"/>
          </a:xfrm>
          <a:prstGeom prst="rect">
            <a:avLst/>
          </a:prstGeom>
        </p:spPr>
      </p:pic>
      <p:sp>
        <p:nvSpPr>
          <p:cNvPr id="9" name="Rectangle 8"/>
          <p:cNvSpPr/>
          <p:nvPr/>
        </p:nvSpPr>
        <p:spPr>
          <a:xfrm>
            <a:off x="0" y="2960294"/>
            <a:ext cx="7772400" cy="480085"/>
          </a:xfrm>
          <a:prstGeom prst="rect">
            <a:avLst/>
          </a:prstGeom>
          <a:gradFill>
            <a:gsLst>
              <a:gs pos="0">
                <a:schemeClr val="bg1">
                  <a:alpha val="0"/>
                </a:schemeClr>
              </a:gs>
              <a:gs pos="50000">
                <a:schemeClr val="bg1">
                  <a:alpha val="75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dirty="0" smtClean="0">
                <a:solidFill>
                  <a:schemeClr val="tx1"/>
                </a:solidFill>
                <a:effectLst>
                  <a:outerShdw blurRad="38100" dist="38100" dir="2700000" algn="tl">
                    <a:srgbClr val="000000">
                      <a:alpha val="43137"/>
                    </a:srgbClr>
                  </a:outerShdw>
                </a:effectLst>
                <a:latin typeface="Century Gothic" panose="020B0502020202020204" pitchFamily="34" charset="0"/>
              </a:rPr>
              <a:t>1186 </a:t>
            </a:r>
            <a:r>
              <a:rPr lang="en-US" dirty="0">
                <a:solidFill>
                  <a:schemeClr val="tx1"/>
                </a:solidFill>
                <a:effectLst>
                  <a:outerShdw blurRad="38100" dist="38100" dir="2700000" algn="tl">
                    <a:srgbClr val="000000">
                      <a:alpha val="43137"/>
                    </a:srgbClr>
                  </a:outerShdw>
                </a:effectLst>
                <a:latin typeface="Century Gothic" panose="020B0502020202020204" pitchFamily="34" charset="0"/>
              </a:rPr>
              <a:t>Waterfront </a:t>
            </a:r>
            <a:r>
              <a:rPr lang="en-US" dirty="0" smtClean="0">
                <a:solidFill>
                  <a:schemeClr val="tx1"/>
                </a:solidFill>
                <a:effectLst>
                  <a:outerShdw blurRad="38100" dist="38100" dir="2700000" algn="tl">
                    <a:srgbClr val="000000">
                      <a:alpha val="43137"/>
                    </a:srgbClr>
                  </a:outerShdw>
                </a:effectLst>
                <a:latin typeface="Century Gothic" panose="020B0502020202020204" pitchFamily="34" charset="0"/>
              </a:rPr>
              <a:t>Dr - Mt Pleasant - MLS# 15013340 - $997,500</a:t>
            </a:r>
            <a:endParaRPr lang="en-US" dirty="0">
              <a:solidFill>
                <a:schemeClr val="tx1"/>
              </a:solidFill>
              <a:effectLst>
                <a:outerShdw blurRad="38100" dist="38100" dir="2700000" algn="tl">
                  <a:srgbClr val="000000">
                    <a:alpha val="43137"/>
                  </a:srgbClr>
                </a:outerShdw>
              </a:effectLst>
              <a:latin typeface="Century Gothic" panose="020B0502020202020204" pitchFamily="34" charset="0"/>
            </a:endParaRPr>
          </a:p>
        </p:txBody>
      </p:sp>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6141" y="6595825"/>
            <a:ext cx="1220724" cy="813816"/>
          </a:xfrm>
          <a:prstGeom prst="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90383" y="6595824"/>
            <a:ext cx="1220724" cy="813816"/>
          </a:xfrm>
          <a:prstGeom prst="rect">
            <a:avLst/>
          </a:prstGeom>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274625" y="6595246"/>
            <a:ext cx="1220724" cy="813816"/>
          </a:xfrm>
          <a:prstGeom prst="rect">
            <a:avLst/>
          </a:prstGeom>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443107" y="6595246"/>
            <a:ext cx="1220724" cy="813816"/>
          </a:xfrm>
          <a:prstGeom prst="rect">
            <a:avLst/>
          </a:prstGeom>
        </p:spPr>
      </p:pic>
      <p:pic>
        <p:nvPicPr>
          <p:cNvPr id="12" name="Picture 1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858867" y="6595246"/>
            <a:ext cx="1220724" cy="813816"/>
          </a:xfrm>
          <a:prstGeom prst="rect">
            <a:avLst/>
          </a:prstGeom>
        </p:spPr>
      </p:pic>
      <p:pic>
        <p:nvPicPr>
          <p:cNvPr id="7" name="Picture 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443107" y="7641884"/>
            <a:ext cx="1220724" cy="813816"/>
          </a:xfrm>
          <a:prstGeom prst="rect">
            <a:avLst/>
          </a:prstGeom>
        </p:spPr>
      </p:pic>
      <p:pic>
        <p:nvPicPr>
          <p:cNvPr id="13" name="Picture 1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858177" y="7641884"/>
            <a:ext cx="1220724" cy="813816"/>
          </a:xfrm>
          <a:prstGeom prst="rect">
            <a:avLst/>
          </a:prstGeom>
        </p:spPr>
      </p:pic>
      <p:pic>
        <p:nvPicPr>
          <p:cNvPr id="15" name="Picture 1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06141" y="7641884"/>
            <a:ext cx="1220724" cy="813816"/>
          </a:xfrm>
          <a:prstGeom prst="rect">
            <a:avLst/>
          </a:prstGeom>
        </p:spPr>
      </p:pic>
      <p:pic>
        <p:nvPicPr>
          <p:cNvPr id="16" name="Picture 1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688598" y="7641884"/>
            <a:ext cx="1220724" cy="813816"/>
          </a:xfrm>
          <a:prstGeom prst="rect">
            <a:avLst/>
          </a:prstGeom>
        </p:spPr>
      </p:pic>
      <p:sp>
        <p:nvSpPr>
          <p:cNvPr id="19" name="Rectangle 18"/>
          <p:cNvSpPr/>
          <p:nvPr/>
        </p:nvSpPr>
        <p:spPr>
          <a:xfrm>
            <a:off x="4493362" y="9017168"/>
            <a:ext cx="3279037" cy="1015663"/>
          </a:xfrm>
          <a:prstGeom prst="rect">
            <a:avLst/>
          </a:prstGeom>
        </p:spPr>
        <p:txBody>
          <a:bodyPr wrap="square" anchor="ctr">
            <a:spAutoFit/>
          </a:bodyPr>
          <a:lstStyle/>
          <a:p>
            <a:pPr algn="r"/>
            <a:r>
              <a:rPr lang="en-US" sz="2400" dirty="0" smtClean="0">
                <a:latin typeface="Century Gothic" panose="020B0502020202020204" pitchFamily="34" charset="0"/>
              </a:rPr>
              <a:t>Mark Macpherson</a:t>
            </a:r>
          </a:p>
          <a:p>
            <a:pPr algn="r"/>
            <a:r>
              <a:rPr lang="en-US" sz="1200" dirty="0" smtClean="0">
                <a:latin typeface="Century Gothic" panose="020B0502020202020204" pitchFamily="34" charset="0"/>
                <a:hlinkClick r:id="rId14"/>
              </a:rPr>
              <a:t/>
            </a:r>
            <a:br>
              <a:rPr lang="en-US" sz="1200" dirty="0" smtClean="0">
                <a:latin typeface="Century Gothic" panose="020B0502020202020204" pitchFamily="34" charset="0"/>
                <a:hlinkClick r:id="rId14"/>
              </a:rPr>
            </a:br>
            <a:r>
              <a:rPr lang="en-US" sz="1200" dirty="0" smtClean="0">
                <a:latin typeface="Century Gothic" panose="020B0502020202020204" pitchFamily="34" charset="0"/>
                <a:hlinkClick r:id="rId14"/>
              </a:rPr>
              <a:t>mark@beachbreak-properties.com</a:t>
            </a:r>
            <a:endParaRPr lang="en-US" sz="1200" dirty="0" smtClean="0">
              <a:latin typeface="Century Gothic" panose="020B0502020202020204" pitchFamily="34" charset="0"/>
            </a:endParaRPr>
          </a:p>
          <a:p>
            <a:pPr algn="r"/>
            <a:r>
              <a:rPr lang="en-US" sz="1200" dirty="0" smtClean="0">
                <a:latin typeface="Century Gothic" panose="020B0502020202020204" pitchFamily="34" charset="0"/>
              </a:rPr>
              <a:t>843.367.5640 Mobile</a:t>
            </a:r>
            <a:endParaRPr lang="en-US" sz="1200" dirty="0">
              <a:latin typeface="Century Gothic" panose="020B0502020202020204" pitchFamily="34" charset="0"/>
            </a:endParaRPr>
          </a:p>
        </p:txBody>
      </p:sp>
      <p:sp>
        <p:nvSpPr>
          <p:cNvPr id="20" name="Rectangle 19"/>
          <p:cNvSpPr/>
          <p:nvPr/>
        </p:nvSpPr>
        <p:spPr>
          <a:xfrm>
            <a:off x="-2209800" y="8171676"/>
            <a:ext cx="1973810" cy="276999"/>
          </a:xfrm>
          <a:prstGeom prst="rect">
            <a:avLst/>
          </a:prstGeom>
        </p:spPr>
        <p:txBody>
          <a:bodyPr wrap="none">
            <a:spAutoFit/>
          </a:bodyPr>
          <a:lstStyle/>
          <a:p>
            <a:r>
              <a:rPr lang="en-US" sz="1200" dirty="0"/>
              <a:t>The Boulevard Company, LLC</a:t>
            </a:r>
          </a:p>
        </p:txBody>
      </p:sp>
      <p:pic>
        <p:nvPicPr>
          <p:cNvPr id="21" name="Picture 20"/>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80932" y="1084859"/>
            <a:ext cx="2286000" cy="1524000"/>
          </a:xfrm>
          <a:prstGeom prst="rect">
            <a:avLst/>
          </a:prstGeom>
          <a:ln>
            <a:noFill/>
          </a:ln>
          <a:effectLst/>
        </p:spPr>
      </p:pic>
      <p:pic>
        <p:nvPicPr>
          <p:cNvPr id="23" name="Picture 22"/>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5418935" y="1084859"/>
            <a:ext cx="2286000" cy="1524000"/>
          </a:xfrm>
          <a:prstGeom prst="rect">
            <a:avLst/>
          </a:prstGeom>
          <a:ln>
            <a:noFill/>
          </a:ln>
          <a:effectLst/>
        </p:spPr>
      </p:pic>
      <p:pic>
        <p:nvPicPr>
          <p:cNvPr id="24" name="Picture 23"/>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3275838" y="7641884"/>
            <a:ext cx="1220724" cy="813816"/>
          </a:xfrm>
          <a:prstGeom prst="rect">
            <a:avLst/>
          </a:prstGeom>
        </p:spPr>
      </p:pic>
    </p:spTree>
    <p:extLst>
      <p:ext uri="{BB962C8B-B14F-4D97-AF65-F5344CB8AC3E}">
        <p14:creationId xmlns:p14="http://schemas.microsoft.com/office/powerpoint/2010/main" val="38758871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TotalTime>
  <Words>174</Words>
  <Application>Microsoft Office PowerPoint</Application>
  <PresentationFormat>Custom</PresentationFormat>
  <Paragraphs>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4% Agent Co-broke Through 6/19/15!</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Pond-Front In Hamlin!</dc:title>
  <dc:creator>CVH360</dc:creator>
  <cp:lastModifiedBy>atp1313@gmail.com</cp:lastModifiedBy>
  <cp:revision>8</cp:revision>
  <dcterms:created xsi:type="dcterms:W3CDTF">2006-08-16T00:00:00Z</dcterms:created>
  <dcterms:modified xsi:type="dcterms:W3CDTF">2015-05-26T20:47:30Z</dcterms:modified>
</cp:coreProperties>
</file>