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25" d="100"/>
          <a:sy n="125" d="100"/>
        </p:scale>
        <p:origin x="336" y="96"/>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8/22/2016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8/22/2016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8/22/2016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8/22/2016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8/22/2016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8/22/2016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8/22/2016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8/22/2016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8/22/2016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8/22/2016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8/22/2016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8/22/2016</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g"/><Relationship Id="rId3" Type="http://schemas.openxmlformats.org/officeDocument/2006/relationships/image" Target="../media/image2.jpg"/><Relationship Id="rId7" Type="http://schemas.openxmlformats.org/officeDocument/2006/relationships/image" Target="../media/image6.jp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image" Target="../media/image4.jpg"/><Relationship Id="rId10" Type="http://schemas.openxmlformats.org/officeDocument/2006/relationships/image" Target="../media/image9.jpg"/><Relationship Id="rId4" Type="http://schemas.openxmlformats.org/officeDocument/2006/relationships/image" Target="../media/image3.jpeg"/><Relationship Id="rId9" Type="http://schemas.openxmlformats.org/officeDocument/2006/relationships/image" Target="../media/image8.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2" name="Picture 8"/>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3344175" y="9232540"/>
            <a:ext cx="1084050" cy="71547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Rectangle 3"/>
          <p:cNvSpPr/>
          <p:nvPr/>
        </p:nvSpPr>
        <p:spPr>
          <a:xfrm>
            <a:off x="0" y="0"/>
            <a:ext cx="7772400" cy="2514600"/>
          </a:xfrm>
          <a:prstGeom prst="rect">
            <a:avLst/>
          </a:prstGeom>
          <a:solidFill>
            <a:schemeClr val="tx2"/>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p:cNvSpPr/>
          <p:nvPr/>
        </p:nvSpPr>
        <p:spPr>
          <a:xfrm>
            <a:off x="0" y="2514600"/>
            <a:ext cx="7772400" cy="6594420"/>
          </a:xfrm>
          <a:prstGeom prst="rect">
            <a:avLst/>
          </a:prstGeom>
          <a:solidFill>
            <a:schemeClr val="bg1">
              <a:lumMod val="7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3810000" y="228600"/>
            <a:ext cx="3810000" cy="2666847"/>
          </a:xfrm>
        </p:spPr>
        <p:txBody>
          <a:bodyPr>
            <a:noAutofit/>
          </a:bodyPr>
          <a:lstStyle/>
          <a:p>
            <a:r>
              <a:rPr lang="en-US" sz="2800" b="1" dirty="0">
                <a:solidFill>
                  <a:schemeClr val="bg1"/>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128 </a:t>
            </a:r>
            <a:r>
              <a:rPr lang="en-US" sz="2800" b="1" dirty="0" err="1">
                <a:solidFill>
                  <a:schemeClr val="bg1"/>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Golfview</a:t>
            </a:r>
            <a:br>
              <a:rPr lang="en-US" sz="2000" dirty="0">
                <a:solidFill>
                  <a:schemeClr val="bg1"/>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br>
            <a:br>
              <a:rPr lang="en-US" sz="2000" dirty="0">
                <a:solidFill>
                  <a:schemeClr val="bg1"/>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br>
            <a:r>
              <a:rPr lang="nn-NO" sz="2000" dirty="0">
                <a:solidFill>
                  <a:schemeClr val="bg1"/>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Legend Oaks Plantation</a:t>
            </a:r>
            <a:br>
              <a:rPr lang="nn-NO" sz="2000" dirty="0">
                <a:solidFill>
                  <a:schemeClr val="bg1"/>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br>
            <a:r>
              <a:rPr lang="nn-NO" sz="2000" dirty="0">
                <a:solidFill>
                  <a:schemeClr val="bg1"/>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Summerville, SC 29485</a:t>
            </a:r>
            <a:br>
              <a:rPr lang="nn-NO" sz="2000" dirty="0">
                <a:solidFill>
                  <a:schemeClr val="bg1"/>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br>
            <a:br>
              <a:rPr lang="en-US" sz="2000" dirty="0">
                <a:solidFill>
                  <a:schemeClr val="bg1"/>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br>
            <a:r>
              <a:rPr lang="en-US" sz="2000" dirty="0">
                <a:solidFill>
                  <a:schemeClr val="bg1"/>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MLS# 16021773	$144,900</a:t>
            </a:r>
            <a:br>
              <a:rPr lang="en-US" sz="2000" dirty="0">
                <a:solidFill>
                  <a:schemeClr val="bg1"/>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br>
            <a:br>
              <a:rPr lang="en-US" sz="2000" dirty="0">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br>
            <a:r>
              <a:rPr lang="en-US" sz="1400" dirty="0">
                <a:latin typeface="Microsoft Sans Serif" panose="020B0604020202020204" pitchFamily="34" charset="0"/>
                <a:cs typeface="Microsoft Sans Serif" panose="020B0604020202020204" pitchFamily="34" charset="0"/>
              </a:rPr>
              <a:t>2 Bedrooms | 2 Baths</a:t>
            </a:r>
          </a:p>
        </p:txBody>
      </p:sp>
      <p:sp>
        <p:nvSpPr>
          <p:cNvPr id="3" name="Subtitle 2"/>
          <p:cNvSpPr>
            <a:spLocks noGrp="1"/>
          </p:cNvSpPr>
          <p:nvPr>
            <p:ph type="subTitle" idx="1"/>
          </p:nvPr>
        </p:nvSpPr>
        <p:spPr>
          <a:xfrm>
            <a:off x="0" y="4495800"/>
            <a:ext cx="4894580" cy="4422950"/>
          </a:xfrm>
        </p:spPr>
        <p:txBody>
          <a:bodyPr anchor="ctr">
            <a:noAutofit/>
          </a:bodyPr>
          <a:lstStyle/>
          <a:p>
            <a:r>
              <a:rPr lang="en-US" sz="1400" dirty="0">
                <a:solidFill>
                  <a:schemeClr val="tx1"/>
                </a:solidFill>
                <a:latin typeface="Microsoft Sans Serif" panose="020B0604020202020204" pitchFamily="34" charset="0"/>
                <a:cs typeface="Microsoft Sans Serif" panose="020B0604020202020204" pitchFamily="34" charset="0"/>
              </a:rPr>
              <a:t>This light and bright condo is located in the golf course community of Legend Oaks Plantation and is surrounded by beautiful great oaks. Approximately 1625 square foot second floor unit with private screened porch. Features include a master suite with sitting room and two walk in closets. Master bath with tile floor has stand up shower and separate soak tub and double bowl vanity. Large great room, vaulted ceiling, gas fireplace, two ceiling fans, and dinning area. Gourmet kitchen has white cabinets, fridge, microwave, dishwasher, titled floor and oversize walk in pantry. There is also a separate laundry room. There are ceiling fans in all bedrooms, 2 in great room and master bedroom sitting room. This property adjoins the Legend Oaks Golf Course and is surrounded by grand oaks. A block away from the clubhouse, swimming pool and tennis courts. The Highlands is in the award winning Dorchester 2 school district with Beech Hill Elementary just across the road and Ashley Ridge High School a few miles away. Freshly painted and brand new carpeting just installed, ready for a quick close.</a:t>
            </a:r>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146613" y="152400"/>
            <a:ext cx="3663387" cy="2747541"/>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1027" name="Picture 3"/>
          <p:cNvPicPr>
            <a:picLocks noChangeAspect="1" noChangeArrowheads="1"/>
          </p:cNvPicPr>
          <p:nvPr/>
        </p:nvPicPr>
        <p:blipFill>
          <a:blip r:embed="rId4" cstate="print">
            <a:extLst>
              <a:ext uri="{28A0092B-C50C-407E-A947-70E740481C1C}">
                <a14:useLocalDpi xmlns:a14="http://schemas.microsoft.com/office/drawing/2010/main" val="0"/>
              </a:ext>
            </a:extLst>
          </a:blip>
          <a:stretch>
            <a:fillRect/>
          </a:stretch>
        </p:blipFill>
        <p:spPr bwMode="auto">
          <a:xfrm>
            <a:off x="146613" y="3200093"/>
            <a:ext cx="1326085" cy="994563"/>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1028" name="Picture 4"/>
          <p:cNvPicPr>
            <a:picLocks noChangeAspect="1" noChangeArrowheads="1"/>
          </p:cNvPicPr>
          <p:nvPr/>
        </p:nvPicPr>
        <p:blipFill>
          <a:blip r:embed="rId5" cstate="print">
            <a:extLst>
              <a:ext uri="{28A0092B-C50C-407E-A947-70E740481C1C}">
                <a14:useLocalDpi xmlns:a14="http://schemas.microsoft.com/office/drawing/2010/main" val="0"/>
              </a:ext>
            </a:extLst>
          </a:blip>
          <a:stretch>
            <a:fillRect/>
          </a:stretch>
        </p:blipFill>
        <p:spPr bwMode="auto">
          <a:xfrm>
            <a:off x="1687883" y="3200093"/>
            <a:ext cx="1326085" cy="994563"/>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7" name="Picture 3"/>
          <p:cNvPicPr>
            <a:picLocks noChangeAspect="1" noChangeArrowheads="1"/>
          </p:cNvPicPr>
          <p:nvPr/>
        </p:nvPicPr>
        <p:blipFill>
          <a:blip r:embed="rId6" cstate="print">
            <a:extLst>
              <a:ext uri="{28A0092B-C50C-407E-A947-70E740481C1C}">
                <a14:useLocalDpi xmlns:a14="http://schemas.microsoft.com/office/drawing/2010/main" val="0"/>
              </a:ext>
            </a:extLst>
          </a:blip>
          <a:stretch>
            <a:fillRect/>
          </a:stretch>
        </p:blipFill>
        <p:spPr bwMode="auto">
          <a:xfrm>
            <a:off x="3229153" y="3200093"/>
            <a:ext cx="1326085" cy="994563"/>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8" name="Picture 4"/>
          <p:cNvPicPr>
            <a:picLocks noChangeAspect="1" noChangeArrowheads="1"/>
          </p:cNvPicPr>
          <p:nvPr/>
        </p:nvPicPr>
        <p:blipFill>
          <a:blip r:embed="rId7" cstate="print">
            <a:extLst>
              <a:ext uri="{28A0092B-C50C-407E-A947-70E740481C1C}">
                <a14:useLocalDpi xmlns:a14="http://schemas.microsoft.com/office/drawing/2010/main" val="0"/>
              </a:ext>
            </a:extLst>
          </a:blip>
          <a:stretch>
            <a:fillRect/>
          </a:stretch>
        </p:blipFill>
        <p:spPr bwMode="auto">
          <a:xfrm>
            <a:off x="6311694" y="3200093"/>
            <a:ext cx="1326085" cy="994563"/>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1029" name="Picture 5"/>
          <p:cNvPicPr>
            <a:picLocks noChangeAspect="1" noChangeArrowheads="1"/>
          </p:cNvPicPr>
          <p:nvPr/>
        </p:nvPicPr>
        <p:blipFill>
          <a:blip r:embed="rId8">
            <a:extLst>
              <a:ext uri="{28A0092B-C50C-407E-A947-70E740481C1C}">
                <a14:useLocalDpi xmlns:a14="http://schemas.microsoft.com/office/drawing/2010/main" val="0"/>
              </a:ext>
            </a:extLst>
          </a:blip>
          <a:stretch>
            <a:fillRect/>
          </a:stretch>
        </p:blipFill>
        <p:spPr bwMode="auto">
          <a:xfrm>
            <a:off x="4894580" y="4499303"/>
            <a:ext cx="2743200" cy="2057400"/>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1030" name="Picture 6"/>
          <p:cNvPicPr>
            <a:picLocks noChangeAspect="1" noChangeArrowheads="1"/>
          </p:cNvPicPr>
          <p:nvPr/>
        </p:nvPicPr>
        <p:blipFill rotWithShape="1">
          <a:blip r:embed="rId9">
            <a:extLst>
              <a:ext uri="{28A0092B-C50C-407E-A947-70E740481C1C}">
                <a14:useLocalDpi xmlns:a14="http://schemas.microsoft.com/office/drawing/2010/main" val="0"/>
              </a:ext>
            </a:extLst>
          </a:blip>
          <a:srcRect b="9868"/>
          <a:stretch/>
        </p:blipFill>
        <p:spPr bwMode="auto">
          <a:xfrm>
            <a:off x="4894580" y="6861350"/>
            <a:ext cx="2743200" cy="2057400"/>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sp>
        <p:nvSpPr>
          <p:cNvPr id="6" name="Rectangle 5"/>
          <p:cNvSpPr/>
          <p:nvPr/>
        </p:nvSpPr>
        <p:spPr>
          <a:xfrm>
            <a:off x="152400" y="9144000"/>
            <a:ext cx="2764028" cy="892552"/>
          </a:xfrm>
          <a:prstGeom prst="rect">
            <a:avLst/>
          </a:prstGeom>
        </p:spPr>
        <p:txBody>
          <a:bodyPr wrap="square">
            <a:spAutoFit/>
          </a:bodyPr>
          <a:lstStyle/>
          <a:p>
            <a:r>
              <a:rPr lang="en-US" sz="1600" b="1" dirty="0">
                <a:latin typeface="Microsoft Sans Serif" panose="020B0604020202020204" pitchFamily="34" charset="0"/>
                <a:cs typeface="Microsoft Sans Serif" panose="020B0604020202020204" pitchFamily="34" charset="0"/>
              </a:rPr>
              <a:t>Bill Milo</a:t>
            </a:r>
          </a:p>
          <a:p>
            <a:r>
              <a:rPr lang="en-US" sz="1200" dirty="0">
                <a:latin typeface="Microsoft Sans Serif" panose="020B0604020202020204" pitchFamily="34" charset="0"/>
                <a:cs typeface="Microsoft Sans Serif" panose="020B0604020202020204" pitchFamily="34" charset="0"/>
              </a:rPr>
              <a:t>843-412-0052</a:t>
            </a:r>
          </a:p>
          <a:p>
            <a:r>
              <a:rPr lang="en-US" sz="1200" dirty="0">
                <a:latin typeface="Microsoft Sans Serif" panose="020B0604020202020204" pitchFamily="34" charset="0"/>
                <a:cs typeface="Microsoft Sans Serif" panose="020B0604020202020204" pitchFamily="34" charset="0"/>
              </a:rPr>
              <a:t>bill@weichertrealtorspc.com</a:t>
            </a:r>
            <a:br>
              <a:rPr lang="en-US" sz="1200" dirty="0">
                <a:latin typeface="Microsoft Sans Serif" panose="020B0604020202020204" pitchFamily="34" charset="0"/>
                <a:cs typeface="Microsoft Sans Serif" panose="020B0604020202020204" pitchFamily="34" charset="0"/>
              </a:rPr>
            </a:br>
            <a:r>
              <a:rPr lang="en-US" sz="1200" dirty="0">
                <a:latin typeface="Microsoft Sans Serif" panose="020B0604020202020204" pitchFamily="34" charset="0"/>
                <a:cs typeface="Microsoft Sans Serif" panose="020B0604020202020204" pitchFamily="34" charset="0"/>
              </a:rPr>
              <a:t>www.charlestonareahomesforsale.net</a:t>
            </a:r>
          </a:p>
        </p:txBody>
      </p:sp>
      <p:sp>
        <p:nvSpPr>
          <p:cNvPr id="9" name="Rectangle 8"/>
          <p:cNvSpPr/>
          <p:nvPr/>
        </p:nvSpPr>
        <p:spPr>
          <a:xfrm>
            <a:off x="5278628" y="9267111"/>
            <a:ext cx="2359152" cy="646331"/>
          </a:xfrm>
          <a:prstGeom prst="rect">
            <a:avLst/>
          </a:prstGeom>
        </p:spPr>
        <p:txBody>
          <a:bodyPr wrap="square">
            <a:spAutoFit/>
          </a:bodyPr>
          <a:lstStyle/>
          <a:p>
            <a:pPr algn="r"/>
            <a:r>
              <a:rPr lang="en-US" sz="1200" dirty="0" err="1">
                <a:latin typeface="Microsoft Sans Serif" panose="020B0604020202020204" pitchFamily="34" charset="0"/>
                <a:cs typeface="Microsoft Sans Serif" panose="020B0604020202020204" pitchFamily="34" charset="0"/>
              </a:rPr>
              <a:t>Weichert</a:t>
            </a:r>
            <a:r>
              <a:rPr lang="en-US" sz="1200" dirty="0">
                <a:latin typeface="Microsoft Sans Serif" panose="020B0604020202020204" pitchFamily="34" charset="0"/>
                <a:cs typeface="Microsoft Sans Serif" panose="020B0604020202020204" pitchFamily="34" charset="0"/>
              </a:rPr>
              <a:t> Palmetto Coast</a:t>
            </a:r>
          </a:p>
          <a:p>
            <a:pPr algn="r"/>
            <a:r>
              <a:rPr lang="en-US" sz="1200" dirty="0">
                <a:latin typeface="Microsoft Sans Serif" panose="020B0604020202020204" pitchFamily="34" charset="0"/>
                <a:cs typeface="Microsoft Sans Serif" panose="020B0604020202020204" pitchFamily="34" charset="0"/>
              </a:rPr>
              <a:t>1035 Johnnie </a:t>
            </a:r>
            <a:r>
              <a:rPr lang="en-US" sz="1200" dirty="0" err="1">
                <a:latin typeface="Microsoft Sans Serif" panose="020B0604020202020204" pitchFamily="34" charset="0"/>
                <a:cs typeface="Microsoft Sans Serif" panose="020B0604020202020204" pitchFamily="34" charset="0"/>
              </a:rPr>
              <a:t>Dodds</a:t>
            </a:r>
            <a:r>
              <a:rPr lang="en-US" sz="1200" dirty="0">
                <a:latin typeface="Microsoft Sans Serif" panose="020B0604020202020204" pitchFamily="34" charset="0"/>
                <a:cs typeface="Microsoft Sans Serif" panose="020B0604020202020204" pitchFamily="34" charset="0"/>
              </a:rPr>
              <a:t>, </a:t>
            </a:r>
            <a:r>
              <a:rPr lang="en-US" sz="1200" dirty="0" err="1">
                <a:latin typeface="Microsoft Sans Serif" panose="020B0604020202020204" pitchFamily="34" charset="0"/>
                <a:cs typeface="Microsoft Sans Serif" panose="020B0604020202020204" pitchFamily="34" charset="0"/>
              </a:rPr>
              <a:t>Ste</a:t>
            </a:r>
            <a:r>
              <a:rPr lang="en-US" sz="1200" dirty="0">
                <a:latin typeface="Microsoft Sans Serif" panose="020B0604020202020204" pitchFamily="34" charset="0"/>
                <a:cs typeface="Microsoft Sans Serif" panose="020B0604020202020204" pitchFamily="34" charset="0"/>
              </a:rPr>
              <a:t> B2</a:t>
            </a:r>
          </a:p>
          <a:p>
            <a:pPr algn="r"/>
            <a:r>
              <a:rPr lang="en-US" sz="1200" dirty="0">
                <a:latin typeface="Microsoft Sans Serif" panose="020B0604020202020204" pitchFamily="34" charset="0"/>
                <a:cs typeface="Microsoft Sans Serif" panose="020B0604020202020204" pitchFamily="34" charset="0"/>
              </a:rPr>
              <a:t>Mt. Pleasant, SC 29464</a:t>
            </a:r>
          </a:p>
        </p:txBody>
      </p:sp>
      <p:sp>
        <p:nvSpPr>
          <p:cNvPr id="10" name="Down Ribbon 9"/>
          <p:cNvSpPr/>
          <p:nvPr/>
        </p:nvSpPr>
        <p:spPr>
          <a:xfrm>
            <a:off x="43180" y="2514600"/>
            <a:ext cx="3817620" cy="685800"/>
          </a:xfrm>
          <a:prstGeom prst="ribbon">
            <a:avLst>
              <a:gd name="adj1" fmla="val 16667"/>
              <a:gd name="adj2" fmla="val 66701"/>
            </a:avLst>
          </a:prstGeom>
          <a:gradFill flip="none" rotWithShape="1">
            <a:gsLst>
              <a:gs pos="0">
                <a:srgbClr val="E6DCAC"/>
              </a:gs>
              <a:gs pos="12000">
                <a:srgbClr val="E6D78A"/>
              </a:gs>
              <a:gs pos="30000">
                <a:srgbClr val="C7AC4C"/>
              </a:gs>
              <a:gs pos="45000">
                <a:srgbClr val="E6D78A"/>
              </a:gs>
              <a:gs pos="77000">
                <a:srgbClr val="C7AC4C"/>
              </a:gs>
              <a:gs pos="100000">
                <a:srgbClr val="E6DCAC"/>
              </a:gs>
            </a:gsLst>
            <a:path path="circle">
              <a:fillToRect l="100000" t="100000"/>
            </a:path>
            <a:tileRect r="-100000" b="-100000"/>
          </a:gradFill>
          <a:ln>
            <a:solidFill>
              <a:schemeClr val="bg2">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i="1" dirty="0">
                <a:solidFill>
                  <a:schemeClr val="tx1"/>
                </a:solidFill>
                <a:latin typeface="Gabriola" panose="04040605051002020D02" pitchFamily="82" charset="0"/>
              </a:rPr>
              <a:t>Golf Course Condo</a:t>
            </a:r>
          </a:p>
        </p:txBody>
      </p:sp>
      <p:pic>
        <p:nvPicPr>
          <p:cNvPr id="17" name="Picture 3"/>
          <p:cNvPicPr>
            <a:picLocks noChangeAspect="1" noChangeArrowheads="1"/>
          </p:cNvPicPr>
          <p:nvPr/>
        </p:nvPicPr>
        <p:blipFill>
          <a:blip r:embed="rId10">
            <a:extLst>
              <a:ext uri="{28A0092B-C50C-407E-A947-70E740481C1C}">
                <a14:useLocalDpi xmlns:a14="http://schemas.microsoft.com/office/drawing/2010/main" val="0"/>
              </a:ext>
            </a:extLst>
          </a:blip>
          <a:stretch>
            <a:fillRect/>
          </a:stretch>
        </p:blipFill>
        <p:spPr bwMode="auto">
          <a:xfrm>
            <a:off x="4770423" y="3196591"/>
            <a:ext cx="1326085" cy="994562"/>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spTree>
    <p:extLst>
      <p:ext uri="{BB962C8B-B14F-4D97-AF65-F5344CB8AC3E}">
        <p14:creationId xmlns:p14="http://schemas.microsoft.com/office/powerpoint/2010/main" val="268832329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100</TotalTime>
  <Words>228</Words>
  <Application>Microsoft Office PowerPoint</Application>
  <PresentationFormat>Custom</PresentationFormat>
  <Paragraphs>9</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Gabriola</vt:lpstr>
      <vt:lpstr>Microsoft Sans Serif</vt:lpstr>
      <vt:lpstr>Office Theme</vt:lpstr>
      <vt:lpstr>128 Golfview  Legend Oaks Plantation Summerville, SC 29485  MLS# 16021773 $144,900  2 Bedrooms | 2 Baths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19</cp:revision>
  <dcterms:created xsi:type="dcterms:W3CDTF">2006-08-16T00:00:00Z</dcterms:created>
  <dcterms:modified xsi:type="dcterms:W3CDTF">2016-08-22T14:19:37Z</dcterms:modified>
</cp:coreProperties>
</file>