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758" y="78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7/8/2014</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80" y="2"/>
            <a:ext cx="7782560" cy="1005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540" y="1"/>
            <a:ext cx="7777480" cy="56387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5829300"/>
          </a:xfrm>
          <a:prstGeom prst="rect">
            <a:avLst/>
          </a:prstGeom>
        </p:spPr>
      </p:pic>
      <p:sp>
        <p:nvSpPr>
          <p:cNvPr id="2" name="Title 1"/>
          <p:cNvSpPr>
            <a:spLocks noGrp="1"/>
          </p:cNvSpPr>
          <p:nvPr>
            <p:ph type="ctrTitle"/>
          </p:nvPr>
        </p:nvSpPr>
        <p:spPr>
          <a:xfrm>
            <a:off x="0" y="798731"/>
            <a:ext cx="7772400" cy="420469"/>
          </a:xfrm>
        </p:spPr>
        <p:txBody>
          <a:bodyPr>
            <a:noAutofit/>
          </a:bodyPr>
          <a:lstStyle/>
          <a:p>
            <a:r>
              <a:rPr lang="en-US" sz="3600" dirty="0">
                <a:solidFill>
                  <a:schemeClr val="bg1"/>
                </a:solidFill>
                <a:effectLst>
                  <a:outerShdw blurRad="38100" dist="38100" dir="2700000" algn="tl">
                    <a:srgbClr val="000000">
                      <a:alpha val="43137"/>
                    </a:srgbClr>
                  </a:outerShdw>
                </a:effectLst>
                <a:latin typeface="AR DECODE" panose="02000000000000000000" pitchFamily="2" charset="0"/>
              </a:rPr>
              <a:t>11.4 Acres </a:t>
            </a:r>
            <a:r>
              <a:rPr lang="en-US" sz="3600" dirty="0" smtClean="0">
                <a:solidFill>
                  <a:schemeClr val="bg1"/>
                </a:solidFill>
                <a:effectLst>
                  <a:outerShdw blurRad="38100" dist="38100" dir="2700000" algn="tl">
                    <a:srgbClr val="000000">
                      <a:alpha val="43137"/>
                    </a:srgbClr>
                  </a:outerShdw>
                </a:effectLst>
                <a:latin typeface="AR DECODE" panose="02000000000000000000" pitchFamily="2" charset="0"/>
              </a:rPr>
              <a:t>- </a:t>
            </a:r>
            <a:r>
              <a:rPr lang="en-US" sz="3600" dirty="0">
                <a:solidFill>
                  <a:schemeClr val="bg1"/>
                </a:solidFill>
                <a:effectLst>
                  <a:outerShdw blurRad="38100" dist="38100" dir="2700000" algn="tl">
                    <a:srgbClr val="000000">
                      <a:alpha val="43137"/>
                    </a:srgbClr>
                  </a:outerShdw>
                </a:effectLst>
                <a:latin typeface="AR DECODE" panose="02000000000000000000" pitchFamily="2" charset="0"/>
              </a:rPr>
              <a:t>Perfect for horses!</a:t>
            </a:r>
            <a:endParaRPr lang="en-US" sz="3600" dirty="0">
              <a:solidFill>
                <a:schemeClr val="bg1"/>
              </a:solidFill>
              <a:effectLst>
                <a:outerShdw blurRad="38100" dist="38100" dir="2700000" algn="tl">
                  <a:srgbClr val="000000">
                    <a:alpha val="43137"/>
                  </a:srgbClr>
                </a:outerShdw>
              </a:effectLst>
              <a:latin typeface="AR DECODE" panose="02000000000000000000" pitchFamily="2" charset="0"/>
            </a:endParaRPr>
          </a:p>
        </p:txBody>
      </p:sp>
      <p:sp>
        <p:nvSpPr>
          <p:cNvPr id="3" name="Subtitle 2"/>
          <p:cNvSpPr>
            <a:spLocks noGrp="1"/>
          </p:cNvSpPr>
          <p:nvPr>
            <p:ph type="subTitle" idx="1"/>
          </p:nvPr>
        </p:nvSpPr>
        <p:spPr>
          <a:xfrm>
            <a:off x="0" y="5976813"/>
            <a:ext cx="7772400" cy="1729161"/>
          </a:xfrm>
        </p:spPr>
        <p:txBody>
          <a:bodyPr anchor="ctr">
            <a:noAutofit/>
          </a:bodyPr>
          <a:lstStyle/>
          <a:p>
            <a:r>
              <a:rPr lang="en-US" sz="1600" dirty="0">
                <a:solidFill>
                  <a:schemeClr val="bg1"/>
                </a:solidFill>
                <a:effectLst>
                  <a:outerShdw blurRad="38100" dist="38100" dir="2700000" algn="tl">
                    <a:srgbClr val="000000">
                      <a:alpha val="43137"/>
                    </a:srgbClr>
                  </a:outerShdw>
                </a:effectLst>
              </a:rPr>
              <a:t>This is a great 1 story home with an open floor plan. The kitchen is open to the living room and has plenty of bar seating for entertaining guests. The bedrooms are large and all have walk in closets. The 11.4 acres of land is partially fenced in. There is an electric fence around the garden area and there is irrigation installed throughout the garden with hose bibs in multiple spots as well. There are 3 large plant beds in the front yard with irrigation. The 2 car garage is very large and it has a large carport on the front and a smaller partially closed in carport on the back with plenty of room for storing tractors, etc.</a:t>
            </a:r>
            <a:endParaRPr lang="en-US" sz="1600"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0" y="0"/>
            <a:ext cx="7772400" cy="646331"/>
          </a:xfrm>
          <a:prstGeom prst="rect">
            <a:avLst/>
          </a:prstGeom>
          <a:solidFill>
            <a:schemeClr val="tx2"/>
          </a:solidFill>
          <a:effectLst>
            <a:outerShdw blurRad="50800" dist="38100" dir="5400000" algn="t" rotWithShape="0">
              <a:prstClr val="black">
                <a:alpha val="40000"/>
              </a:prstClr>
            </a:outerShdw>
          </a:effectLst>
        </p:spPr>
        <p:txBody>
          <a:bodyPr wrap="square">
            <a:spAutoFit/>
          </a:bodyPr>
          <a:lstStyle/>
          <a:p>
            <a:pPr algn="ctr"/>
            <a:r>
              <a:rPr lang="en-US" sz="1800" b="1" dirty="0">
                <a:solidFill>
                  <a:schemeClr val="bg1"/>
                </a:solidFill>
              </a:rPr>
              <a:t>128 Shiloh </a:t>
            </a:r>
            <a:r>
              <a:rPr lang="en-US" sz="1800" b="1" dirty="0" smtClean="0">
                <a:solidFill>
                  <a:schemeClr val="bg1"/>
                </a:solidFill>
              </a:rPr>
              <a:t>Loop | </a:t>
            </a:r>
            <a:r>
              <a:rPr lang="en-US" sz="1800" b="1" dirty="0" smtClean="0">
                <a:solidFill>
                  <a:schemeClr val="bg1"/>
                </a:solidFill>
              </a:rPr>
              <a:t>Ruffin, SC 29475 | </a:t>
            </a:r>
            <a:r>
              <a:rPr lang="en-US" sz="1800" b="1" dirty="0" smtClean="0">
                <a:solidFill>
                  <a:schemeClr val="bg1"/>
                </a:solidFill>
              </a:rPr>
              <a:t>MLS</a:t>
            </a:r>
            <a:r>
              <a:rPr lang="en-US" sz="1800" b="1" dirty="0">
                <a:solidFill>
                  <a:schemeClr val="bg1"/>
                </a:solidFill>
              </a:rPr>
              <a:t># </a:t>
            </a:r>
            <a:r>
              <a:rPr lang="en-US" sz="1800" b="1" dirty="0" smtClean="0">
                <a:solidFill>
                  <a:schemeClr val="bg1"/>
                </a:solidFill>
              </a:rPr>
              <a:t>1326372</a:t>
            </a:r>
            <a:endParaRPr lang="en-US" sz="1800" b="1" dirty="0" smtClean="0">
              <a:solidFill>
                <a:schemeClr val="bg1"/>
              </a:solidFill>
            </a:endParaRPr>
          </a:p>
          <a:p>
            <a:pPr algn="ctr"/>
            <a:r>
              <a:rPr lang="en-US" sz="1800" b="1" dirty="0" smtClean="0">
                <a:solidFill>
                  <a:schemeClr val="bg1"/>
                </a:solidFill>
              </a:rPr>
              <a:t>Offered at $199,900</a:t>
            </a:r>
            <a:endParaRPr lang="en-US" sz="1800" b="1" dirty="0">
              <a:solidFill>
                <a:schemeClr val="bg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4" y="8915400"/>
            <a:ext cx="904924" cy="1085909"/>
          </a:xfrm>
          <a:prstGeom prst="rect">
            <a:avLst/>
          </a:prstGeom>
        </p:spPr>
      </p:pic>
      <p:sp>
        <p:nvSpPr>
          <p:cNvPr id="16" name="Rectangle 15"/>
          <p:cNvSpPr/>
          <p:nvPr/>
        </p:nvSpPr>
        <p:spPr>
          <a:xfrm>
            <a:off x="1676400" y="8915400"/>
            <a:ext cx="4419600" cy="1107996"/>
          </a:xfrm>
          <a:prstGeom prst="rect">
            <a:avLst/>
          </a:prstGeom>
        </p:spPr>
        <p:txBody>
          <a:bodyPr wrap="square">
            <a:spAutoFit/>
          </a:bodyPr>
          <a:lstStyle/>
          <a:p>
            <a:pPr algn="ctr"/>
            <a:r>
              <a:rPr lang="en-US" sz="1800" dirty="0" smtClean="0">
                <a:solidFill>
                  <a:schemeClr val="bg1"/>
                </a:solidFill>
                <a:effectLst>
                  <a:outerShdw blurRad="38100" dist="38100" dir="2700000" algn="tl">
                    <a:srgbClr val="000000">
                      <a:alpha val="43137"/>
                    </a:srgbClr>
                  </a:outerShdw>
                </a:effectLst>
              </a:rPr>
              <a:t>Shawn Bergen</a:t>
            </a:r>
            <a:endParaRPr lang="en-US" sz="1800" dirty="0" smtClean="0">
              <a:solidFill>
                <a:schemeClr val="bg1"/>
              </a:solidFill>
              <a:effectLst>
                <a:outerShdw blurRad="38100" dist="38100" dir="2700000" algn="tl">
                  <a:srgbClr val="000000">
                    <a:alpha val="43137"/>
                  </a:srgbClr>
                </a:outerShdw>
              </a:effectLst>
            </a:endParaRPr>
          </a:p>
          <a:p>
            <a:pPr algn="ctr"/>
            <a:r>
              <a:rPr lang="en-US" sz="1200" dirty="0">
                <a:solidFill>
                  <a:schemeClr val="bg1"/>
                </a:solidFill>
                <a:effectLst>
                  <a:outerShdw blurRad="38100" dist="38100" dir="2700000" algn="tl">
                    <a:srgbClr val="000000">
                      <a:alpha val="43137"/>
                    </a:srgbClr>
                  </a:outerShdw>
                </a:effectLst>
              </a:rPr>
              <a:t>(843) 364-0136</a:t>
            </a:r>
            <a:r>
              <a:rPr lang="en-US" sz="1200" dirty="0" smtClean="0">
                <a:solidFill>
                  <a:schemeClr val="bg1"/>
                </a:solidFill>
                <a:effectLst>
                  <a:outerShdw blurRad="38100" dist="38100" dir="2700000" algn="tl">
                    <a:srgbClr val="000000">
                      <a:alpha val="43137"/>
                    </a:srgbClr>
                  </a:outerShdw>
                </a:effectLst>
              </a:rPr>
              <a:t> M</a:t>
            </a:r>
          </a:p>
          <a:p>
            <a:pPr algn="ctr"/>
            <a:r>
              <a:rPr lang="en-US" sz="1200" dirty="0" smtClean="0">
                <a:solidFill>
                  <a:schemeClr val="bg1"/>
                </a:solidFill>
                <a:effectLst>
                  <a:outerShdw blurRad="38100" dist="38100" dir="2700000" algn="tl">
                    <a:srgbClr val="000000">
                      <a:alpha val="43137"/>
                    </a:srgbClr>
                  </a:outerShdw>
                </a:effectLst>
              </a:rPr>
              <a:t>(843) 972-2400 O</a:t>
            </a:r>
          </a:p>
          <a:p>
            <a:pPr algn="ctr"/>
            <a:r>
              <a:rPr lang="en-US" sz="1200" dirty="0" smtClean="0">
                <a:solidFill>
                  <a:schemeClr val="bg1"/>
                </a:solidFill>
                <a:effectLst>
                  <a:outerShdw blurRad="38100" dist="38100" dir="2700000" algn="tl">
                    <a:srgbClr val="000000">
                      <a:alpha val="43137"/>
                    </a:srgbClr>
                  </a:outerShdw>
                </a:effectLst>
              </a:rPr>
              <a:t>shawn@thebergenteam.com</a:t>
            </a:r>
            <a:endParaRPr lang="en-US" sz="1200" dirty="0">
              <a:solidFill>
                <a:schemeClr val="bg1"/>
              </a:solidFill>
              <a:effectLst>
                <a:outerShdw blurRad="38100" dist="38100" dir="2700000" algn="tl">
                  <a:srgbClr val="000000">
                    <a:alpha val="43137"/>
                  </a:srgbClr>
                </a:outerShdw>
              </a:effectLst>
            </a:endParaRPr>
          </a:p>
          <a:p>
            <a:pPr algn="ctr"/>
            <a:r>
              <a:rPr lang="en-US" sz="1200" dirty="0" smtClean="0">
                <a:solidFill>
                  <a:schemeClr val="bg1"/>
                </a:solidFill>
                <a:effectLst>
                  <a:outerShdw blurRad="38100" dist="38100" dir="2700000" algn="tl">
                    <a:srgbClr val="000000">
                      <a:alpha val="43137"/>
                    </a:srgbClr>
                  </a:outerShdw>
                </a:effectLst>
              </a:rPr>
              <a:t>www.</a:t>
            </a:r>
            <a:r>
              <a:rPr lang="en-US" sz="1200" dirty="0" smtClean="0">
                <a:solidFill>
                  <a:schemeClr val="bg1"/>
                </a:solidFill>
                <a:effectLst>
                  <a:outerShdw blurRad="38100" dist="38100" dir="2700000" algn="tl">
                    <a:srgbClr val="000000">
                      <a:alpha val="43137"/>
                    </a:srgbClr>
                  </a:outerShdw>
                </a:effectLst>
              </a:rPr>
              <a:t>thebergenteam.com</a:t>
            </a:r>
            <a:endParaRPr lang="en-US" sz="1200" dirty="0">
              <a:solidFill>
                <a:schemeClr val="bg1"/>
              </a:solidFill>
              <a:effectLst>
                <a:outerShdw blurRad="38100" dist="38100" dir="2700000" algn="tl">
                  <a:srgbClr val="000000">
                    <a:alpha val="43137"/>
                  </a:srgbClr>
                </a:outerShdw>
              </a:effectLst>
            </a:endParaRPr>
          </a:p>
        </p:txBody>
      </p:sp>
      <p:sp>
        <p:nvSpPr>
          <p:cNvPr id="17" name="Rectangle 16"/>
          <p:cNvSpPr/>
          <p:nvPr/>
        </p:nvSpPr>
        <p:spPr>
          <a:xfrm>
            <a:off x="6136907" y="9447032"/>
            <a:ext cx="1673439" cy="600164"/>
          </a:xfrm>
          <a:prstGeom prst="rect">
            <a:avLst/>
          </a:prstGeom>
        </p:spPr>
        <p:txBody>
          <a:bodyPr wrap="square">
            <a:spAutoFit/>
          </a:bodyPr>
          <a:lstStyle/>
          <a:p>
            <a:pPr algn="ctr"/>
            <a:r>
              <a:rPr lang="en-US" sz="1100" dirty="0">
                <a:solidFill>
                  <a:schemeClr val="bg1"/>
                </a:solidFill>
                <a:effectLst>
                  <a:outerShdw blurRad="38100" dist="38100" dir="2700000" algn="tl">
                    <a:srgbClr val="000000">
                      <a:alpha val="43137"/>
                    </a:srgbClr>
                  </a:outerShdw>
                </a:effectLst>
              </a:rPr>
              <a:t>RE/MAX Advanced Realty </a:t>
            </a:r>
            <a:endParaRPr lang="en-US" sz="1100" dirty="0" smtClean="0">
              <a:solidFill>
                <a:schemeClr val="bg1"/>
              </a:solidFill>
              <a:effectLst>
                <a:outerShdw blurRad="38100" dist="38100" dir="2700000" algn="tl">
                  <a:srgbClr val="000000">
                    <a:alpha val="43137"/>
                  </a:srgbClr>
                </a:outerShdw>
              </a:effectLst>
            </a:endParaRPr>
          </a:p>
          <a:p>
            <a:pPr algn="ctr"/>
            <a:r>
              <a:rPr lang="en-US" sz="1100" dirty="0" smtClean="0">
                <a:solidFill>
                  <a:schemeClr val="bg1"/>
                </a:solidFill>
                <a:effectLst>
                  <a:outerShdw blurRad="38100" dist="38100" dir="2700000" algn="tl">
                    <a:srgbClr val="000000">
                      <a:alpha val="43137"/>
                    </a:srgbClr>
                  </a:outerShdw>
                </a:effectLst>
              </a:rPr>
              <a:t>311 </a:t>
            </a:r>
            <a:r>
              <a:rPr lang="en-US" sz="1100" dirty="0">
                <a:solidFill>
                  <a:schemeClr val="bg1"/>
                </a:solidFill>
                <a:effectLst>
                  <a:outerShdw blurRad="38100" dist="38100" dir="2700000" algn="tl">
                    <a:srgbClr val="000000">
                      <a:alpha val="43137"/>
                    </a:srgbClr>
                  </a:outerShdw>
                </a:effectLst>
              </a:rPr>
              <a:t>Johnnie </a:t>
            </a:r>
            <a:r>
              <a:rPr lang="en-US" sz="1100" dirty="0" err="1">
                <a:solidFill>
                  <a:schemeClr val="bg1"/>
                </a:solidFill>
                <a:effectLst>
                  <a:outerShdw blurRad="38100" dist="38100" dir="2700000" algn="tl">
                    <a:srgbClr val="000000">
                      <a:alpha val="43137"/>
                    </a:srgbClr>
                  </a:outerShdw>
                </a:effectLst>
              </a:rPr>
              <a:t>Dodds</a:t>
            </a:r>
            <a:r>
              <a:rPr lang="en-US" sz="1100" dirty="0">
                <a:solidFill>
                  <a:schemeClr val="bg1"/>
                </a:solidFill>
                <a:effectLst>
                  <a:outerShdw blurRad="38100" dist="38100" dir="2700000" algn="tl">
                    <a:srgbClr val="000000">
                      <a:alpha val="43137"/>
                    </a:srgbClr>
                  </a:outerShdw>
                </a:effectLst>
              </a:rPr>
              <a:t> Blvd </a:t>
            </a:r>
            <a:endParaRPr lang="en-US" sz="1100" dirty="0" smtClean="0">
              <a:solidFill>
                <a:schemeClr val="bg1"/>
              </a:solidFill>
              <a:effectLst>
                <a:outerShdw blurRad="38100" dist="38100" dir="2700000" algn="tl">
                  <a:srgbClr val="000000">
                    <a:alpha val="43137"/>
                  </a:srgbClr>
                </a:outerShdw>
              </a:effectLst>
            </a:endParaRPr>
          </a:p>
          <a:p>
            <a:pPr algn="ctr"/>
            <a:r>
              <a:rPr lang="en-US" sz="1100" dirty="0" smtClean="0">
                <a:solidFill>
                  <a:schemeClr val="bg1"/>
                </a:solidFill>
                <a:effectLst>
                  <a:outerShdw blurRad="38100" dist="38100" dir="2700000" algn="tl">
                    <a:srgbClr val="000000">
                      <a:alpha val="43137"/>
                    </a:srgbClr>
                  </a:outerShdw>
                </a:effectLst>
              </a:rPr>
              <a:t>Mt </a:t>
            </a:r>
            <a:r>
              <a:rPr lang="en-US" sz="1100" dirty="0">
                <a:solidFill>
                  <a:schemeClr val="bg1"/>
                </a:solidFill>
                <a:effectLst>
                  <a:outerShdw blurRad="38100" dist="38100" dir="2700000" algn="tl">
                    <a:srgbClr val="000000">
                      <a:alpha val="43137"/>
                    </a:srgbClr>
                  </a:outerShdw>
                </a:effectLst>
              </a:rPr>
              <a:t>Pleasant, SC 29464</a:t>
            </a:r>
          </a:p>
        </p:txBody>
      </p:sp>
      <p:sp>
        <p:nvSpPr>
          <p:cNvPr id="18" name="Down Ribbon 17"/>
          <p:cNvSpPr/>
          <p:nvPr/>
        </p:nvSpPr>
        <p:spPr>
          <a:xfrm>
            <a:off x="-5470967" y="994346"/>
            <a:ext cx="4948437" cy="529653"/>
          </a:xfrm>
          <a:prstGeom prst="ribbon">
            <a:avLst>
              <a:gd name="adj1" fmla="val 16667"/>
              <a:gd name="adj2" fmla="val 70178"/>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bg2">
                <a:lumMod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2">
                    <a:lumMod val="75000"/>
                  </a:schemeClr>
                </a:solidFill>
                <a:effectLst>
                  <a:outerShdw blurRad="38100" dist="38100" dir="2700000" algn="tl">
                    <a:srgbClr val="000000">
                      <a:alpha val="43137"/>
                    </a:srgbClr>
                  </a:outerShdw>
                </a:effectLst>
              </a:rPr>
              <a:t>11.4 Acres ~ Perfect for horses!</a:t>
            </a:r>
            <a:endParaRPr lang="en-US" sz="1800" i="1" dirty="0">
              <a:solidFill>
                <a:schemeClr val="tx2">
                  <a:lumMod val="75000"/>
                </a:schemeClr>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2833" y="8915400"/>
            <a:ext cx="1701587" cy="62222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600" y="4419600"/>
            <a:ext cx="685800" cy="914400"/>
          </a:xfrm>
          <a:prstGeom prst="rect">
            <a:avLst/>
          </a:prstGeom>
          <a:ln>
            <a:noFill/>
          </a:ln>
          <a:effectLst>
            <a:outerShdw blurRad="292100" dist="139700" dir="2700000" algn="tl" rotWithShape="0">
              <a:srgbClr val="333333">
                <a:alpha val="65000"/>
              </a:srgbClr>
            </a:outerShdw>
          </a:effectLst>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9400" y="3810000"/>
            <a:ext cx="685800" cy="914400"/>
          </a:xfrm>
          <a:prstGeom prst="rect">
            <a:avLst/>
          </a:prstGeom>
          <a:ln>
            <a:noFill/>
          </a:ln>
          <a:effectLst>
            <a:outerShdw blurRad="292100" dist="139700" dir="2700000" algn="tl" rotWithShape="0">
              <a:srgbClr val="333333">
                <a:alpha val="65000"/>
              </a:srgbClr>
            </a:outerShdw>
          </a:effectLst>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58200" y="3028013"/>
            <a:ext cx="685800" cy="914400"/>
          </a:xfrm>
          <a:prstGeom prst="rect">
            <a:avLst/>
          </a:prstGeom>
          <a:ln>
            <a:noFill/>
          </a:ln>
          <a:effectLst>
            <a:outerShdw blurRad="292100" dist="139700" dir="2700000" algn="tl" rotWithShape="0">
              <a:srgbClr val="333333">
                <a:alpha val="65000"/>
              </a:srgbClr>
            </a:outerShdw>
          </a:effectLst>
        </p:spPr>
      </p:pic>
      <p:grpSp>
        <p:nvGrpSpPr>
          <p:cNvPr id="40" name="Group 39"/>
          <p:cNvGrpSpPr/>
          <p:nvPr/>
        </p:nvGrpSpPr>
        <p:grpSpPr>
          <a:xfrm>
            <a:off x="47210" y="7853487"/>
            <a:ext cx="7677981" cy="914400"/>
            <a:chOff x="34354" y="7704978"/>
            <a:chExt cx="7677981" cy="914400"/>
          </a:xfrm>
        </p:grpSpPr>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26110" y="7704978"/>
              <a:ext cx="1219200" cy="914400"/>
            </a:xfrm>
            <a:prstGeom prst="rect">
              <a:avLst/>
            </a:prstGeom>
            <a:ln>
              <a:solidFill>
                <a:schemeClr val="bg1"/>
              </a:solidFill>
            </a:ln>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354" y="7704978"/>
              <a:ext cx="1219200" cy="914400"/>
            </a:xfrm>
            <a:prstGeom prst="rect">
              <a:avLst/>
            </a:prstGeom>
            <a:ln>
              <a:solidFill>
                <a:schemeClr val="bg1"/>
              </a:solidFill>
            </a:ln>
          </p:spPr>
        </p:pic>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17866" y="7704978"/>
              <a:ext cx="1219200" cy="914400"/>
            </a:xfrm>
            <a:prstGeom prst="rect">
              <a:avLst/>
            </a:prstGeom>
            <a:ln>
              <a:solidFill>
                <a:schemeClr val="bg1"/>
              </a:solidFill>
            </a:ln>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09622" y="7704978"/>
              <a:ext cx="1219200" cy="914400"/>
            </a:xfrm>
            <a:prstGeom prst="rect">
              <a:avLst/>
            </a:prstGeom>
            <a:ln>
              <a:solidFill>
                <a:schemeClr val="bg1"/>
              </a:solidFill>
            </a:ln>
          </p:spPr>
        </p:pic>
        <p:pic>
          <p:nvPicPr>
            <p:cNvPr id="38" name="Picture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01378" y="7704978"/>
              <a:ext cx="1219200" cy="914400"/>
            </a:xfrm>
            <a:prstGeom prst="rect">
              <a:avLst/>
            </a:prstGeom>
            <a:ln>
              <a:solidFill>
                <a:schemeClr val="bg1"/>
              </a:solidFill>
            </a:ln>
          </p:spPr>
        </p:pic>
        <p:pic>
          <p:nvPicPr>
            <p:cNvPr id="39" name="Picture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93135" y="7704978"/>
              <a:ext cx="1219200" cy="914400"/>
            </a:xfrm>
            <a:prstGeom prst="rect">
              <a:avLst/>
            </a:prstGeom>
            <a:ln>
              <a:solidFill>
                <a:schemeClr val="bg1"/>
              </a:solidFill>
            </a:ln>
          </p:spPr>
        </p:pic>
      </p:grpSp>
      <p:pic>
        <p:nvPicPr>
          <p:cNvPr id="42" name="Picture 4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8800" y="3031642"/>
            <a:ext cx="1218808" cy="914400"/>
          </a:xfrm>
          <a:prstGeom prst="rect">
            <a:avLst/>
          </a:prstGeom>
        </p:spPr>
      </p:pic>
      <p:grpSp>
        <p:nvGrpSpPr>
          <p:cNvPr id="44" name="Group 43"/>
          <p:cNvGrpSpPr/>
          <p:nvPr/>
        </p:nvGrpSpPr>
        <p:grpSpPr>
          <a:xfrm>
            <a:off x="120158" y="4724400"/>
            <a:ext cx="7510728" cy="914400"/>
            <a:chOff x="120158" y="4724400"/>
            <a:chExt cx="7510728" cy="914400"/>
          </a:xfrm>
        </p:grpSpPr>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40805" y="4724400"/>
              <a:ext cx="685800" cy="914400"/>
            </a:xfrm>
            <a:prstGeom prst="rect">
              <a:avLst/>
            </a:prstGeom>
            <a:ln>
              <a:noFill/>
            </a:ln>
            <a:effectLst>
              <a:outerShdw blurRad="292100" dist="139700" dir="2700000" algn="tl" rotWithShape="0">
                <a:srgbClr val="333333">
                  <a:alpha val="65000"/>
                </a:srgbClr>
              </a:outerShdw>
            </a:effectLst>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69923" y="4724400"/>
              <a:ext cx="685800" cy="914400"/>
            </a:xfrm>
            <a:prstGeom prst="rect">
              <a:avLst/>
            </a:prstGeom>
            <a:ln>
              <a:noFill/>
            </a:ln>
            <a:effectLst>
              <a:outerShdw blurRad="292100" dist="139700" dir="2700000" algn="tl" rotWithShape="0">
                <a:srgbClr val="333333">
                  <a:alpha val="65000"/>
                </a:srgbClr>
              </a:outerShdw>
            </a:effectLst>
          </p:spPr>
        </p:pic>
        <p:pic>
          <p:nvPicPr>
            <p:cNvPr id="32" name="Picture 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24048" y="4724400"/>
              <a:ext cx="685800" cy="914400"/>
            </a:xfrm>
            <a:prstGeom prst="rect">
              <a:avLst/>
            </a:prstGeom>
            <a:ln>
              <a:noFill/>
            </a:ln>
            <a:effectLst>
              <a:outerShdw blurRad="292100" dist="139700" dir="2700000" algn="tl" rotWithShape="0">
                <a:srgbClr val="333333">
                  <a:alpha val="65000"/>
                </a:srgbClr>
              </a:outerShdw>
            </a:effectLst>
          </p:spPr>
        </p:pic>
        <p:pic>
          <p:nvPicPr>
            <p:cNvPr id="33" name="Picture 3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394930" y="4724400"/>
              <a:ext cx="686021" cy="914400"/>
            </a:xfrm>
            <a:prstGeom prst="rect">
              <a:avLst/>
            </a:prstGeom>
            <a:ln>
              <a:noFill/>
            </a:ln>
            <a:effectLst>
              <a:outerShdw blurRad="292100" dist="139700" dir="2700000" algn="tl" rotWithShape="0">
                <a:srgbClr val="333333">
                  <a:alpha val="65000"/>
                </a:srgbClr>
              </a:outerShdw>
            </a:effectLst>
          </p:spPr>
        </p:pic>
        <p:pic>
          <p:nvPicPr>
            <p:cNvPr id="41" name="Picture 4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66033" y="4724400"/>
              <a:ext cx="1218808" cy="914400"/>
            </a:xfrm>
            <a:prstGeom prst="rect">
              <a:avLst/>
            </a:prstGeom>
          </p:spPr>
        </p:pic>
        <p:pic>
          <p:nvPicPr>
            <p:cNvPr id="43" name="Picture 4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0158" y="4724400"/>
              <a:ext cx="1218808" cy="914400"/>
            </a:xfrm>
            <a:prstGeom prst="rect">
              <a:avLst/>
            </a:prstGeom>
          </p:spPr>
        </p:pic>
        <p:pic>
          <p:nvPicPr>
            <p:cNvPr id="1026" name="Picture 2" descr="G:\All Web Sites\CVH\flyers\128ShilohLoop_070914\DSC08617.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411686" y="4724400"/>
              <a:ext cx="1219200" cy="914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8024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183</Words>
  <Application>Microsoft Office PowerPoint</Application>
  <PresentationFormat>Custom</PresentationFormat>
  <Paragraphs>13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11.4 Acres - Perfect for horses!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Stunning, Upgraded Cul-de-Sac Home</dc:title>
  <dc:creator>CVH360</dc:creator>
  <cp:lastModifiedBy>atp1313@gmail.com</cp:lastModifiedBy>
  <cp:revision>9</cp:revision>
  <dcterms:created xsi:type="dcterms:W3CDTF">2006-08-16T00:00:00Z</dcterms:created>
  <dcterms:modified xsi:type="dcterms:W3CDTF">2014-07-08T15:00:22Z</dcterms:modified>
</cp:coreProperties>
</file>