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9" d="100"/>
          <a:sy n="59" d="100"/>
        </p:scale>
        <p:origin x="2825" y="94"/>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79828" y="2011680"/>
            <a:ext cx="740664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8/20/2021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234440" y="4886490"/>
            <a:ext cx="5760720" cy="2570480"/>
          </a:xfrm>
        </p:spPr>
        <p:txBody>
          <a:bodyPr/>
          <a:lstStyle>
            <a:lvl1pPr marL="0" indent="0" algn="ctr">
              <a:buNone/>
              <a:defRPr>
                <a:solidFill>
                  <a:schemeClr val="tx1"/>
                </a:solidFill>
              </a:defRPr>
            </a:lvl1pPr>
            <a:lvl2pPr marL="457169" indent="0" algn="ctr">
              <a:buNone/>
            </a:lvl2pPr>
            <a:lvl3pPr marL="914336" indent="0" algn="ctr">
              <a:buNone/>
            </a:lvl3pPr>
            <a:lvl4pPr marL="1371505" indent="0" algn="ctr">
              <a:buNone/>
            </a:lvl4pPr>
            <a:lvl5pPr marL="1828674" indent="0" algn="ctr">
              <a:buNone/>
            </a:lvl5pPr>
            <a:lvl6pPr marL="2285841" indent="0" algn="ctr">
              <a:buNone/>
            </a:lvl6pPr>
            <a:lvl7pPr marL="2743010" indent="0" algn="ctr">
              <a:buNone/>
            </a:lvl7pPr>
            <a:lvl8pPr marL="3200179" indent="0" algn="ctr">
              <a:buNone/>
            </a:lvl8pPr>
            <a:lvl9pPr marL="3657346"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8"/>
            <a:ext cx="185166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11480" y="402808"/>
            <a:ext cx="541782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0180" y="894080"/>
            <a:ext cx="637794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440180" y="3678086"/>
            <a:ext cx="6377940" cy="2214244"/>
          </a:xfrm>
        </p:spPr>
        <p:txBody>
          <a:bodyPr anchor="t"/>
          <a:lstStyle>
            <a:lvl1pPr marL="73147"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132320" y="9411129"/>
            <a:ext cx="6858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11480" y="2346966"/>
            <a:ext cx="3634740" cy="6638079"/>
          </a:xfrm>
        </p:spPr>
        <p:txBody>
          <a:bodyPr/>
          <a:lstStyle>
            <a:lvl1pPr>
              <a:defRPr sz="2599"/>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83380" y="2346966"/>
            <a:ext cx="3634740" cy="6638079"/>
          </a:xfrm>
        </p:spPr>
        <p:txBody>
          <a:bodyPr/>
          <a:lstStyle>
            <a:lvl1pPr>
              <a:defRPr sz="2599"/>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8/20/2021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0473"/>
            <a:ext cx="740664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11481" y="2251500"/>
            <a:ext cx="3636169"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80523" y="2251500"/>
            <a:ext cx="363759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11481" y="3464566"/>
            <a:ext cx="3636169"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80523" y="3464566"/>
            <a:ext cx="363759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8/20/2021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2" y="400473"/>
            <a:ext cx="2707481"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11482" y="2235206"/>
            <a:ext cx="2707481"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217546" y="400474"/>
            <a:ext cx="4600576" cy="8584566"/>
          </a:xfrm>
        </p:spPr>
        <p:txBody>
          <a:bodyPr/>
          <a:lstStyle>
            <a:lvl1pPr>
              <a:defRPr sz="2599"/>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8/20/2021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94080"/>
            <a:ext cx="493776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645920" y="2686897"/>
            <a:ext cx="493776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645920" y="1711287"/>
            <a:ext cx="493776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1480" y="402802"/>
            <a:ext cx="740664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11480" y="2346960"/>
            <a:ext cx="740664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11480" y="9411129"/>
            <a:ext cx="192024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8/20/2021</a:t>
            </a:fld>
            <a:endParaRPr lang="en-US"/>
          </a:p>
        </p:txBody>
      </p:sp>
      <p:sp>
        <p:nvSpPr>
          <p:cNvPr id="3" name="Footer Placeholder 2"/>
          <p:cNvSpPr>
            <a:spLocks noGrp="1"/>
          </p:cNvSpPr>
          <p:nvPr>
            <p:ph type="ftr" sz="quarter" idx="3"/>
          </p:nvPr>
        </p:nvSpPr>
        <p:spPr>
          <a:xfrm>
            <a:off x="2811780" y="9411129"/>
            <a:ext cx="260604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132320" y="9411129"/>
            <a:ext cx="6858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02" indent="-411452" algn="l" rtl="0" eaLnBrk="1" latinLnBrk="0" hangingPunct="1">
        <a:spcBef>
          <a:spcPct val="20000"/>
        </a:spcBef>
        <a:buClr>
          <a:schemeClr val="tx1">
            <a:shade val="95000"/>
          </a:schemeClr>
        </a:buClr>
        <a:buSzPct val="65000"/>
        <a:buFont typeface="Wingdings 2"/>
        <a:buChar char=""/>
        <a:defRPr kumimoji="0" sz="2799" kern="1200">
          <a:solidFill>
            <a:schemeClr val="tx1"/>
          </a:solidFill>
          <a:latin typeface="+mn-lt"/>
          <a:ea typeface="+mn-ea"/>
          <a:cs typeface="+mn-cs"/>
        </a:defRPr>
      </a:lvl1pPr>
      <a:lvl2pPr marL="868619" indent="-28344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778" indent="-228584"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218" indent="-182867"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229" indent="-182867"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670" indent="-182867"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824" indent="-182867"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6978" indent="-182867"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132" indent="-182867"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69" algn="l" rtl="0" eaLnBrk="1" latinLnBrk="0" hangingPunct="1">
        <a:defRPr kumimoji="0" kern="1200">
          <a:solidFill>
            <a:schemeClr val="tx1"/>
          </a:solidFill>
          <a:latin typeface="+mn-lt"/>
          <a:ea typeface="+mn-ea"/>
          <a:cs typeface="+mn-cs"/>
        </a:defRPr>
      </a:lvl2pPr>
      <a:lvl3pPr marL="914336" algn="l" rtl="0" eaLnBrk="1" latinLnBrk="0" hangingPunct="1">
        <a:defRPr kumimoji="0" kern="1200">
          <a:solidFill>
            <a:schemeClr val="tx1"/>
          </a:solidFill>
          <a:latin typeface="+mn-lt"/>
          <a:ea typeface="+mn-ea"/>
          <a:cs typeface="+mn-cs"/>
        </a:defRPr>
      </a:lvl3pPr>
      <a:lvl4pPr marL="1371505" algn="l" rtl="0" eaLnBrk="1" latinLnBrk="0" hangingPunct="1">
        <a:defRPr kumimoji="0" kern="1200">
          <a:solidFill>
            <a:schemeClr val="tx1"/>
          </a:solidFill>
          <a:latin typeface="+mn-lt"/>
          <a:ea typeface="+mn-ea"/>
          <a:cs typeface="+mn-cs"/>
        </a:defRPr>
      </a:lvl4pPr>
      <a:lvl5pPr marL="1828674" algn="l" rtl="0" eaLnBrk="1" latinLnBrk="0" hangingPunct="1">
        <a:defRPr kumimoji="0" kern="1200">
          <a:solidFill>
            <a:schemeClr val="tx1"/>
          </a:solidFill>
          <a:latin typeface="+mn-lt"/>
          <a:ea typeface="+mn-ea"/>
          <a:cs typeface="+mn-cs"/>
        </a:defRPr>
      </a:lvl5pPr>
      <a:lvl6pPr marL="2285841" algn="l" rtl="0" eaLnBrk="1" latinLnBrk="0" hangingPunct="1">
        <a:defRPr kumimoji="0" kern="1200">
          <a:solidFill>
            <a:schemeClr val="tx1"/>
          </a:solidFill>
          <a:latin typeface="+mn-lt"/>
          <a:ea typeface="+mn-ea"/>
          <a:cs typeface="+mn-cs"/>
        </a:defRPr>
      </a:lvl6pPr>
      <a:lvl7pPr marL="2743010" algn="l" rtl="0" eaLnBrk="1" latinLnBrk="0" hangingPunct="1">
        <a:defRPr kumimoji="0" kern="1200">
          <a:solidFill>
            <a:schemeClr val="tx1"/>
          </a:solidFill>
          <a:latin typeface="+mn-lt"/>
          <a:ea typeface="+mn-ea"/>
          <a:cs typeface="+mn-cs"/>
        </a:defRPr>
      </a:lvl7pPr>
      <a:lvl8pPr marL="3200179" algn="l" rtl="0" eaLnBrk="1" latinLnBrk="0" hangingPunct="1">
        <a:defRPr kumimoji="0" kern="1200">
          <a:solidFill>
            <a:schemeClr val="tx1"/>
          </a:solidFill>
          <a:latin typeface="+mn-lt"/>
          <a:ea typeface="+mn-ea"/>
          <a:cs typeface="+mn-cs"/>
        </a:defRPr>
      </a:lvl8pPr>
      <a:lvl9pPr marL="3657346"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t="2803" b="2803"/>
          <a:stretch/>
        </p:blipFill>
        <p:spPr bwMode="auto">
          <a:xfrm>
            <a:off x="0" y="0"/>
            <a:ext cx="8228081" cy="5181642"/>
          </a:xfrm>
          <a:prstGeom prst="rect">
            <a:avLst/>
          </a:prstGeom>
          <a:ln w="9525">
            <a:noFill/>
            <a:miter lim="800000"/>
            <a:headEnd/>
            <a:tailEnd/>
          </a:ln>
          <a:effectLst/>
          <a:extLst>
            <a:ext uri="{909E8E84-426E-40DD-AFC4-6F175D3DCCD1}">
              <a14:hiddenFill xmlns:a14="http://schemas.microsoft.com/office/drawing/2010/main">
                <a:solidFill>
                  <a:schemeClr val="accent1"/>
                </a:solidFill>
              </a14:hiddenFill>
            </a:ext>
          </a:extLst>
        </p:spPr>
      </p:pic>
      <p:sp>
        <p:nvSpPr>
          <p:cNvPr id="21" name="Rectangle 20"/>
          <p:cNvSpPr/>
          <p:nvPr/>
        </p:nvSpPr>
        <p:spPr>
          <a:xfrm>
            <a:off x="457201" y="9075886"/>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0" y="6138569"/>
            <a:ext cx="8226879" cy="2865818"/>
          </a:xfrm>
        </p:spPr>
        <p:txBody>
          <a:bodyPr anchor="ctr">
            <a:noAutofit/>
          </a:bodyPr>
          <a:lstStyle/>
          <a:p>
            <a:r>
              <a:rPr lang="en-US" sz="1400" b="1" i="1" dirty="0">
                <a:solidFill>
                  <a:schemeClr val="tx2">
                    <a:lumMod val="75000"/>
                  </a:schemeClr>
                </a:solidFill>
                <a:latin typeface="Century Gothic" panose="020B0502020202020204" pitchFamily="34" charset="0"/>
              </a:rPr>
              <a:t>Own a piece of lake life with a remodeled brick home in </a:t>
            </a:r>
            <a:r>
              <a:rPr lang="en-US" sz="1400" b="1" i="1" dirty="0" err="1">
                <a:solidFill>
                  <a:schemeClr val="tx2">
                    <a:lumMod val="75000"/>
                  </a:schemeClr>
                </a:solidFill>
                <a:latin typeface="Century Gothic" panose="020B0502020202020204" pitchFamily="34" charset="0"/>
              </a:rPr>
              <a:t>Pinopolis</a:t>
            </a:r>
            <a:r>
              <a:rPr lang="en-US" sz="1400" b="1" i="1" dirty="0">
                <a:solidFill>
                  <a:schemeClr val="tx2">
                    <a:lumMod val="75000"/>
                  </a:schemeClr>
                </a:solidFill>
                <a:latin typeface="Century Gothic" panose="020B0502020202020204" pitchFamily="34" charset="0"/>
              </a:rPr>
              <a:t>! </a:t>
            </a:r>
          </a:p>
          <a:p>
            <a:endParaRPr lang="en-US" sz="1400" dirty="0">
              <a:solidFill>
                <a:schemeClr val="tx2">
                  <a:lumMod val="75000"/>
                </a:schemeClr>
              </a:solidFill>
              <a:latin typeface="Century Gothic" panose="020B0502020202020204" pitchFamily="34" charset="0"/>
            </a:endParaRPr>
          </a:p>
          <a:p>
            <a:r>
              <a:rPr lang="en-US" sz="1400" dirty="0">
                <a:solidFill>
                  <a:schemeClr val="tx2">
                    <a:lumMod val="75000"/>
                  </a:schemeClr>
                </a:solidFill>
                <a:latin typeface="Century Gothic" panose="020B0502020202020204" pitchFamily="34" charset="0"/>
              </a:rPr>
              <a:t>This stunning home is upgraded and flows with an open concept, spacious kitchen with island, new kitchen cabinets, granite counter tops and windows letting in the bright sunny, lake lifestyle. Attached garage is now a living space with full bathroom perfect for additional family room, man cave or home office. Own a home with the option of putting your boat in the lake or walking in the back yard to your 16x28 above ground swimming with deck and lighting. Perfect spot for entertaining. Detached (25x36) 2 car garage has a work shop, lighting, and AC with separate detached storage building. New metal roof, new AC installed 2019 make this home a must see and must own near the lake!</a:t>
            </a:r>
          </a:p>
          <a:p>
            <a:endParaRPr lang="en-US" sz="1200" i="1" dirty="0">
              <a:solidFill>
                <a:srgbClr val="FF0000"/>
              </a:solidFill>
              <a:latin typeface="Century Gothic" panose="020B0502020202020204" pitchFamily="34" charset="0"/>
            </a:endParaRPr>
          </a:p>
          <a:p>
            <a:r>
              <a:rPr lang="en-US" sz="1200" i="1" dirty="0">
                <a:solidFill>
                  <a:srgbClr val="FF0000"/>
                </a:solidFill>
                <a:latin typeface="Century Gothic" panose="020B0502020202020204" pitchFamily="34" charset="0"/>
              </a:rPr>
              <a:t>Come take a virtual tour: https://charlestonvirtualhomes.com/2210289</a:t>
            </a:r>
          </a:p>
        </p:txBody>
      </p:sp>
      <p:sp>
        <p:nvSpPr>
          <p:cNvPr id="23" name="Rectangle 22"/>
          <p:cNvSpPr/>
          <p:nvPr/>
        </p:nvSpPr>
        <p:spPr>
          <a:xfrm>
            <a:off x="-2019300" y="-856267"/>
            <a:ext cx="6057823" cy="1569660"/>
          </a:xfrm>
          <a:prstGeom prst="rect">
            <a:avLst/>
          </a:prstGeom>
          <a:noFill/>
        </p:spPr>
        <p:txBody>
          <a:bodyPr wrap="square">
            <a:spAutoFit/>
          </a:bodyPr>
          <a:lstStyle/>
          <a:p>
            <a:r>
              <a:rPr lang="en-US" sz="4800" b="1" dirty="0">
                <a:ln w="3175">
                  <a:solidFill>
                    <a:schemeClr val="tx1"/>
                  </a:solidFill>
                </a:ln>
                <a:solidFill>
                  <a:srgbClr val="FFFF00"/>
                </a:solidFill>
                <a:effectLst>
                  <a:outerShdw blurRad="38100" dist="38100" dir="2700000" algn="tl">
                    <a:srgbClr val="000000">
                      <a:alpha val="43137"/>
                    </a:srgbClr>
                  </a:outerShdw>
                </a:effectLst>
                <a:latin typeface="Freestyle Script" panose="030804020302050B0404" pitchFamily="66" charset="0"/>
              </a:rPr>
              <a:t>Otranto Beauty</a:t>
            </a:r>
          </a:p>
          <a:p>
            <a:r>
              <a:rPr lang="en-US" sz="4800" b="1" dirty="0">
                <a:ln w="3175">
                  <a:solidFill>
                    <a:schemeClr val="tx1"/>
                  </a:solidFill>
                </a:ln>
                <a:solidFill>
                  <a:srgbClr val="FFFF00"/>
                </a:solidFill>
                <a:effectLst>
                  <a:outerShdw blurRad="38100" dist="38100" dir="2700000" algn="tl">
                    <a:srgbClr val="000000">
                      <a:alpha val="43137"/>
                    </a:srgbClr>
                  </a:outerShdw>
                </a:effectLst>
                <a:latin typeface="Freestyle Script" panose="030804020302050B0404" pitchFamily="66" charset="0"/>
              </a:rPr>
              <a:t>$318,000</a:t>
            </a:r>
          </a:p>
        </p:txBody>
      </p:sp>
      <p:sp>
        <p:nvSpPr>
          <p:cNvPr id="2" name="Title 1"/>
          <p:cNvSpPr>
            <a:spLocks noGrp="1"/>
          </p:cNvSpPr>
          <p:nvPr>
            <p:ph type="ctrTitle"/>
          </p:nvPr>
        </p:nvSpPr>
        <p:spPr>
          <a:xfrm>
            <a:off x="0" y="3809671"/>
            <a:ext cx="8228398" cy="1219529"/>
          </a:xfrm>
        </p:spPr>
        <p:txBody>
          <a:bodyPr anchor="ctr">
            <a:noAutofit/>
            <a:scene3d>
              <a:camera prst="orthographicFront"/>
              <a:lightRig rig="soft" dir="t">
                <a:rot lat="0" lon="0" rev="17220000"/>
              </a:lightRig>
            </a:scene3d>
            <a:sp3d prstMaterial="softEdge"/>
          </a:bodyPr>
          <a:lstStyle/>
          <a:p>
            <a:pPr algn="l"/>
            <a:r>
              <a:rPr lang="en-US" sz="2799" cap="none" dirty="0">
                <a:ln w="3175"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t>128 Land O Pines Circle</a:t>
            </a:r>
            <a:br>
              <a:rPr lang="en-US" sz="2799" cap="none" dirty="0">
                <a:ln w="3175"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br>
            <a:r>
              <a:rPr lang="en-US" sz="1800" cap="none" dirty="0">
                <a:ln w="3175"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t>Land O Pines :: Moncks Corner</a:t>
            </a:r>
            <a:br>
              <a:rPr lang="en-US" sz="1800" cap="none" dirty="0">
                <a:ln w="3175"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br>
            <a:r>
              <a:rPr lang="en-US" sz="1800" cap="none" dirty="0">
                <a:ln w="3175"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t>MLS# 21020242 :: $425,000</a:t>
            </a:r>
            <a:endParaRPr lang="en-US" sz="1200" i="1" cap="none" dirty="0">
              <a:ln w="3175" cmpd="sng">
                <a:noFill/>
                <a:prstDash val="solid"/>
              </a:ln>
              <a:solidFill>
                <a:srgbClr val="FF0000"/>
              </a:solidFill>
              <a:effectLst>
                <a:outerShdw blurRad="38100" dist="38100" dir="2700000" algn="tl">
                  <a:srgbClr val="000000">
                    <a:alpha val="43137"/>
                  </a:srgbClr>
                </a:outerShdw>
              </a:effectLst>
              <a:highlight>
                <a:srgbClr val="FFFF00"/>
              </a:highlight>
              <a:latin typeface="Century Gothic" panose="020B0502020202020204" pitchFamily="34" charset="0"/>
            </a:endParaRPr>
          </a:p>
        </p:txBody>
      </p:sp>
      <p:sp>
        <p:nvSpPr>
          <p:cNvPr id="5" name="Diagonal Stripe 4"/>
          <p:cNvSpPr/>
          <p:nvPr/>
        </p:nvSpPr>
        <p:spPr>
          <a:xfrm rot="5400000">
            <a:off x="6401644" y="-845"/>
            <a:ext cx="1827110" cy="1828800"/>
          </a:xfrm>
          <a:prstGeom prst="diagStripe">
            <a:avLst/>
          </a:prstGeom>
          <a:solidFill>
            <a:srgbClr val="FF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6" name="TextBox 5"/>
          <p:cNvSpPr txBox="1"/>
          <p:nvPr/>
        </p:nvSpPr>
        <p:spPr>
          <a:xfrm rot="2643472">
            <a:off x="6614774" y="477908"/>
            <a:ext cx="1872629" cy="400110"/>
          </a:xfrm>
          <a:prstGeom prst="rect">
            <a:avLst/>
          </a:prstGeom>
          <a:noFill/>
        </p:spPr>
        <p:txBody>
          <a:bodyPr wrap="none" rtlCol="0">
            <a:spAutoFit/>
          </a:bodyPr>
          <a:lstStyle/>
          <a:p>
            <a:pPr algn="ctr"/>
            <a:r>
              <a:rPr lang="en-US" b="1" i="1" dirty="0">
                <a:solidFill>
                  <a:schemeClr val="bg1"/>
                </a:solidFill>
                <a:effectLst>
                  <a:outerShdw blurRad="38100" dist="38100" dir="2700000" algn="tl">
                    <a:srgbClr val="000000">
                      <a:alpha val="43137"/>
                    </a:srgbClr>
                  </a:outerShdw>
                </a:effectLst>
                <a:latin typeface="Trebuchet MS" panose="020B0603020202020204" pitchFamily="34" charset="0"/>
              </a:rPr>
              <a:t>Just Reduced!</a:t>
            </a: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057400" y="4776082"/>
            <a:ext cx="1828800" cy="1219529"/>
          </a:xfrm>
          <a:prstGeom prst="rect">
            <a:avLst/>
          </a:prstGeom>
          <a:ln>
            <a:noFill/>
          </a:ln>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583762" y="5029355"/>
            <a:ext cx="1645755" cy="1097170"/>
          </a:xfrm>
          <a:prstGeom prst="rect">
            <a:avLst/>
          </a:prstGeom>
          <a:ln>
            <a:solidFill>
              <a:schemeClr val="bg1"/>
            </a:solidFill>
          </a:ln>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937919" y="5029252"/>
            <a:ext cx="1645601" cy="1097176"/>
          </a:xfrm>
          <a:prstGeom prst="rect">
            <a:avLst/>
          </a:prstGeom>
          <a:ln>
            <a:solidFill>
              <a:schemeClr val="bg1"/>
            </a:solidFill>
          </a:ln>
        </p:spPr>
      </p:pic>
      <p:sp>
        <p:nvSpPr>
          <p:cNvPr id="16" name="Rectangle 15">
            <a:extLst>
              <a:ext uri="{FF2B5EF4-FFF2-40B4-BE49-F238E27FC236}">
                <a16:creationId xmlns:a16="http://schemas.microsoft.com/office/drawing/2014/main" id="{35702A6A-03A4-4667-9B6F-9FB8A7C247C8}"/>
              </a:ext>
            </a:extLst>
          </p:cNvPr>
          <p:cNvSpPr/>
          <p:nvPr/>
        </p:nvSpPr>
        <p:spPr>
          <a:xfrm>
            <a:off x="457201" y="9075886"/>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661ACE6-6C4C-4499-9CED-E3DE4F3AD8BB}"/>
              </a:ext>
            </a:extLst>
          </p:cNvPr>
          <p:cNvSpPr/>
          <p:nvPr/>
        </p:nvSpPr>
        <p:spPr>
          <a:xfrm>
            <a:off x="457205" y="9198118"/>
            <a:ext cx="7315199" cy="646331"/>
          </a:xfrm>
          <a:prstGeom prst="rect">
            <a:avLst/>
          </a:prstGeom>
        </p:spPr>
        <p:txBody>
          <a:bodyPr wrap="square">
            <a:spAutoFit/>
          </a:bodyPr>
          <a:lstStyle/>
          <a:p>
            <a:pPr algn="ctr"/>
            <a:r>
              <a:rPr lang="en-US" sz="1400" dirty="0">
                <a:solidFill>
                  <a:srgbClr val="00325C"/>
                </a:solidFill>
                <a:latin typeface="Century Gothic" panose="020B0502020202020204" pitchFamily="34" charset="0"/>
              </a:rPr>
              <a:t>Connie White, Broker</a:t>
            </a:r>
          </a:p>
          <a:p>
            <a:pPr algn="ctr"/>
            <a:r>
              <a:rPr lang="en-US" sz="1100" dirty="0">
                <a:solidFill>
                  <a:srgbClr val="00325C"/>
                </a:solidFill>
                <a:latin typeface="Century Gothic" panose="020B0502020202020204" pitchFamily="34" charset="0"/>
              </a:rPr>
              <a:t>843-532-3356</a:t>
            </a:r>
          </a:p>
          <a:p>
            <a:pPr algn="ctr"/>
            <a:r>
              <a:rPr lang="en-US" sz="1100" dirty="0">
                <a:solidFill>
                  <a:srgbClr val="00325C"/>
                </a:solidFill>
                <a:latin typeface="Century Gothic" panose="020B0502020202020204" pitchFamily="34" charset="0"/>
              </a:rPr>
              <a:t>connie@chrepros.com · conniewhiterealestate.com</a:t>
            </a:r>
            <a:endParaRPr lang="en-US" sz="1000" dirty="0">
              <a:solidFill>
                <a:srgbClr val="00325C"/>
              </a:solidFill>
              <a:latin typeface="Century Gothic" panose="020B0502020202020204" pitchFamily="34" charset="0"/>
            </a:endParaRPr>
          </a:p>
        </p:txBody>
      </p:sp>
      <p:sp>
        <p:nvSpPr>
          <p:cNvPr id="26" name="Rectangle 25">
            <a:extLst>
              <a:ext uri="{FF2B5EF4-FFF2-40B4-BE49-F238E27FC236}">
                <a16:creationId xmlns:a16="http://schemas.microsoft.com/office/drawing/2014/main" id="{378C3E41-8891-4776-A15C-2CB9AF1CD422}"/>
              </a:ext>
            </a:extLst>
          </p:cNvPr>
          <p:cNvSpPr/>
          <p:nvPr/>
        </p:nvSpPr>
        <p:spPr>
          <a:xfrm>
            <a:off x="444500" y="9856537"/>
            <a:ext cx="7327903" cy="200055"/>
          </a:xfrm>
          <a:prstGeom prst="rect">
            <a:avLst/>
          </a:prstGeom>
        </p:spPr>
        <p:txBody>
          <a:bodyPr wrap="square" anchor="ctr">
            <a:spAutoFit/>
          </a:bodyPr>
          <a:lstStyle/>
          <a:p>
            <a:pPr algn="ctr"/>
            <a:r>
              <a:rPr lang="en-US" sz="700" dirty="0">
                <a:solidFill>
                  <a:schemeClr val="accent1">
                    <a:lumMod val="50000"/>
                  </a:schemeClr>
                </a:solidFill>
                <a:latin typeface="Century Gothic" panose="020B0502020202020204" pitchFamily="34" charset="0"/>
              </a:rPr>
              <a:t>Charleston Homes · 597 Old Mt. Holly Road · Suite 301 · Goose Creek, SC 29445</a:t>
            </a:r>
          </a:p>
        </p:txBody>
      </p:sp>
      <p:pic>
        <p:nvPicPr>
          <p:cNvPr id="28" name="Picture 27">
            <a:extLst>
              <a:ext uri="{FF2B5EF4-FFF2-40B4-BE49-F238E27FC236}">
                <a16:creationId xmlns:a16="http://schemas.microsoft.com/office/drawing/2014/main" id="{867F4767-2401-4E25-9CB0-E3E47AA1FE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3206" y="9250276"/>
            <a:ext cx="849342" cy="643440"/>
          </a:xfrm>
          <a:prstGeom prst="rect">
            <a:avLst/>
          </a:prstGeom>
          <a:ln w="12700">
            <a:noFill/>
          </a:ln>
          <a:effectLst/>
        </p:spPr>
      </p:pic>
      <p:pic>
        <p:nvPicPr>
          <p:cNvPr id="29" name="Picture 28">
            <a:extLst>
              <a:ext uri="{FF2B5EF4-FFF2-40B4-BE49-F238E27FC236}">
                <a16:creationId xmlns:a16="http://schemas.microsoft.com/office/drawing/2014/main" id="{8492DED7-BD0A-4511-9144-B35AC2B46A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25899" y="9250278"/>
            <a:ext cx="1250495" cy="661447"/>
          </a:xfrm>
          <a:prstGeom prst="rect">
            <a:avLst/>
          </a:prstGeom>
        </p:spPr>
      </p:pic>
      <p:pic>
        <p:nvPicPr>
          <p:cNvPr id="17" name="Picture 16">
            <a:extLst>
              <a:ext uri="{FF2B5EF4-FFF2-40B4-BE49-F238E27FC236}">
                <a16:creationId xmlns:a16="http://schemas.microsoft.com/office/drawing/2014/main" id="{2D301E54-43C0-46EF-84F9-4F5E3F007C25}"/>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645996" y="5029251"/>
            <a:ext cx="1645768" cy="1097178"/>
          </a:xfrm>
          <a:prstGeom prst="rect">
            <a:avLst/>
          </a:prstGeom>
          <a:ln>
            <a:solidFill>
              <a:schemeClr val="bg1"/>
            </a:solidFill>
          </a:ln>
        </p:spPr>
      </p:pic>
      <p:pic>
        <p:nvPicPr>
          <p:cNvPr id="18" name="Picture 17">
            <a:extLst>
              <a:ext uri="{FF2B5EF4-FFF2-40B4-BE49-F238E27FC236}">
                <a16:creationId xmlns:a16="http://schemas.microsoft.com/office/drawing/2014/main" id="{911EC947-AD1B-471A-A60E-F7BC74658888}"/>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3292140" y="5029346"/>
            <a:ext cx="1645319" cy="1096988"/>
          </a:xfrm>
          <a:prstGeom prst="rect">
            <a:avLst/>
          </a:prstGeom>
          <a:ln>
            <a:solidFill>
              <a:schemeClr val="bg1"/>
            </a:solidFill>
          </a:ln>
        </p:spPr>
      </p:pic>
      <p:pic>
        <p:nvPicPr>
          <p:cNvPr id="20" name="Picture 19">
            <a:extLst>
              <a:ext uri="{FF2B5EF4-FFF2-40B4-BE49-F238E27FC236}">
                <a16:creationId xmlns:a16="http://schemas.microsoft.com/office/drawing/2014/main" id="{4B9BA792-F89C-4E80-8DD5-E85BFBBAC727}"/>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0" y="5029349"/>
            <a:ext cx="1645920" cy="1097280"/>
          </a:xfrm>
          <a:prstGeom prst="rect">
            <a:avLst/>
          </a:prstGeom>
          <a:ln>
            <a:solidFill>
              <a:schemeClr val="bg1"/>
            </a:solidFill>
          </a:ln>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461</TotalTime>
  <Words>220</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Book Antiqua</vt:lpstr>
      <vt:lpstr>Century Gothic</vt:lpstr>
      <vt:lpstr>Freestyle Script</vt:lpstr>
      <vt:lpstr>Lucida Sans</vt:lpstr>
      <vt:lpstr>Trebuchet MS</vt:lpstr>
      <vt:lpstr>Wingdings</vt:lpstr>
      <vt:lpstr>Wingdings 2</vt:lpstr>
      <vt:lpstr>Wingdings 3</vt:lpstr>
      <vt:lpstr>Apex</vt:lpstr>
      <vt:lpstr>128 Land O Pines Circle Land O Pines :: Moncks Corner MLS# 21020242 :: $425,000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100</cp:revision>
  <dcterms:created xsi:type="dcterms:W3CDTF">2006-08-16T00:00:00Z</dcterms:created>
  <dcterms:modified xsi:type="dcterms:W3CDTF">2021-08-20T13:01:16Z</dcterms:modified>
</cp:coreProperties>
</file>