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8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5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376" indent="0" algn="ctr">
              <a:buNone/>
              <a:defRPr>
                <a:solidFill>
                  <a:schemeClr val="tx1">
                    <a:tint val="75000"/>
                  </a:schemeClr>
                </a:solidFill>
              </a:defRPr>
            </a:lvl2pPr>
            <a:lvl3pPr marL="1018754" indent="0" algn="ctr">
              <a:buNone/>
              <a:defRPr>
                <a:solidFill>
                  <a:schemeClr val="tx1">
                    <a:tint val="75000"/>
                  </a:schemeClr>
                </a:solidFill>
              </a:defRPr>
            </a:lvl3pPr>
            <a:lvl4pPr marL="1528131" indent="0" algn="ctr">
              <a:buNone/>
              <a:defRPr>
                <a:solidFill>
                  <a:schemeClr val="tx1">
                    <a:tint val="75000"/>
                  </a:schemeClr>
                </a:solidFill>
              </a:defRPr>
            </a:lvl4pPr>
            <a:lvl5pPr marL="2037508" indent="0" algn="ctr">
              <a:buNone/>
              <a:defRPr>
                <a:solidFill>
                  <a:schemeClr val="tx1">
                    <a:tint val="75000"/>
                  </a:schemeClr>
                </a:solidFill>
              </a:defRPr>
            </a:lvl5pPr>
            <a:lvl6pPr marL="2546884" indent="0" algn="ctr">
              <a:buNone/>
              <a:defRPr>
                <a:solidFill>
                  <a:schemeClr val="tx1">
                    <a:tint val="75000"/>
                  </a:schemeClr>
                </a:solidFill>
              </a:defRPr>
            </a:lvl6pPr>
            <a:lvl7pPr marL="3056262" indent="0" algn="ctr">
              <a:buNone/>
              <a:defRPr>
                <a:solidFill>
                  <a:schemeClr val="tx1">
                    <a:tint val="75000"/>
                  </a:schemeClr>
                </a:solidFill>
              </a:defRPr>
            </a:lvl7pPr>
            <a:lvl8pPr marL="3565639" indent="0" algn="ctr">
              <a:buNone/>
              <a:defRPr>
                <a:solidFill>
                  <a:schemeClr val="tx1">
                    <a:tint val="75000"/>
                  </a:schemeClr>
                </a:solidFill>
              </a:defRPr>
            </a:lvl8pPr>
            <a:lvl9pPr marL="407501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376" indent="0">
              <a:buNone/>
              <a:defRPr sz="2000">
                <a:solidFill>
                  <a:schemeClr val="tx1">
                    <a:tint val="75000"/>
                  </a:schemeClr>
                </a:solidFill>
              </a:defRPr>
            </a:lvl2pPr>
            <a:lvl3pPr marL="1018754" indent="0">
              <a:buNone/>
              <a:defRPr sz="1800">
                <a:solidFill>
                  <a:schemeClr val="tx1">
                    <a:tint val="75000"/>
                  </a:schemeClr>
                </a:solidFill>
              </a:defRPr>
            </a:lvl3pPr>
            <a:lvl4pPr marL="1528131" indent="0">
              <a:buNone/>
              <a:defRPr sz="1600">
                <a:solidFill>
                  <a:schemeClr val="tx1">
                    <a:tint val="75000"/>
                  </a:schemeClr>
                </a:solidFill>
              </a:defRPr>
            </a:lvl4pPr>
            <a:lvl5pPr marL="2037508" indent="0">
              <a:buNone/>
              <a:defRPr sz="1600">
                <a:solidFill>
                  <a:schemeClr val="tx1">
                    <a:tint val="75000"/>
                  </a:schemeClr>
                </a:solidFill>
              </a:defRPr>
            </a:lvl5pPr>
            <a:lvl6pPr marL="2546884" indent="0">
              <a:buNone/>
              <a:defRPr sz="1600">
                <a:solidFill>
                  <a:schemeClr val="tx1">
                    <a:tint val="75000"/>
                  </a:schemeClr>
                </a:solidFill>
              </a:defRPr>
            </a:lvl6pPr>
            <a:lvl7pPr marL="3056262" indent="0">
              <a:buNone/>
              <a:defRPr sz="1600">
                <a:solidFill>
                  <a:schemeClr val="tx1">
                    <a:tint val="75000"/>
                  </a:schemeClr>
                </a:solidFill>
              </a:defRPr>
            </a:lvl7pPr>
            <a:lvl8pPr marL="3565639" indent="0">
              <a:buNone/>
              <a:defRPr sz="1600">
                <a:solidFill>
                  <a:schemeClr val="tx1">
                    <a:tint val="75000"/>
                  </a:schemeClr>
                </a:solidFill>
              </a:defRPr>
            </a:lvl8pPr>
            <a:lvl9pPr marL="4075016"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376" indent="0">
              <a:buNone/>
              <a:defRPr sz="3100"/>
            </a:lvl2pPr>
            <a:lvl3pPr marL="1018754" indent="0">
              <a:buNone/>
              <a:defRPr sz="2700"/>
            </a:lvl3pPr>
            <a:lvl4pPr marL="1528131" indent="0">
              <a:buNone/>
              <a:defRPr sz="2200"/>
            </a:lvl4pPr>
            <a:lvl5pPr marL="2037508" indent="0">
              <a:buNone/>
              <a:defRPr sz="2200"/>
            </a:lvl5pPr>
            <a:lvl6pPr marL="2546884" indent="0">
              <a:buNone/>
              <a:defRPr sz="2200"/>
            </a:lvl6pPr>
            <a:lvl7pPr marL="3056262" indent="0">
              <a:buNone/>
              <a:defRPr sz="2200"/>
            </a:lvl7pPr>
            <a:lvl8pPr marL="3565639" indent="0">
              <a:buNone/>
              <a:defRPr sz="2200"/>
            </a:lvl8pPr>
            <a:lvl9pPr marL="4075016"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5"/>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299">
                <a:solidFill>
                  <a:schemeClr val="tx1">
                    <a:tint val="75000"/>
                  </a:schemeClr>
                </a:solidFill>
              </a:defRPr>
            </a:lvl1pPr>
          </a:lstStyle>
          <a:p>
            <a:fld id="{1D8BD707-D9CF-40AE-B4C6-C98DA3205C09}" type="datetimeFigureOut">
              <a:rPr lang="en-US" smtClean="0"/>
              <a:pPr/>
              <a:t>8/16/2024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29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29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754" rtl="0" eaLnBrk="1" latinLnBrk="0" hangingPunct="1">
        <a:spcBef>
          <a:spcPct val="0"/>
        </a:spcBef>
        <a:buNone/>
        <a:defRPr sz="4900" kern="1200">
          <a:solidFill>
            <a:schemeClr val="tx1"/>
          </a:solidFill>
          <a:latin typeface="+mj-lt"/>
          <a:ea typeface="+mj-ea"/>
          <a:cs typeface="+mj-cs"/>
        </a:defRPr>
      </a:lvl1pPr>
    </p:titleStyle>
    <p:bodyStyle>
      <a:lvl1pPr marL="382032" indent="-382032" algn="l" defTabSz="101875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37" indent="-318361" algn="l" defTabSz="101875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443" indent="-254689" algn="l" defTabSz="101875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819"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196"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573"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0950"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327"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9704"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754" rtl="0" eaLnBrk="1" latinLnBrk="0" hangingPunct="1">
        <a:defRPr sz="2000" kern="1200">
          <a:solidFill>
            <a:schemeClr val="tx1"/>
          </a:solidFill>
          <a:latin typeface="+mn-lt"/>
          <a:ea typeface="+mn-ea"/>
          <a:cs typeface="+mn-cs"/>
        </a:defRPr>
      </a:lvl1pPr>
      <a:lvl2pPr marL="509376" algn="l" defTabSz="1018754" rtl="0" eaLnBrk="1" latinLnBrk="0" hangingPunct="1">
        <a:defRPr sz="2000" kern="1200">
          <a:solidFill>
            <a:schemeClr val="tx1"/>
          </a:solidFill>
          <a:latin typeface="+mn-lt"/>
          <a:ea typeface="+mn-ea"/>
          <a:cs typeface="+mn-cs"/>
        </a:defRPr>
      </a:lvl2pPr>
      <a:lvl3pPr marL="1018754" algn="l" defTabSz="1018754" rtl="0" eaLnBrk="1" latinLnBrk="0" hangingPunct="1">
        <a:defRPr sz="2000" kern="1200">
          <a:solidFill>
            <a:schemeClr val="tx1"/>
          </a:solidFill>
          <a:latin typeface="+mn-lt"/>
          <a:ea typeface="+mn-ea"/>
          <a:cs typeface="+mn-cs"/>
        </a:defRPr>
      </a:lvl3pPr>
      <a:lvl4pPr marL="1528131" algn="l" defTabSz="1018754" rtl="0" eaLnBrk="1" latinLnBrk="0" hangingPunct="1">
        <a:defRPr sz="2000" kern="1200">
          <a:solidFill>
            <a:schemeClr val="tx1"/>
          </a:solidFill>
          <a:latin typeface="+mn-lt"/>
          <a:ea typeface="+mn-ea"/>
          <a:cs typeface="+mn-cs"/>
        </a:defRPr>
      </a:lvl4pPr>
      <a:lvl5pPr marL="2037508" algn="l" defTabSz="1018754" rtl="0" eaLnBrk="1" latinLnBrk="0" hangingPunct="1">
        <a:defRPr sz="2000" kern="1200">
          <a:solidFill>
            <a:schemeClr val="tx1"/>
          </a:solidFill>
          <a:latin typeface="+mn-lt"/>
          <a:ea typeface="+mn-ea"/>
          <a:cs typeface="+mn-cs"/>
        </a:defRPr>
      </a:lvl5pPr>
      <a:lvl6pPr marL="2546884" algn="l" defTabSz="1018754" rtl="0" eaLnBrk="1" latinLnBrk="0" hangingPunct="1">
        <a:defRPr sz="2000" kern="1200">
          <a:solidFill>
            <a:schemeClr val="tx1"/>
          </a:solidFill>
          <a:latin typeface="+mn-lt"/>
          <a:ea typeface="+mn-ea"/>
          <a:cs typeface="+mn-cs"/>
        </a:defRPr>
      </a:lvl6pPr>
      <a:lvl7pPr marL="3056262" algn="l" defTabSz="1018754" rtl="0" eaLnBrk="1" latinLnBrk="0" hangingPunct="1">
        <a:defRPr sz="2000" kern="1200">
          <a:solidFill>
            <a:schemeClr val="tx1"/>
          </a:solidFill>
          <a:latin typeface="+mn-lt"/>
          <a:ea typeface="+mn-ea"/>
          <a:cs typeface="+mn-cs"/>
        </a:defRPr>
      </a:lvl7pPr>
      <a:lvl8pPr marL="3565639" algn="l" defTabSz="1018754" rtl="0" eaLnBrk="1" latinLnBrk="0" hangingPunct="1">
        <a:defRPr sz="2000" kern="1200">
          <a:solidFill>
            <a:schemeClr val="tx1"/>
          </a:solidFill>
          <a:latin typeface="+mn-lt"/>
          <a:ea typeface="+mn-ea"/>
          <a:cs typeface="+mn-cs"/>
        </a:defRPr>
      </a:lvl8pPr>
      <a:lvl9pPr marL="4075016" algn="l" defTabSz="101875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p:cNvSpPr/>
          <p:nvPr/>
        </p:nvSpPr>
        <p:spPr>
          <a:xfrm>
            <a:off x="8992173" y="164942"/>
            <a:ext cx="3276600" cy="10058400"/>
          </a:xfrm>
          <a:prstGeom prst="rect">
            <a:avLst/>
          </a:prstGeom>
          <a:gradFill>
            <a:gsLst>
              <a:gs pos="0">
                <a:schemeClr val="tx2">
                  <a:lumMod val="5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p:blipFill>
        <p:spPr>
          <a:xfrm>
            <a:off x="1904997" y="233303"/>
            <a:ext cx="6172200" cy="4106245"/>
          </a:xfrm>
          <a:prstGeom prst="rect">
            <a:avLst/>
          </a:prstGeom>
          <a:effectLst/>
        </p:spPr>
      </p:pic>
      <p:sp>
        <p:nvSpPr>
          <p:cNvPr id="2" name="Title 1"/>
          <p:cNvSpPr>
            <a:spLocks noGrp="1"/>
          </p:cNvSpPr>
          <p:nvPr>
            <p:ph type="ctrTitle"/>
          </p:nvPr>
        </p:nvSpPr>
        <p:spPr>
          <a:xfrm>
            <a:off x="1905001" y="4339548"/>
            <a:ext cx="6172199" cy="695206"/>
          </a:xfrm>
          <a:noFill/>
        </p:spPr>
        <p:txBody>
          <a:bodyPr anchor="ctr">
            <a:noAutofit/>
          </a:bodyPr>
          <a:lstStyle/>
          <a:p>
            <a:r>
              <a:rPr lang="en-US" sz="1800" b="1" dirty="0">
                <a:ln w="3175">
                  <a:noFill/>
                </a:ln>
                <a:latin typeface="Trebuchet MS" panose="020B0603020202020204" pitchFamily="34" charset="0"/>
              </a:rPr>
              <a:t>1292 Ashley Hall Road</a:t>
            </a:r>
            <a:br>
              <a:rPr lang="en-US" sz="1800" b="1" dirty="0">
                <a:ln w="3175">
                  <a:noFill/>
                </a:ln>
                <a:latin typeface="Trebuchet MS" panose="020B0603020202020204" pitchFamily="34" charset="0"/>
              </a:rPr>
            </a:br>
            <a:r>
              <a:rPr lang="en-US" sz="1400" b="1" dirty="0">
                <a:ln w="3175">
                  <a:noFill/>
                </a:ln>
                <a:latin typeface="Trebuchet MS" panose="020B0603020202020204" pitchFamily="34" charset="0"/>
              </a:rPr>
              <a:t>Heathwood Villas · Charleston, SC 29407 · MLS# 24020660 · $389,900</a:t>
            </a:r>
            <a:endParaRPr lang="en-US" sz="1200" b="1" dirty="0">
              <a:ln w="3175">
                <a:noFill/>
              </a:ln>
              <a:latin typeface="Trebuchet MS" panose="020B0603020202020204" pitchFamily="34" charset="0"/>
            </a:endParaRPr>
          </a:p>
        </p:txBody>
      </p:sp>
      <p:sp>
        <p:nvSpPr>
          <p:cNvPr id="3" name="Subtitle 2"/>
          <p:cNvSpPr>
            <a:spLocks noGrp="1"/>
          </p:cNvSpPr>
          <p:nvPr>
            <p:ph type="subTitle" idx="1"/>
          </p:nvPr>
        </p:nvSpPr>
        <p:spPr>
          <a:xfrm>
            <a:off x="1752600" y="5187194"/>
            <a:ext cx="6477000" cy="3565613"/>
          </a:xfrm>
        </p:spPr>
        <p:txBody>
          <a:bodyPr anchor="ctr">
            <a:noAutofit/>
          </a:bodyPr>
          <a:lstStyle/>
          <a:p>
            <a:r>
              <a:rPr lang="en-US" sz="1300" dirty="0">
                <a:solidFill>
                  <a:schemeClr val="tx1"/>
                </a:solidFill>
                <a:latin typeface="Trebuchet MS" panose="020B0603020202020204" pitchFamily="34" charset="0"/>
                <a:ea typeface="Verdana" panose="020B0604030504040204" pitchFamily="34" charset="0"/>
                <a:cs typeface="Verdana" panose="020B0604030504040204" pitchFamily="34" charset="0"/>
              </a:rPr>
              <a:t>This quaint townhome is located in the heart of West Ashley. Its a rare to find a townhome with no HOA and this is it! This property is very convenient to Downtown Charleston and all of the wonderful amenities West Ashley has to offer including shopping and top notch restaurants. This house has 3 bedrooms, 1 full bath and a half bath located on the first floor for guests. The kitchen is updated with a stainless steel farmhouse sink, a tile backsplash, updated cabinetry, stainless steel appliances and butcher block countertops. The cute outdoor blue paint adds to the charm of this town home with glass and wood double front doors that open into the family room. Just off of the kitchen is a breakfast area and a reading nook and beyond that is the back door that leads out to a covered patio area which is perfect for entertaining. Beyond the patio/garden area is a beautiful wood gate that leads out to the alleyway and just beyond the alley is two designated parking spaces and room for gardening. This home is just a short five minute walk to </a:t>
            </a:r>
            <a:r>
              <a:rPr lang="en-US" sz="1300" dirty="0" err="1">
                <a:solidFill>
                  <a:schemeClr val="tx1"/>
                </a:solidFill>
                <a:latin typeface="Trebuchet MS" panose="020B0603020202020204" pitchFamily="34" charset="0"/>
                <a:ea typeface="Verdana" panose="020B0604030504040204" pitchFamily="34" charset="0"/>
                <a:cs typeface="Verdana" panose="020B0604030504040204" pitchFamily="34" charset="0"/>
              </a:rPr>
              <a:t>Lenevar</a:t>
            </a:r>
            <a:r>
              <a:rPr lang="en-US" sz="1300" dirty="0">
                <a:solidFill>
                  <a:schemeClr val="tx1"/>
                </a:solidFill>
                <a:latin typeface="Trebuchet MS" panose="020B0603020202020204" pitchFamily="34" charset="0"/>
                <a:ea typeface="Verdana" panose="020B0604030504040204" pitchFamily="34" charset="0"/>
                <a:cs typeface="Verdana" panose="020B0604030504040204" pitchFamily="34" charset="0"/>
              </a:rPr>
              <a:t> Park, providing easy access to green space, playgrounds, tennis courts, and a fitness trail. Perfect for dog walking, exercise, sports...</a:t>
            </a:r>
            <a:r>
              <a:rPr lang="en-US" sz="1300" dirty="0" err="1">
                <a:solidFill>
                  <a:schemeClr val="tx1"/>
                </a:solidFill>
                <a:latin typeface="Trebuchet MS" panose="020B0603020202020204" pitchFamily="34" charset="0"/>
                <a:ea typeface="Verdana" panose="020B0604030504040204" pitchFamily="34" charset="0"/>
                <a:cs typeface="Verdana" panose="020B0604030504040204" pitchFamily="34" charset="0"/>
              </a:rPr>
              <a:t>etc</a:t>
            </a:r>
            <a:r>
              <a:rPr lang="en-US" sz="1300" dirty="0">
                <a:solidFill>
                  <a:schemeClr val="tx1"/>
                </a:solidFill>
                <a:latin typeface="Trebuchet MS" panose="020B0603020202020204" pitchFamily="34" charset="0"/>
                <a:ea typeface="Verdana" panose="020B0604030504040204" pitchFamily="34" charset="0"/>
                <a:cs typeface="Verdana" panose="020B0604030504040204" pitchFamily="34" charset="0"/>
              </a:rPr>
              <a:t>"</a:t>
            </a:r>
          </a:p>
        </p:txBody>
      </p:sp>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970309" y="8963806"/>
            <a:ext cx="1094134" cy="10941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52398" y="9018520"/>
            <a:ext cx="1600200" cy="984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1" name="Rectangle 30"/>
          <p:cNvSpPr/>
          <p:nvPr/>
        </p:nvSpPr>
        <p:spPr>
          <a:xfrm>
            <a:off x="4153471" y="9003042"/>
            <a:ext cx="2753397" cy="1015663"/>
          </a:xfrm>
          <a:prstGeom prst="rect">
            <a:avLst/>
          </a:prstGeom>
        </p:spPr>
        <p:txBody>
          <a:bodyPr wrap="square">
            <a:spAutoFit/>
          </a:bodyPr>
          <a:lstStyle/>
          <a:p>
            <a:pPr algn="r"/>
            <a:r>
              <a:rPr lang="en-US" sz="1800" b="1" dirty="0">
                <a:latin typeface="Trebuchet MS" panose="020B0603020202020204" pitchFamily="34" charset="0"/>
                <a:ea typeface="Verdana" panose="020B0604030504040204" pitchFamily="34" charset="0"/>
                <a:cs typeface="Verdana" panose="020B0604030504040204" pitchFamily="34" charset="0"/>
              </a:rPr>
              <a:t>Carey Nikonchuk</a:t>
            </a:r>
          </a:p>
          <a:p>
            <a:pPr algn="r"/>
            <a:r>
              <a:rPr lang="en-US" sz="1400" dirty="0">
                <a:latin typeface="Trebuchet MS" panose="020B0603020202020204" pitchFamily="34" charset="0"/>
                <a:ea typeface="Verdana" panose="020B0604030504040204" pitchFamily="34" charset="0"/>
                <a:cs typeface="Verdana" panose="020B0604030504040204" pitchFamily="34" charset="0"/>
              </a:rPr>
              <a:t>843-276-1701</a:t>
            </a:r>
          </a:p>
          <a:p>
            <a:pPr algn="r"/>
            <a:r>
              <a:rPr lang="en-US" sz="1400" dirty="0">
                <a:latin typeface="Trebuchet MS" panose="020B0603020202020204" pitchFamily="34" charset="0"/>
              </a:rPr>
              <a:t>cnikonchuk@gmail.com</a:t>
            </a:r>
          </a:p>
          <a:p>
            <a:pPr algn="r"/>
            <a:r>
              <a:rPr lang="en-US" sz="1400" dirty="0">
                <a:latin typeface="Trebuchet MS" panose="020B0603020202020204" pitchFamily="34" charset="0"/>
              </a:rPr>
              <a:t>www.brennamangroup.com</a:t>
            </a:r>
          </a:p>
        </p:txBody>
      </p:sp>
      <p:pic>
        <p:nvPicPr>
          <p:cNvPr id="20" name="Picture 19">
            <a:extLst>
              <a:ext uri="{FF2B5EF4-FFF2-40B4-BE49-F238E27FC236}">
                <a16:creationId xmlns:a16="http://schemas.microsoft.com/office/drawing/2014/main" id="{50DF044F-7219-4D1D-B784-229F43469959}"/>
              </a:ext>
            </a:extLst>
          </p:cNvPr>
          <p:cNvPicPr>
            <a:picLocks noChangeAspect="1"/>
          </p:cNvPicPr>
          <p:nvPr/>
        </p:nvPicPr>
        <p:blipFill>
          <a:blip r:embed="rId5" cstate="print">
            <a:extLst>
              <a:ext uri="{28A0092B-C50C-407E-A947-70E740481C1C}">
                <a14:useLocalDpi xmlns:a14="http://schemas.microsoft.com/office/drawing/2010/main" val="0"/>
              </a:ext>
            </a:extLst>
          </a:blip>
          <a:stretch/>
        </p:blipFill>
        <p:spPr>
          <a:xfrm>
            <a:off x="152398" y="233303"/>
            <a:ext cx="1600200" cy="1086032"/>
          </a:xfrm>
          <a:prstGeom prst="rect">
            <a:avLst/>
          </a:prstGeom>
        </p:spPr>
      </p:pic>
      <p:sp>
        <p:nvSpPr>
          <p:cNvPr id="4" name="Rectangle 3">
            <a:extLst>
              <a:ext uri="{FF2B5EF4-FFF2-40B4-BE49-F238E27FC236}">
                <a16:creationId xmlns:a16="http://schemas.microsoft.com/office/drawing/2014/main" id="{3F0E83C8-AECD-4552-8889-941F70D88729}"/>
              </a:ext>
            </a:extLst>
          </p:cNvPr>
          <p:cNvSpPr/>
          <p:nvPr/>
        </p:nvSpPr>
        <p:spPr>
          <a:xfrm>
            <a:off x="1905000" y="3877883"/>
            <a:ext cx="6172201" cy="461665"/>
          </a:xfrm>
          <a:prstGeom prst="rect">
            <a:avLst/>
          </a:prstGeom>
        </p:spPr>
        <p:txBody>
          <a:bodyPr wrap="square">
            <a:spAutoFit/>
          </a:bodyPr>
          <a:lstStyle/>
          <a:p>
            <a:pPr algn="ctr"/>
            <a:r>
              <a:rPr lang="en-US" sz="2400" b="1" i="1" dirty="0">
                <a:ln w="3175">
                  <a:solidFill>
                    <a:schemeClr val="tx1"/>
                  </a:solidFill>
                </a:ln>
                <a:solidFill>
                  <a:schemeClr val="bg1"/>
                </a:solidFill>
                <a:effectLst>
                  <a:outerShdw blurRad="38100" dist="38100" dir="2700000" algn="tl">
                    <a:srgbClr val="000000">
                      <a:alpha val="43137"/>
                    </a:srgbClr>
                  </a:outerShdw>
                </a:effectLst>
                <a:latin typeface="Trebuchet MS" panose="020B0603020202020204" pitchFamily="34" charset="0"/>
              </a:rPr>
              <a:t>West Ashley Townhome with no HOA!</a:t>
            </a:r>
          </a:p>
        </p:txBody>
      </p:sp>
      <p:pic>
        <p:nvPicPr>
          <p:cNvPr id="7" name="Picture 6">
            <a:extLst>
              <a:ext uri="{FF2B5EF4-FFF2-40B4-BE49-F238E27FC236}">
                <a16:creationId xmlns:a16="http://schemas.microsoft.com/office/drawing/2014/main" id="{07D68773-0106-198A-00D8-F6D7FBA1EC30}"/>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2398" y="1480836"/>
            <a:ext cx="1600200" cy="1067912"/>
          </a:xfrm>
          <a:prstGeom prst="rect">
            <a:avLst/>
          </a:prstGeom>
        </p:spPr>
      </p:pic>
      <p:pic>
        <p:nvPicPr>
          <p:cNvPr id="9" name="Picture 8">
            <a:extLst>
              <a:ext uri="{FF2B5EF4-FFF2-40B4-BE49-F238E27FC236}">
                <a16:creationId xmlns:a16="http://schemas.microsoft.com/office/drawing/2014/main" id="{DDA7AB01-EEF3-EE65-F5C2-1363F337894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2398" y="3957782"/>
            <a:ext cx="1600200" cy="1067912"/>
          </a:xfrm>
          <a:prstGeom prst="rect">
            <a:avLst/>
          </a:prstGeom>
        </p:spPr>
      </p:pic>
      <p:pic>
        <p:nvPicPr>
          <p:cNvPr id="12" name="Picture 11">
            <a:extLst>
              <a:ext uri="{FF2B5EF4-FFF2-40B4-BE49-F238E27FC236}">
                <a16:creationId xmlns:a16="http://schemas.microsoft.com/office/drawing/2014/main" id="{D713527B-8A92-348F-AC2D-395A0BE45391}"/>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52398" y="5196255"/>
            <a:ext cx="1600200" cy="1067912"/>
          </a:xfrm>
          <a:prstGeom prst="rect">
            <a:avLst/>
          </a:prstGeom>
        </p:spPr>
      </p:pic>
      <p:pic>
        <p:nvPicPr>
          <p:cNvPr id="14" name="Picture 13">
            <a:extLst>
              <a:ext uri="{FF2B5EF4-FFF2-40B4-BE49-F238E27FC236}">
                <a16:creationId xmlns:a16="http://schemas.microsoft.com/office/drawing/2014/main" id="{2B153D81-8AE4-A5F2-1CBA-5532317863D0}"/>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52398" y="6434728"/>
            <a:ext cx="1600200" cy="1067912"/>
          </a:xfrm>
          <a:prstGeom prst="rect">
            <a:avLst/>
          </a:prstGeom>
        </p:spPr>
      </p:pic>
      <p:pic>
        <p:nvPicPr>
          <p:cNvPr id="15" name="Picture 14">
            <a:extLst>
              <a:ext uri="{FF2B5EF4-FFF2-40B4-BE49-F238E27FC236}">
                <a16:creationId xmlns:a16="http://schemas.microsoft.com/office/drawing/2014/main" id="{64D1A479-E0A8-D059-5178-AF51F018709B}"/>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52398" y="7674866"/>
            <a:ext cx="1600200" cy="1064582"/>
          </a:xfrm>
          <a:prstGeom prst="rect">
            <a:avLst/>
          </a:prstGeom>
        </p:spPr>
      </p:pic>
      <p:pic>
        <p:nvPicPr>
          <p:cNvPr id="16" name="Picture 15">
            <a:extLst>
              <a:ext uri="{FF2B5EF4-FFF2-40B4-BE49-F238E27FC236}">
                <a16:creationId xmlns:a16="http://schemas.microsoft.com/office/drawing/2014/main" id="{3C79F574-7A12-AD2E-EDC3-E6349A664811}"/>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52398" y="2719309"/>
            <a:ext cx="1600200" cy="1067912"/>
          </a:xfrm>
          <a:prstGeom prst="rect">
            <a:avLst/>
          </a:prstGeom>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419</TotalTime>
  <Words>273</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1292 Ashley Hall Road Heathwood Villas · Charleston, SC 29407 · MLS# 24020660 · $389,900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71</cp:revision>
  <dcterms:created xsi:type="dcterms:W3CDTF">2006-08-16T00:00:00Z</dcterms:created>
  <dcterms:modified xsi:type="dcterms:W3CDTF">2024-08-16T18:21:08Z</dcterms:modified>
</cp:coreProperties>
</file>