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D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0" autoAdjust="0"/>
    <p:restoredTop sz="94660"/>
  </p:normalViewPr>
  <p:slideViewPr>
    <p:cSldViewPr>
      <p:cViewPr varScale="1">
        <p:scale>
          <a:sx n="48" d="100"/>
          <a:sy n="48" d="100"/>
        </p:scale>
        <p:origin x="2502"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7772399" cy="5829298"/>
          </a:xfrm>
          <a:prstGeom prst="rect">
            <a:avLst/>
          </a:prstGeom>
        </p:spPr>
      </p:pic>
      <p:sp>
        <p:nvSpPr>
          <p:cNvPr id="10" name="Rectangle 9"/>
          <p:cNvSpPr/>
          <p:nvPr/>
        </p:nvSpPr>
        <p:spPr>
          <a:xfrm>
            <a:off x="-1" y="3962400"/>
            <a:ext cx="7772401" cy="1866899"/>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9199" y="1"/>
            <a:ext cx="3581401" cy="1066800"/>
          </a:xfrm>
        </p:spPr>
        <p:txBody>
          <a:bodyPr anchor="t">
            <a:normAutofit/>
          </a:bodyPr>
          <a:lstStyle/>
          <a:p>
            <a:r>
              <a:rPr lang="en-US" sz="3600" i="1" dirty="0" smtClean="0">
                <a:solidFill>
                  <a:srgbClr val="FF0000"/>
                </a:solidFill>
                <a:effectLst>
                  <a:outerShdw blurRad="38100" dist="38100" dir="2700000" algn="tl">
                    <a:srgbClr val="000000">
                      <a:alpha val="43137"/>
                    </a:srgbClr>
                  </a:outerShdw>
                </a:effectLst>
              </a:rPr>
              <a:t>REDUCED!</a:t>
            </a:r>
            <a:endParaRPr lang="en-US"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159" y="7046754"/>
            <a:ext cx="7752080" cy="2097246"/>
          </a:xfrm>
        </p:spPr>
        <p:txBody>
          <a:bodyPr anchor="ctr">
            <a:noAutofit/>
          </a:bodyPr>
          <a:lstStyle/>
          <a:p>
            <a:r>
              <a:rPr lang="en-US" sz="1400" dirty="0">
                <a:solidFill>
                  <a:schemeClr val="tx1">
                    <a:lumMod val="65000"/>
                    <a:lumOff val="35000"/>
                  </a:schemeClr>
                </a:solidFill>
              </a:rPr>
              <a:t>PARADISE NEAR THE LAKE. This Beautiful 5 bedroom 4 bath home won't last long! Ideal for a large family, it welcomes you with a two story entry, formal living room, dining room and hardwood floors throughout the first floor. The great room includes a fireplace, custom built-ins, and a peek a boo to the upstairs hall. There is an in law suite downstairs with its own entrance, presently part of which is used as a home gym. Upstairs the master is huge, boasting a beautiful tray ceiling sitting </a:t>
            </a:r>
            <a:r>
              <a:rPr lang="en-US" sz="1400" dirty="0" smtClean="0">
                <a:solidFill>
                  <a:schemeClr val="tx1">
                    <a:lumMod val="65000"/>
                    <a:lumOff val="35000"/>
                  </a:schemeClr>
                </a:solidFill>
              </a:rPr>
              <a:t>area, </a:t>
            </a:r>
            <a:r>
              <a:rPr lang="en-US" sz="1400" dirty="0">
                <a:solidFill>
                  <a:schemeClr val="tx1">
                    <a:lumMod val="65000"/>
                    <a:lumOff val="35000"/>
                  </a:schemeClr>
                </a:solidFill>
              </a:rPr>
              <a:t>a master bath with walk in closets. An in ground pool with three waterfalls, large pool deck and pool house are the highlight of the back yard. The pool house could be a rental unit, a man cave or teen hangout. The hot tub on the screened porch is great for relaxing. Blocks away from Berkeley HS. Just a short walk to the lake. Don't </a:t>
            </a:r>
            <a:r>
              <a:rPr lang="en-US" sz="1400" dirty="0" smtClean="0">
                <a:solidFill>
                  <a:schemeClr val="tx1">
                    <a:lumMod val="65000"/>
                    <a:lumOff val="35000"/>
                  </a:schemeClr>
                </a:solidFill>
              </a:rPr>
              <a:t>hesitate, </a:t>
            </a:r>
            <a:r>
              <a:rPr lang="en-US" sz="1400" dirty="0">
                <a:solidFill>
                  <a:schemeClr val="tx1">
                    <a:lumMod val="65000"/>
                    <a:lumOff val="35000"/>
                  </a:schemeClr>
                </a:solidFill>
              </a:rPr>
              <a:t>this is the home you have always wanted!!</a:t>
            </a:r>
          </a:p>
        </p:txBody>
      </p:sp>
      <p:grpSp>
        <p:nvGrpSpPr>
          <p:cNvPr id="4" name="Group 3"/>
          <p:cNvGrpSpPr/>
          <p:nvPr/>
        </p:nvGrpSpPr>
        <p:grpSpPr>
          <a:xfrm>
            <a:off x="10159" y="5943600"/>
            <a:ext cx="7752081" cy="1085851"/>
            <a:chOff x="-1" y="5943600"/>
            <a:chExt cx="7752081" cy="108585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43600"/>
              <a:ext cx="1447801" cy="10858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209" y="5943600"/>
              <a:ext cx="1447801" cy="10858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4279" y="5943600"/>
              <a:ext cx="1447801" cy="108585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069" y="5943600"/>
              <a:ext cx="1447801" cy="108585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2139" y="5943600"/>
              <a:ext cx="1447801" cy="1085851"/>
            </a:xfrm>
            <a:prstGeom prst="rect">
              <a:avLst/>
            </a:prstGeom>
          </p:spPr>
        </p:pic>
      </p:grpSp>
      <p:sp>
        <p:nvSpPr>
          <p:cNvPr id="16" name="Rectangle 15"/>
          <p:cNvSpPr/>
          <p:nvPr/>
        </p:nvSpPr>
        <p:spPr>
          <a:xfrm>
            <a:off x="-1" y="4591454"/>
            <a:ext cx="7752080" cy="1384995"/>
          </a:xfrm>
          <a:prstGeom prst="rect">
            <a:avLst/>
          </a:prstGeom>
          <a:effectLst>
            <a:outerShdw blurRad="12700" dist="12700" dir="5400000" algn="ctr" rotWithShape="0">
              <a:schemeClr val="tx1">
                <a:alpha val="75000"/>
              </a:schemeClr>
            </a:outerShdw>
          </a:effectLst>
        </p:spPr>
        <p:txBody>
          <a:bodyPr wrap="square">
            <a:spAutoFit/>
          </a:bodyPr>
          <a:lstStyle/>
          <a:p>
            <a:pPr algn="r"/>
            <a:r>
              <a:rPr lang="en-US" sz="2400" dirty="0">
                <a:ln w="3175">
                  <a:solidFill>
                    <a:schemeClr val="tx2">
                      <a:lumMod val="20000"/>
                      <a:lumOff val="80000"/>
                    </a:schemeClr>
                  </a:solidFill>
                </a:ln>
                <a:solidFill>
                  <a:schemeClr val="tx2"/>
                </a:solidFill>
                <a:effectLst>
                  <a:outerShdw blurRad="38100" dist="38100" dir="2700000" algn="tl">
                    <a:srgbClr val="000000">
                      <a:alpha val="62000"/>
                    </a:srgbClr>
                  </a:outerShdw>
                </a:effectLst>
              </a:rPr>
              <a:t>1298 Pinopolis </a:t>
            </a:r>
            <a:r>
              <a:rPr lang="en-US" sz="2400" dirty="0" smtClean="0">
                <a:ln w="3175">
                  <a:solidFill>
                    <a:schemeClr val="tx2">
                      <a:lumMod val="20000"/>
                      <a:lumOff val="80000"/>
                    </a:schemeClr>
                  </a:solidFill>
                </a:ln>
                <a:solidFill>
                  <a:schemeClr val="tx2"/>
                </a:solidFill>
                <a:effectLst>
                  <a:outerShdw blurRad="38100" dist="38100" dir="2700000" algn="tl">
                    <a:srgbClr val="000000">
                      <a:alpha val="62000"/>
                    </a:srgbClr>
                  </a:outerShdw>
                </a:effectLst>
              </a:rPr>
              <a:t>Road</a:t>
            </a:r>
          </a:p>
          <a:p>
            <a:pPr algn="r"/>
            <a:r>
              <a:rPr lang="en-US" dirty="0">
                <a:ln w="3175">
                  <a:solidFill>
                    <a:schemeClr val="tx2">
                      <a:lumMod val="20000"/>
                      <a:lumOff val="80000"/>
                    </a:schemeClr>
                  </a:solidFill>
                </a:ln>
                <a:solidFill>
                  <a:schemeClr val="tx2"/>
                </a:solidFill>
                <a:effectLst>
                  <a:outerShdw blurRad="38100" dist="38100" dir="2700000" algn="tl">
                    <a:srgbClr val="000000">
                      <a:alpha val="62000"/>
                    </a:srgbClr>
                  </a:outerShdw>
                </a:effectLst>
              </a:rPr>
              <a:t>Moncks </a:t>
            </a:r>
            <a:r>
              <a:rPr lang="en-US" dirty="0" smtClean="0">
                <a:ln w="3175">
                  <a:solidFill>
                    <a:schemeClr val="tx2">
                      <a:lumMod val="20000"/>
                      <a:lumOff val="80000"/>
                    </a:schemeClr>
                  </a:solidFill>
                </a:ln>
                <a:solidFill>
                  <a:schemeClr val="tx2"/>
                </a:solidFill>
                <a:effectLst>
                  <a:outerShdw blurRad="38100" dist="38100" dir="2700000" algn="tl">
                    <a:srgbClr val="000000">
                      <a:alpha val="62000"/>
                    </a:srgbClr>
                  </a:outerShdw>
                </a:effectLst>
              </a:rPr>
              <a:t>Corner</a:t>
            </a:r>
          </a:p>
          <a:p>
            <a:pPr algn="r"/>
            <a:r>
              <a:rPr lang="en-US" dirty="0" smtClean="0">
                <a:ln w="3175">
                  <a:solidFill>
                    <a:schemeClr val="tx2">
                      <a:lumMod val="20000"/>
                      <a:lumOff val="80000"/>
                    </a:schemeClr>
                  </a:solidFill>
                </a:ln>
                <a:solidFill>
                  <a:schemeClr val="tx2"/>
                </a:solidFill>
                <a:effectLst>
                  <a:outerShdw blurRad="38100" dist="38100" dir="2700000" algn="tl">
                    <a:srgbClr val="000000">
                      <a:alpha val="62000"/>
                    </a:srgbClr>
                  </a:outerShdw>
                </a:effectLst>
              </a:rPr>
              <a:t>MLS# 15010250</a:t>
            </a:r>
          </a:p>
          <a:p>
            <a:pPr algn="r"/>
            <a:r>
              <a:rPr lang="en-US" sz="2400" i="1" dirty="0" smtClean="0">
                <a:ln w="3175">
                  <a:solidFill>
                    <a:srgbClr val="FFFF00"/>
                  </a:solidFill>
                </a:ln>
                <a:solidFill>
                  <a:srgbClr val="FF0000"/>
                </a:solidFill>
                <a:effectLst>
                  <a:outerShdw blurRad="38100" dist="38100" dir="2700000" algn="tl">
                    <a:srgbClr val="000000">
                      <a:alpha val="62000"/>
                    </a:srgbClr>
                  </a:outerShdw>
                </a:effectLst>
              </a:rPr>
              <a:t>$480,000</a:t>
            </a:r>
            <a:endParaRPr lang="en-US" sz="2400" i="1" dirty="0">
              <a:ln w="3175">
                <a:solidFill>
                  <a:srgbClr val="FFFF00"/>
                </a:solidFill>
              </a:ln>
              <a:solidFill>
                <a:srgbClr val="FF0000"/>
              </a:solidFill>
              <a:effectLst>
                <a:outerShdw blurRad="38100" dist="38100" dir="2700000" algn="tl">
                  <a:srgbClr val="000000">
                    <a:alpha val="62000"/>
                  </a:srgbClr>
                </a:outerShdw>
              </a:effectLst>
            </a:endParaRPr>
          </a:p>
        </p:txBody>
      </p:sp>
      <p:sp>
        <p:nvSpPr>
          <p:cNvPr id="17" name="Rectangle 16"/>
          <p:cNvSpPr/>
          <p:nvPr/>
        </p:nvSpPr>
        <p:spPr>
          <a:xfrm>
            <a:off x="1219199" y="9107269"/>
            <a:ext cx="5334000" cy="646331"/>
          </a:xfrm>
          <a:prstGeom prst="rect">
            <a:avLst/>
          </a:prstGeom>
        </p:spPr>
        <p:txBody>
          <a:bodyPr wrap="square">
            <a:spAutoFit/>
          </a:bodyPr>
          <a:lstStyle/>
          <a:p>
            <a:pPr algn="ctr"/>
            <a:r>
              <a:rPr lang="en-US" b="1" dirty="0"/>
              <a:t>David Carroll</a:t>
            </a:r>
          </a:p>
          <a:p>
            <a:pPr algn="ctr"/>
            <a:r>
              <a:rPr lang="en-US" dirty="0" smtClean="0"/>
              <a:t>843-564-3308 </a:t>
            </a:r>
            <a:r>
              <a:rPr lang="en-US" dirty="0"/>
              <a:t>| tristr33@aol.com</a:t>
            </a:r>
          </a:p>
        </p:txBody>
      </p:sp>
      <p:sp>
        <p:nvSpPr>
          <p:cNvPr id="18" name="Rectangle 17"/>
          <p:cNvSpPr/>
          <p:nvPr/>
        </p:nvSpPr>
        <p:spPr>
          <a:xfrm>
            <a:off x="1219200" y="9781401"/>
            <a:ext cx="5334000" cy="276999"/>
          </a:xfrm>
          <a:prstGeom prst="rect">
            <a:avLst/>
          </a:prstGeom>
        </p:spPr>
        <p:txBody>
          <a:bodyPr wrap="square">
            <a:spAutoFit/>
          </a:bodyPr>
          <a:lstStyle/>
          <a:p>
            <a:pPr algn="ctr"/>
            <a:r>
              <a:rPr lang="en-US" sz="1200" dirty="0"/>
              <a:t>Brand Name Real Estate | 207 East Bay Street </a:t>
            </a:r>
            <a:r>
              <a:rPr lang="en-US" sz="1200" dirty="0" err="1"/>
              <a:t>Ste</a:t>
            </a:r>
            <a:r>
              <a:rPr lang="en-US" sz="1200" dirty="0"/>
              <a:t> 311 | Charleston, SC 29401</a:t>
            </a:r>
          </a:p>
        </p:txBody>
      </p:sp>
      <p:sp>
        <p:nvSpPr>
          <p:cNvPr id="9" name="Rectangle 8"/>
          <p:cNvSpPr/>
          <p:nvPr/>
        </p:nvSpPr>
        <p:spPr>
          <a:xfrm>
            <a:off x="10159" y="4729954"/>
            <a:ext cx="1447801" cy="1015663"/>
          </a:xfrm>
          <a:prstGeom prst="rect">
            <a:avLst/>
          </a:prstGeom>
          <a:effectLst>
            <a:outerShdw blurRad="12700" dist="12700" dir="5400000" algn="t" rotWithShape="0">
              <a:prstClr val="black">
                <a:alpha val="75000"/>
              </a:prstClr>
            </a:outerShdw>
          </a:effectLst>
        </p:spPr>
        <p:txBody>
          <a:bodyPr wrap="square">
            <a:spAutoFit/>
          </a:bodyPr>
          <a:lstStyle/>
          <a:p>
            <a:pPr algn="ctr"/>
            <a:r>
              <a:rPr lang="en-US" sz="2000" i="1" dirty="0" smtClean="0">
                <a:ln w="3175">
                  <a:solidFill>
                    <a:srgbClr val="002060"/>
                  </a:solidFill>
                </a:ln>
                <a:solidFill>
                  <a:srgbClr val="7CDCCC"/>
                </a:solidFill>
                <a:effectLst>
                  <a:outerShdw blurRad="38100" dist="38100" dir="2700000" algn="tl">
                    <a:srgbClr val="000000">
                      <a:alpha val="43137"/>
                    </a:srgbClr>
                  </a:outerShdw>
                </a:effectLst>
              </a:rPr>
              <a:t>Owner</a:t>
            </a:r>
            <a:br>
              <a:rPr lang="en-US" sz="2000" i="1" dirty="0" smtClean="0">
                <a:ln w="3175">
                  <a:solidFill>
                    <a:srgbClr val="002060"/>
                  </a:solidFill>
                </a:ln>
                <a:solidFill>
                  <a:srgbClr val="7CDCCC"/>
                </a:solidFill>
                <a:effectLst>
                  <a:outerShdw blurRad="38100" dist="38100" dir="2700000" algn="tl">
                    <a:srgbClr val="000000">
                      <a:alpha val="43137"/>
                    </a:srgbClr>
                  </a:outerShdw>
                </a:effectLst>
              </a:rPr>
            </a:br>
            <a:r>
              <a:rPr lang="en-US" sz="2000" i="1" dirty="0" smtClean="0">
                <a:ln w="3175">
                  <a:solidFill>
                    <a:srgbClr val="002060"/>
                  </a:solidFill>
                </a:ln>
                <a:solidFill>
                  <a:srgbClr val="7CDCCC"/>
                </a:solidFill>
                <a:effectLst>
                  <a:outerShdw blurRad="38100" dist="38100" dir="2700000" algn="tl">
                    <a:srgbClr val="000000">
                      <a:alpha val="43137"/>
                    </a:srgbClr>
                  </a:outerShdw>
                </a:effectLst>
              </a:rPr>
              <a:t>is Ready</a:t>
            </a:r>
            <a:r>
              <a:rPr lang="en-US" sz="2000" i="1" dirty="0">
                <a:ln w="3175">
                  <a:solidFill>
                    <a:srgbClr val="002060"/>
                  </a:solidFill>
                </a:ln>
                <a:solidFill>
                  <a:srgbClr val="7CDCCC"/>
                </a:solidFill>
                <a:effectLst>
                  <a:outerShdw blurRad="38100" dist="38100" dir="2700000" algn="tl">
                    <a:srgbClr val="000000">
                      <a:alpha val="43137"/>
                    </a:srgbClr>
                  </a:outerShdw>
                </a:effectLst>
              </a:rPr>
              <a:t/>
            </a:r>
            <a:br>
              <a:rPr lang="en-US" sz="2000" i="1" dirty="0">
                <a:ln w="3175">
                  <a:solidFill>
                    <a:srgbClr val="002060"/>
                  </a:solidFill>
                </a:ln>
                <a:solidFill>
                  <a:srgbClr val="7CDCCC"/>
                </a:solidFill>
                <a:effectLst>
                  <a:outerShdw blurRad="38100" dist="38100" dir="2700000" algn="tl">
                    <a:srgbClr val="000000">
                      <a:alpha val="43137"/>
                    </a:srgbClr>
                  </a:outerShdw>
                </a:effectLst>
              </a:rPr>
            </a:br>
            <a:r>
              <a:rPr lang="en-US" sz="2000" i="1" dirty="0">
                <a:ln w="3175">
                  <a:solidFill>
                    <a:srgbClr val="002060"/>
                  </a:solidFill>
                </a:ln>
                <a:solidFill>
                  <a:srgbClr val="7CDCCC"/>
                </a:solidFill>
                <a:effectLst>
                  <a:outerShdw blurRad="38100" dist="38100" dir="2700000" algn="tl">
                    <a:srgbClr val="000000">
                      <a:alpha val="43137"/>
                    </a:srgbClr>
                  </a:outerShdw>
                </a:effectLst>
              </a:rPr>
              <a:t>to Sell!!</a:t>
            </a:r>
            <a:endParaRPr lang="en-US" sz="2000" b="1" i="1" dirty="0">
              <a:ln w="3175">
                <a:solidFill>
                  <a:srgbClr val="002060"/>
                </a:solidFill>
              </a:ln>
              <a:solidFill>
                <a:srgbClr val="7CDC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667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220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REDUCED!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Reduced!</dc:title>
  <dc:creator>CVH360</dc:creator>
  <cp:lastModifiedBy>A. Thomas</cp:lastModifiedBy>
  <cp:revision>15</cp:revision>
  <dcterms:created xsi:type="dcterms:W3CDTF">2006-08-16T00:00:00Z</dcterms:created>
  <dcterms:modified xsi:type="dcterms:W3CDTF">2015-07-30T18:29:15Z</dcterms:modified>
</cp:coreProperties>
</file>