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948" y="-642"/>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2/22/2018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7"/>
          <p:cNvSpPr/>
          <p:nvPr/>
        </p:nvSpPr>
        <p:spPr>
          <a:xfrm>
            <a:off x="2260" y="0"/>
            <a:ext cx="7772400" cy="523220"/>
          </a:xfrm>
          <a:prstGeom prst="rect">
            <a:avLst/>
          </a:prstGeom>
        </p:spPr>
        <p:txBody>
          <a:bodyPr wrap="square" anchor="t">
            <a:spAutoFit/>
          </a:bodyPr>
          <a:lstStyle/>
          <a:p>
            <a:pPr algn="ctr"/>
            <a:r>
              <a:rPr lang="en-US" sz="2800" i="1" dirty="0">
                <a:solidFill>
                  <a:sysClr val="windowText" lastClr="000000"/>
                </a:solidFill>
                <a:latin typeface="Gabriola" panose="04040605051002020D02" pitchFamily="82" charset="0"/>
              </a:rPr>
              <a:t>Not To Be Missed In The Heart Of Mount Pleasant!</a:t>
            </a:r>
          </a:p>
        </p:txBody>
      </p:sp>
      <p:sp>
        <p:nvSpPr>
          <p:cNvPr id="2" name="Title 1"/>
          <p:cNvSpPr>
            <a:spLocks noGrp="1"/>
          </p:cNvSpPr>
          <p:nvPr>
            <p:ph type="ctrTitle"/>
          </p:nvPr>
        </p:nvSpPr>
        <p:spPr>
          <a:xfrm>
            <a:off x="2260" y="533400"/>
            <a:ext cx="7772400" cy="667655"/>
          </a:xfrm>
        </p:spPr>
        <p:txBody>
          <a:bodyPr anchor="ctr">
            <a:noAutofit/>
          </a:bodyPr>
          <a:lstStyle/>
          <a:p>
            <a:r>
              <a:rPr lang="en-US" sz="1800" b="1" dirty="0">
                <a:solidFill>
                  <a:schemeClr val="accent1"/>
                </a:solidFill>
                <a:latin typeface="Georgia" panose="02040502050405020303" pitchFamily="18" charset="0"/>
                <a:cs typeface="Microsoft Sans Serif" panose="020B0604020202020204" pitchFamily="34" charset="0"/>
              </a:rPr>
              <a:t>1299 Appling Drive</a:t>
            </a:r>
            <a:br>
              <a:rPr lang="en-US" sz="1800" b="1" dirty="0">
                <a:solidFill>
                  <a:schemeClr val="accent1"/>
                </a:solidFill>
                <a:latin typeface="Georgia" panose="02040502050405020303" pitchFamily="18" charset="0"/>
                <a:cs typeface="Microsoft Sans Serif" panose="020B0604020202020204" pitchFamily="34" charset="0"/>
              </a:rPr>
            </a:br>
            <a:r>
              <a:rPr lang="en-US" sz="1500" b="1" dirty="0">
                <a:solidFill>
                  <a:schemeClr val="accent1"/>
                </a:solidFill>
                <a:latin typeface="Georgia" panose="02040502050405020303" pitchFamily="18" charset="0"/>
                <a:cs typeface="Microsoft Sans Serif" panose="020B0604020202020204" pitchFamily="34" charset="0"/>
              </a:rPr>
              <a:t>MLS# 18003982 </a:t>
            </a:r>
            <a:r>
              <a:rPr lang="en-US" sz="1500" b="1" dirty="0">
                <a:solidFill>
                  <a:schemeClr val="accent1"/>
                </a:solidFill>
                <a:latin typeface="Trebuchet MS" panose="020B0603020202020204" pitchFamily="34" charset="0"/>
                <a:cs typeface="Microsoft Sans Serif" panose="020B0604020202020204" pitchFamily="34" charset="0"/>
              </a:rPr>
              <a:t>· </a:t>
            </a:r>
            <a:r>
              <a:rPr lang="en-US" sz="1500" b="1" dirty="0">
                <a:solidFill>
                  <a:schemeClr val="accent1"/>
                </a:solidFill>
                <a:latin typeface="Georgia" panose="02040502050405020303" pitchFamily="18" charset="0"/>
                <a:cs typeface="Microsoft Sans Serif" panose="020B0604020202020204" pitchFamily="34" charset="0"/>
              </a:rPr>
              <a:t>$465,000</a:t>
            </a:r>
          </a:p>
        </p:txBody>
      </p:sp>
      <p:sp>
        <p:nvSpPr>
          <p:cNvPr id="3" name="Subtitle 2"/>
          <p:cNvSpPr>
            <a:spLocks noGrp="1"/>
          </p:cNvSpPr>
          <p:nvPr>
            <p:ph type="subTitle" idx="1"/>
          </p:nvPr>
        </p:nvSpPr>
        <p:spPr>
          <a:xfrm>
            <a:off x="2743200" y="7191375"/>
            <a:ext cx="5029200" cy="2057400"/>
          </a:xfrm>
          <a:gradFill flip="none" rotWithShape="1">
            <a:gsLst>
              <a:gs pos="0">
                <a:schemeClr val="tx1">
                  <a:alpha val="25000"/>
                </a:schemeClr>
              </a:gs>
              <a:gs pos="100000">
                <a:schemeClr val="tx1">
                  <a:alpha val="25000"/>
                </a:schemeClr>
              </a:gs>
            </a:gsLst>
            <a:lin ang="5400000" scaled="1"/>
            <a:tileRect/>
          </a:gradFill>
        </p:spPr>
        <p:txBody>
          <a:bodyPr anchor="ctr">
            <a:noAutofit/>
          </a:bodyPr>
          <a:lstStyle/>
          <a:p>
            <a:r>
              <a:rPr lang="en-US" sz="11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Perfect combination of LOCATION and AFFORDABILITY! Welcome home to 1299 Appling Drive! Just minutes to the beach or downtown Charleston, this adorable 3 bedroom, 2.5 bath coastal cottage checks all the boxes. Greeted by the large front porch, features include an open floorplan with dining room just off the foyer opening to the spacious family room with gas fireplace, breakfast area and bright kitchen with stainless steel appliances and glass tile backsplash. A mudroom/drop-zone with plenty of storage is just off the kitchen. The second floor features a large master suite with huge private bath and walk-in closet, plus two additional bedrooms and a full bath. Enjoy the community pool, playground and lakefront walking trails for Watermark residents. This home and neighborhood offers wonderful amenities and </a:t>
            </a:r>
            <a:r>
              <a:rPr lang="en-US" sz="1100" dirty="0" err="1">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lowcountry</a:t>
            </a:r>
            <a:r>
              <a:rPr lang="en-US" sz="11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 lifestyle!</a:t>
            </a:r>
            <a:endParaRPr lang="en-US" sz="1100" u="sng"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10" name="Down Ribbon 9"/>
          <p:cNvSpPr/>
          <p:nvPr/>
        </p:nvSpPr>
        <p:spPr>
          <a:xfrm>
            <a:off x="114299" y="-838200"/>
            <a:ext cx="7551419" cy="607889"/>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b="1" i="1" dirty="0">
                <a:solidFill>
                  <a:schemeClr val="tx1"/>
                </a:solidFill>
                <a:latin typeface="Gabriola" panose="04040605051002020D02" pitchFamily="82" charset="0"/>
              </a:rPr>
              <a:t>Darrell Creek Elevated Home With Elevator &amp; Salt Pool</a:t>
            </a:r>
          </a:p>
        </p:txBody>
      </p:sp>
      <p:sp>
        <p:nvSpPr>
          <p:cNvPr id="20" name="Rectangle 19"/>
          <p:cNvSpPr/>
          <p:nvPr/>
        </p:nvSpPr>
        <p:spPr>
          <a:xfrm>
            <a:off x="954760" y="9812179"/>
            <a:ext cx="5867400" cy="246221"/>
          </a:xfrm>
          <a:prstGeom prst="rect">
            <a:avLst/>
          </a:prstGeom>
        </p:spPr>
        <p:txBody>
          <a:bodyPr wrap="square">
            <a:spAutoFit/>
          </a:bodyPr>
          <a:lstStyle/>
          <a:p>
            <a:pPr algn="ctr"/>
            <a:r>
              <a:rPr lang="en-US" sz="1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AgentOwned Preferred Group | 824 Johnnie Dodds Blvd | Mt Pleasant, SC 29464</a:t>
            </a:r>
          </a:p>
        </p:txBody>
      </p:sp>
      <p:sp>
        <p:nvSpPr>
          <p:cNvPr id="21" name="Rectangle 20"/>
          <p:cNvSpPr/>
          <p:nvPr/>
        </p:nvSpPr>
        <p:spPr>
          <a:xfrm>
            <a:off x="0" y="9275802"/>
            <a:ext cx="7772400" cy="553998"/>
          </a:xfrm>
          <a:prstGeom prst="rect">
            <a:avLst/>
          </a:prstGeom>
        </p:spPr>
        <p:txBody>
          <a:bodyPr wrap="square">
            <a:spAutoFit/>
          </a:bodyPr>
          <a:lstStyle/>
          <a:p>
            <a:pPr algn="ctr"/>
            <a:r>
              <a:rPr lang="en-US" sz="16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Kimberly Jackson</a:t>
            </a:r>
          </a:p>
          <a:p>
            <a:pPr algn="ctr"/>
            <a:r>
              <a:rPr lang="en-US" sz="1400" dirty="0">
                <a:solidFill>
                  <a:schemeClr val="bg1"/>
                </a:solidFill>
                <a:effectLst>
                  <a:outerShdw blurRad="38100" dist="38100" dir="2700000" algn="tl">
                    <a:srgbClr val="000000">
                      <a:alpha val="43137"/>
                    </a:srgbClr>
                  </a:outerShdw>
                </a:effectLst>
                <a:latin typeface="Georgia" panose="02040502050405020303" pitchFamily="18" charset="0"/>
              </a:rPr>
              <a:t>(843) 276-9771 | kimberly.jackson@agentownedrealty.com</a:t>
            </a:r>
            <a:endParaRPr lang="en-US" sz="14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299" y="2403491"/>
            <a:ext cx="1028700" cy="685800"/>
          </a:xfrm>
          <a:prstGeom prst="rect">
            <a:avLst/>
          </a:prstGeom>
          <a:ln>
            <a:solidFill>
              <a:schemeClr val="bg1"/>
            </a:solidFill>
          </a:ln>
          <a:effectLst>
            <a:outerShdw blurRad="190500" algn="tl" rotWithShape="0">
              <a:srgbClr val="000000">
                <a:alpha val="70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299" y="5041964"/>
            <a:ext cx="1028700" cy="1371600"/>
          </a:xfrm>
          <a:prstGeom prst="rect">
            <a:avLst/>
          </a:prstGeom>
          <a:ln>
            <a:solidFill>
              <a:schemeClr val="bg1"/>
            </a:solidFill>
          </a:ln>
          <a:effectLst>
            <a:outerShdw blurRad="190500" algn="tl" rotWithShape="0">
              <a:srgbClr val="000000">
                <a:alpha val="70000"/>
              </a:srgbClr>
            </a:outerShdw>
          </a:effectLst>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4299" y="7486746"/>
            <a:ext cx="1028700" cy="685800"/>
          </a:xfrm>
          <a:prstGeom prst="rect">
            <a:avLst/>
          </a:prstGeom>
          <a:ln>
            <a:solidFill>
              <a:schemeClr val="bg1"/>
            </a:solidFill>
          </a:ln>
          <a:effectLst>
            <a:outerShdw blurRad="190500" algn="tl" rotWithShape="0">
              <a:srgbClr val="000000">
                <a:alpha val="70000"/>
              </a:srgbClr>
            </a:outerShdw>
          </a:effec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57151" y="1009650"/>
            <a:ext cx="1371600" cy="1028700"/>
          </a:xfrm>
          <a:prstGeom prst="rect">
            <a:avLst/>
          </a:prstGeom>
          <a:ln>
            <a:solidFill>
              <a:schemeClr val="bg1"/>
            </a:solidFill>
          </a:ln>
          <a:effectLst>
            <a:outerShdw blurRad="190500" algn="tl" rotWithShape="0">
              <a:srgbClr val="000000">
                <a:alpha val="70000"/>
              </a:srgbClr>
            </a:outerShdw>
          </a:effectLst>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299" y="3282982"/>
            <a:ext cx="1028700" cy="685800"/>
          </a:xfrm>
          <a:prstGeom prst="rect">
            <a:avLst/>
          </a:prstGeom>
          <a:ln>
            <a:solidFill>
              <a:schemeClr val="bg1"/>
            </a:solidFill>
          </a:ln>
          <a:effectLst>
            <a:outerShdw blurRad="190500" algn="tl" rotWithShape="0">
              <a:srgbClr val="000000">
                <a:alpha val="70000"/>
              </a:srgbClr>
            </a:outerShdw>
          </a:effectLst>
        </p:spPr>
      </p:pic>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4299" y="4162473"/>
            <a:ext cx="1028700" cy="685800"/>
          </a:xfrm>
          <a:prstGeom prst="rect">
            <a:avLst/>
          </a:prstGeom>
          <a:ln>
            <a:solidFill>
              <a:schemeClr val="bg1"/>
            </a:solidFill>
          </a:ln>
          <a:effectLst>
            <a:outerShdw blurRad="190500" algn="tl" rotWithShape="0">
              <a:srgbClr val="000000">
                <a:alpha val="70000"/>
              </a:srgbClr>
            </a:outerShdw>
          </a:effectLst>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299" y="6607255"/>
            <a:ext cx="1028700" cy="685800"/>
          </a:xfrm>
          <a:prstGeom prst="rect">
            <a:avLst/>
          </a:prstGeom>
          <a:ln>
            <a:solidFill>
              <a:schemeClr val="bg1"/>
            </a:solidFill>
          </a:ln>
          <a:effectLst>
            <a:outerShdw blurRad="190500" algn="tl" rotWithShape="0">
              <a:srgbClr val="000000">
                <a:alpha val="70000"/>
              </a:srgbClr>
            </a:outerShdw>
          </a:effectLst>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4299" y="8366237"/>
            <a:ext cx="1033272" cy="688848"/>
          </a:xfrm>
          <a:prstGeom prst="rect">
            <a:avLst/>
          </a:prstGeom>
          <a:ln>
            <a:solidFill>
              <a:schemeClr val="bg1"/>
            </a:solidFill>
          </a:ln>
          <a:effectLst>
            <a:outerShdw blurRad="190500" algn="tl" rotWithShape="0">
              <a:srgbClr val="000000">
                <a:alpha val="70000"/>
              </a:srgbClr>
            </a:outerShdw>
          </a:effectLst>
        </p:spPr>
      </p:pic>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l="15768"/>
          <a:stretch/>
        </p:blipFill>
        <p:spPr>
          <a:xfrm>
            <a:off x="114299" y="9248775"/>
            <a:ext cx="1033272" cy="688848"/>
          </a:xfrm>
          <a:prstGeom prst="rect">
            <a:avLst/>
          </a:prstGeom>
          <a:ln>
            <a:solidFill>
              <a:schemeClr val="bg1"/>
            </a:solidFill>
          </a:ln>
          <a:effectLst>
            <a:outerShdw blurRad="190500" algn="tl" rotWithShape="0">
              <a:srgbClr val="000000">
                <a:alpha val="70000"/>
              </a:srgbClr>
            </a:outerShdw>
          </a:effec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187</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Gabriola</vt:lpstr>
      <vt:lpstr>Georgia</vt:lpstr>
      <vt:lpstr>Microsoft Sans Serif</vt:lpstr>
      <vt:lpstr>Trebuchet MS</vt:lpstr>
      <vt:lpstr>Office Theme</vt:lpstr>
      <vt:lpstr>1299 Appling Drive MLS# 18003982 · $465,000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52</cp:revision>
  <dcterms:created xsi:type="dcterms:W3CDTF">2006-08-16T00:00:00Z</dcterms:created>
  <dcterms:modified xsi:type="dcterms:W3CDTF">2018-02-22T22:40:41Z</dcterms:modified>
</cp:coreProperties>
</file>