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2383" y="17"/>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376" indent="0" algn="ctr">
              <a:buNone/>
              <a:defRPr>
                <a:solidFill>
                  <a:schemeClr val="tx1">
                    <a:tint val="75000"/>
                  </a:schemeClr>
                </a:solidFill>
              </a:defRPr>
            </a:lvl2pPr>
            <a:lvl3pPr marL="1018754" indent="0" algn="ctr">
              <a:buNone/>
              <a:defRPr>
                <a:solidFill>
                  <a:schemeClr val="tx1">
                    <a:tint val="75000"/>
                  </a:schemeClr>
                </a:solidFill>
              </a:defRPr>
            </a:lvl3pPr>
            <a:lvl4pPr marL="1528131" indent="0" algn="ctr">
              <a:buNone/>
              <a:defRPr>
                <a:solidFill>
                  <a:schemeClr val="tx1">
                    <a:tint val="75000"/>
                  </a:schemeClr>
                </a:solidFill>
              </a:defRPr>
            </a:lvl4pPr>
            <a:lvl5pPr marL="2037508" indent="0" algn="ctr">
              <a:buNone/>
              <a:defRPr>
                <a:solidFill>
                  <a:schemeClr val="tx1">
                    <a:tint val="75000"/>
                  </a:schemeClr>
                </a:solidFill>
              </a:defRPr>
            </a:lvl5pPr>
            <a:lvl6pPr marL="2546884" indent="0" algn="ctr">
              <a:buNone/>
              <a:defRPr>
                <a:solidFill>
                  <a:schemeClr val="tx1">
                    <a:tint val="75000"/>
                  </a:schemeClr>
                </a:solidFill>
              </a:defRPr>
            </a:lvl6pPr>
            <a:lvl7pPr marL="3056262" indent="0" algn="ctr">
              <a:buNone/>
              <a:defRPr>
                <a:solidFill>
                  <a:schemeClr val="tx1">
                    <a:tint val="75000"/>
                  </a:schemeClr>
                </a:solidFill>
              </a:defRPr>
            </a:lvl7pPr>
            <a:lvl8pPr marL="3565639" indent="0" algn="ctr">
              <a:buNone/>
              <a:defRPr>
                <a:solidFill>
                  <a:schemeClr val="tx1">
                    <a:tint val="75000"/>
                  </a:schemeClr>
                </a:solidFill>
              </a:defRPr>
            </a:lvl8pPr>
            <a:lvl9pPr marL="407501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376" indent="0">
              <a:buNone/>
              <a:defRPr sz="2000">
                <a:solidFill>
                  <a:schemeClr val="tx1">
                    <a:tint val="75000"/>
                  </a:schemeClr>
                </a:solidFill>
              </a:defRPr>
            </a:lvl2pPr>
            <a:lvl3pPr marL="1018754" indent="0">
              <a:buNone/>
              <a:defRPr sz="1800">
                <a:solidFill>
                  <a:schemeClr val="tx1">
                    <a:tint val="75000"/>
                  </a:schemeClr>
                </a:solidFill>
              </a:defRPr>
            </a:lvl3pPr>
            <a:lvl4pPr marL="1528131" indent="0">
              <a:buNone/>
              <a:defRPr sz="1600">
                <a:solidFill>
                  <a:schemeClr val="tx1">
                    <a:tint val="75000"/>
                  </a:schemeClr>
                </a:solidFill>
              </a:defRPr>
            </a:lvl4pPr>
            <a:lvl5pPr marL="2037508" indent="0">
              <a:buNone/>
              <a:defRPr sz="1600">
                <a:solidFill>
                  <a:schemeClr val="tx1">
                    <a:tint val="75000"/>
                  </a:schemeClr>
                </a:solidFill>
              </a:defRPr>
            </a:lvl5pPr>
            <a:lvl6pPr marL="2546884" indent="0">
              <a:buNone/>
              <a:defRPr sz="1600">
                <a:solidFill>
                  <a:schemeClr val="tx1">
                    <a:tint val="75000"/>
                  </a:schemeClr>
                </a:solidFill>
              </a:defRPr>
            </a:lvl6pPr>
            <a:lvl7pPr marL="3056262" indent="0">
              <a:buNone/>
              <a:defRPr sz="1600">
                <a:solidFill>
                  <a:schemeClr val="tx1">
                    <a:tint val="75000"/>
                  </a:schemeClr>
                </a:solidFill>
              </a:defRPr>
            </a:lvl7pPr>
            <a:lvl8pPr marL="3565639" indent="0">
              <a:buNone/>
              <a:defRPr sz="1600">
                <a:solidFill>
                  <a:schemeClr val="tx1">
                    <a:tint val="75000"/>
                  </a:schemeClr>
                </a:solidFill>
              </a:defRPr>
            </a:lvl8pPr>
            <a:lvl9pPr marL="407501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376" indent="0">
              <a:buNone/>
              <a:defRPr sz="3100"/>
            </a:lvl2pPr>
            <a:lvl3pPr marL="1018754" indent="0">
              <a:buNone/>
              <a:defRPr sz="2700"/>
            </a:lvl3pPr>
            <a:lvl4pPr marL="1528131" indent="0">
              <a:buNone/>
              <a:defRPr sz="2200"/>
            </a:lvl4pPr>
            <a:lvl5pPr marL="2037508" indent="0">
              <a:buNone/>
              <a:defRPr sz="2200"/>
            </a:lvl5pPr>
            <a:lvl6pPr marL="2546884" indent="0">
              <a:buNone/>
              <a:defRPr sz="2200"/>
            </a:lvl6pPr>
            <a:lvl7pPr marL="3056262" indent="0">
              <a:buNone/>
              <a:defRPr sz="2200"/>
            </a:lvl7pPr>
            <a:lvl8pPr marL="3565639" indent="0">
              <a:buNone/>
              <a:defRPr sz="2200"/>
            </a:lvl8pPr>
            <a:lvl9pPr marL="4075016"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5"/>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299">
                <a:solidFill>
                  <a:schemeClr val="tx1">
                    <a:tint val="75000"/>
                  </a:schemeClr>
                </a:solidFill>
              </a:defRPr>
            </a:lvl1pPr>
          </a:lstStyle>
          <a:p>
            <a:fld id="{1D8BD707-D9CF-40AE-B4C6-C98DA3205C09}" type="datetimeFigureOut">
              <a:rPr lang="en-US" smtClean="0"/>
              <a:pPr/>
              <a:t>11/4/2021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2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29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754" rtl="0" eaLnBrk="1" latinLnBrk="0" hangingPunct="1">
        <a:spcBef>
          <a:spcPct val="0"/>
        </a:spcBef>
        <a:buNone/>
        <a:defRPr sz="4900" kern="1200">
          <a:solidFill>
            <a:schemeClr val="tx1"/>
          </a:solidFill>
          <a:latin typeface="+mj-lt"/>
          <a:ea typeface="+mj-ea"/>
          <a:cs typeface="+mj-cs"/>
        </a:defRPr>
      </a:lvl1pPr>
    </p:titleStyle>
    <p:bodyStyle>
      <a:lvl1pPr marL="382032" indent="-382032" algn="l" defTabSz="101875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37" indent="-318361" algn="l" defTabSz="101875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443" indent="-254689" algn="l" defTabSz="101875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819"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196"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573"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950"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327"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704"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754" rtl="0" eaLnBrk="1" latinLnBrk="0" hangingPunct="1">
        <a:defRPr sz="2000" kern="1200">
          <a:solidFill>
            <a:schemeClr val="tx1"/>
          </a:solidFill>
          <a:latin typeface="+mn-lt"/>
          <a:ea typeface="+mn-ea"/>
          <a:cs typeface="+mn-cs"/>
        </a:defRPr>
      </a:lvl1pPr>
      <a:lvl2pPr marL="509376" algn="l" defTabSz="1018754" rtl="0" eaLnBrk="1" latinLnBrk="0" hangingPunct="1">
        <a:defRPr sz="2000" kern="1200">
          <a:solidFill>
            <a:schemeClr val="tx1"/>
          </a:solidFill>
          <a:latin typeface="+mn-lt"/>
          <a:ea typeface="+mn-ea"/>
          <a:cs typeface="+mn-cs"/>
        </a:defRPr>
      </a:lvl2pPr>
      <a:lvl3pPr marL="1018754" algn="l" defTabSz="1018754" rtl="0" eaLnBrk="1" latinLnBrk="0" hangingPunct="1">
        <a:defRPr sz="2000" kern="1200">
          <a:solidFill>
            <a:schemeClr val="tx1"/>
          </a:solidFill>
          <a:latin typeface="+mn-lt"/>
          <a:ea typeface="+mn-ea"/>
          <a:cs typeface="+mn-cs"/>
        </a:defRPr>
      </a:lvl3pPr>
      <a:lvl4pPr marL="1528131" algn="l" defTabSz="1018754" rtl="0" eaLnBrk="1" latinLnBrk="0" hangingPunct="1">
        <a:defRPr sz="2000" kern="1200">
          <a:solidFill>
            <a:schemeClr val="tx1"/>
          </a:solidFill>
          <a:latin typeface="+mn-lt"/>
          <a:ea typeface="+mn-ea"/>
          <a:cs typeface="+mn-cs"/>
        </a:defRPr>
      </a:lvl4pPr>
      <a:lvl5pPr marL="2037508" algn="l" defTabSz="1018754" rtl="0" eaLnBrk="1" latinLnBrk="0" hangingPunct="1">
        <a:defRPr sz="2000" kern="1200">
          <a:solidFill>
            <a:schemeClr val="tx1"/>
          </a:solidFill>
          <a:latin typeface="+mn-lt"/>
          <a:ea typeface="+mn-ea"/>
          <a:cs typeface="+mn-cs"/>
        </a:defRPr>
      </a:lvl5pPr>
      <a:lvl6pPr marL="2546884" algn="l" defTabSz="1018754" rtl="0" eaLnBrk="1" latinLnBrk="0" hangingPunct="1">
        <a:defRPr sz="2000" kern="1200">
          <a:solidFill>
            <a:schemeClr val="tx1"/>
          </a:solidFill>
          <a:latin typeface="+mn-lt"/>
          <a:ea typeface="+mn-ea"/>
          <a:cs typeface="+mn-cs"/>
        </a:defRPr>
      </a:lvl6pPr>
      <a:lvl7pPr marL="3056262" algn="l" defTabSz="1018754" rtl="0" eaLnBrk="1" latinLnBrk="0" hangingPunct="1">
        <a:defRPr sz="2000" kern="1200">
          <a:solidFill>
            <a:schemeClr val="tx1"/>
          </a:solidFill>
          <a:latin typeface="+mn-lt"/>
          <a:ea typeface="+mn-ea"/>
          <a:cs typeface="+mn-cs"/>
        </a:defRPr>
      </a:lvl7pPr>
      <a:lvl8pPr marL="3565639" algn="l" defTabSz="1018754" rtl="0" eaLnBrk="1" latinLnBrk="0" hangingPunct="1">
        <a:defRPr sz="2000" kern="1200">
          <a:solidFill>
            <a:schemeClr val="tx1"/>
          </a:solidFill>
          <a:latin typeface="+mn-lt"/>
          <a:ea typeface="+mn-ea"/>
          <a:cs typeface="+mn-cs"/>
        </a:defRPr>
      </a:lvl8pPr>
      <a:lvl9pPr marL="4075016" algn="l" defTabSz="1018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8229600" cy="10058400"/>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05001" y="111761"/>
            <a:ext cx="6172200" cy="4114800"/>
          </a:xfrm>
          <a:prstGeom prst="rect">
            <a:avLst/>
          </a:prstGeom>
          <a:effectLst>
            <a:outerShdw blurRad="50800" dist="38100" dir="8100000" algn="tr" rotWithShape="0">
              <a:prstClr val="black">
                <a:alpha val="40000"/>
              </a:prstClr>
            </a:outerShdw>
          </a:effectLst>
        </p:spPr>
      </p:pic>
      <p:sp>
        <p:nvSpPr>
          <p:cNvPr id="2" name="Title 1"/>
          <p:cNvSpPr>
            <a:spLocks noGrp="1"/>
          </p:cNvSpPr>
          <p:nvPr>
            <p:ph type="ctrTitle"/>
          </p:nvPr>
        </p:nvSpPr>
        <p:spPr>
          <a:xfrm>
            <a:off x="1905000" y="3235962"/>
            <a:ext cx="6172199" cy="990599"/>
          </a:xfrm>
          <a:noFill/>
        </p:spPr>
        <p:txBody>
          <a:bodyPr anchor="ctr">
            <a:noAutofit/>
          </a:bodyPr>
          <a:lstStyle/>
          <a:p>
            <a:pPr algn="l"/>
            <a:r>
              <a:rPr lang="en-US" sz="2400" dirty="0">
                <a:ln w="3175">
                  <a:noFill/>
                </a:ln>
                <a:solidFill>
                  <a:schemeClr val="bg1"/>
                </a:solidFill>
                <a:effectLst>
                  <a:outerShdw blurRad="38100" dist="38100" dir="2700000" algn="tl">
                    <a:srgbClr val="000000">
                      <a:alpha val="43137"/>
                    </a:srgbClr>
                  </a:outerShdw>
                </a:effectLst>
                <a:latin typeface="Trebuchet MS" panose="020B0603020202020204" pitchFamily="34" charset="0"/>
              </a:rPr>
              <a:t>129 Gazania Way</a:t>
            </a:r>
            <a:br>
              <a:rPr lang="en-US" sz="3200" dirty="0">
                <a:ln w="3175">
                  <a:noFill/>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600" dirty="0">
                <a:ln w="3175">
                  <a:noFill/>
                </a:ln>
                <a:solidFill>
                  <a:schemeClr val="bg1"/>
                </a:solidFill>
                <a:effectLst>
                  <a:outerShdw blurRad="38100" dist="38100" dir="2700000" algn="tl">
                    <a:srgbClr val="000000">
                      <a:alpha val="43137"/>
                    </a:srgbClr>
                  </a:outerShdw>
                </a:effectLst>
                <a:latin typeface="Trebuchet MS" panose="020B0603020202020204" pitchFamily="34" charset="0"/>
              </a:rPr>
              <a:t>Grand Bees · Charleston, SC 29414</a:t>
            </a:r>
            <a:br>
              <a:rPr lang="en-US" sz="1600" dirty="0">
                <a:ln w="3175">
                  <a:noFill/>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600" dirty="0">
                <a:ln w="3175">
                  <a:noFill/>
                </a:ln>
                <a:solidFill>
                  <a:schemeClr val="bg1"/>
                </a:solidFill>
                <a:effectLst>
                  <a:outerShdw blurRad="38100" dist="38100" dir="2700000" algn="tl">
                    <a:srgbClr val="000000">
                      <a:alpha val="43137"/>
                    </a:srgbClr>
                  </a:outerShdw>
                </a:effectLst>
                <a:latin typeface="Trebuchet MS" panose="020B0603020202020204" pitchFamily="34" charset="0"/>
              </a:rPr>
              <a:t>MLS# 21027147 · $415,000</a:t>
            </a:r>
          </a:p>
        </p:txBody>
      </p:sp>
      <p:sp>
        <p:nvSpPr>
          <p:cNvPr id="3" name="Subtitle 2"/>
          <p:cNvSpPr>
            <a:spLocks noGrp="1"/>
          </p:cNvSpPr>
          <p:nvPr>
            <p:ph type="subTitle" idx="1"/>
          </p:nvPr>
        </p:nvSpPr>
        <p:spPr>
          <a:xfrm>
            <a:off x="1752600" y="4226561"/>
            <a:ext cx="6477000" cy="4536439"/>
          </a:xfrm>
        </p:spPr>
        <p:txBody>
          <a:bodyPr anchor="ctr">
            <a:noAutofit/>
          </a:bodyPr>
          <a:lstStyle/>
          <a:p>
            <a:r>
              <a:rPr lang="en-US" sz="1400" b="1" i="1" dirty="0">
                <a:solidFill>
                  <a:schemeClr val="tx1"/>
                </a:solidFill>
                <a:latin typeface="Trebuchet MS" panose="020B0603020202020204" pitchFamily="34" charset="0"/>
                <a:ea typeface="Verdana" panose="020B0604030504040204" pitchFamily="34" charset="0"/>
                <a:cs typeface="Verdana" panose="020B0604030504040204" pitchFamily="34" charset="0"/>
              </a:rPr>
              <a:t>Immaculately kept home in West Ashley! </a:t>
            </a:r>
          </a:p>
          <a:p>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Close to schools, hospital and shopping. This home boasts an open floor plan with 3 bedrooms, a formal dining room or office, a sunroom and a huge loft area. When you enter the home the dining room or office area is to the left and straight back there is a large family room with a gas fireplace that opens up to the breakfast area and spacious kitchen. The kitchen has granite countertops, a pantry, a gas range and the entrance to the garage is just off of the kitchen. Past the breakfast area is a large sunroom for that extra living space that opens out into the lovely backyard. Upstairs you will find a massive master bedroom with an </a:t>
            </a:r>
            <a:r>
              <a:rPr lang="en-US" sz="12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ensuite</a:t>
            </a:r>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 bathroom with a separate tub and shower and a huge walk-in closet.</a:t>
            </a:r>
          </a:p>
          <a:p>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The master bathroom has a gorgeous tile floor and the stand alone shower is fully tiled as well. Also upstairs you will find two more generously sized secondary bedrooms and a huge loft area that has multiple possibilities! One feature that adds to the flow of this </a:t>
            </a:r>
            <a:r>
              <a:rPr lang="en-US" sz="12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floorpan</a:t>
            </a:r>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 is that the laundry room is upstairs for ease of use.</a:t>
            </a:r>
          </a:p>
          <a:p>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This home also boasts a two car garage. And it backs up to a wooded buffer so you do not have to worry about your neighbors peaking into your windows. The homeowners have kept this home in immaculate condition. Grand Bees is a master planned community with beautiful landscaping, a neighborhood pool and tons of walking trails! The location cannot be beat. Close to everything! Walmart and Harris Teeter are just around the corner! The beach is just minutes away and downtown Charleston is only a few miles away.</a:t>
            </a:r>
          </a:p>
          <a:p>
            <a:endPar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endParaRPr>
          </a:p>
          <a:p>
            <a:r>
              <a:rPr lang="en-US" sz="1200" b="1" i="1" dirty="0">
                <a:solidFill>
                  <a:schemeClr val="tx1"/>
                </a:solidFill>
                <a:latin typeface="Trebuchet MS" panose="020B0603020202020204" pitchFamily="34" charset="0"/>
                <a:ea typeface="Verdana" panose="020B0604030504040204" pitchFamily="34" charset="0"/>
                <a:cs typeface="Verdana" panose="020B0604030504040204" pitchFamily="34" charset="0"/>
              </a:rPr>
              <a:t>Take a video tour: https://youtu.be/lWPQZ8OLJQM</a:t>
            </a: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06866" y="8963347"/>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2" y="8943345"/>
            <a:ext cx="1923605" cy="10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4153471" y="9041820"/>
            <a:ext cx="2753397" cy="1015663"/>
          </a:xfrm>
          <a:prstGeom prst="rect">
            <a:avLst/>
          </a:prstGeom>
        </p:spPr>
        <p:txBody>
          <a:bodyPr wrap="square">
            <a:spAutoFit/>
          </a:bodyPr>
          <a:lstStyle/>
          <a:p>
            <a:pPr algn="r"/>
            <a:r>
              <a:rPr lang="en-US" sz="1800" b="1" dirty="0">
                <a:latin typeface="Trebuchet MS" panose="020B0603020202020204" pitchFamily="34" charset="0"/>
                <a:ea typeface="Verdana" panose="020B0604030504040204" pitchFamily="34" charset="0"/>
                <a:cs typeface="Verdana" panose="020B0604030504040204" pitchFamily="34" charset="0"/>
              </a:rPr>
              <a:t>Carey Nikonchuk</a:t>
            </a:r>
          </a:p>
          <a:p>
            <a:pPr algn="r"/>
            <a:r>
              <a:rPr lang="en-US" sz="1400" dirty="0">
                <a:latin typeface="Trebuchet MS" panose="020B0603020202020204" pitchFamily="34" charset="0"/>
                <a:ea typeface="Verdana" panose="020B0604030504040204" pitchFamily="34" charset="0"/>
                <a:cs typeface="Verdana" panose="020B0604030504040204" pitchFamily="34" charset="0"/>
              </a:rPr>
              <a:t>(843) 276-1701 M</a:t>
            </a:r>
          </a:p>
          <a:p>
            <a:pPr algn="r"/>
            <a:r>
              <a:rPr lang="en-US" sz="1400" dirty="0">
                <a:latin typeface="Trebuchet MS" panose="020B0603020202020204" pitchFamily="34" charset="0"/>
              </a:rPr>
              <a:t>cnikonchuk@gmail.com</a:t>
            </a:r>
          </a:p>
          <a:p>
            <a:pPr algn="r"/>
            <a:r>
              <a:rPr lang="en-US" sz="1400" dirty="0">
                <a:latin typeface="Trebuchet MS" panose="020B0603020202020204" pitchFamily="34" charset="0"/>
              </a:rPr>
              <a:t>www.palmettoproperty.net</a:t>
            </a:r>
          </a:p>
        </p:txBody>
      </p:sp>
      <p:pic>
        <p:nvPicPr>
          <p:cNvPr id="5" name="Picture 4">
            <a:extLst>
              <a:ext uri="{FF2B5EF4-FFF2-40B4-BE49-F238E27FC236}">
                <a16:creationId xmlns:a16="http://schemas.microsoft.com/office/drawing/2014/main" id="{46EE3ABF-0AD7-4BAF-8EFE-0054297EE75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2400" y="7678641"/>
            <a:ext cx="1600197" cy="1066800"/>
          </a:xfrm>
          <a:prstGeom prst="rect">
            <a:avLst/>
          </a:prstGeom>
        </p:spPr>
      </p:pic>
      <p:pic>
        <p:nvPicPr>
          <p:cNvPr id="8" name="Picture 7">
            <a:extLst>
              <a:ext uri="{FF2B5EF4-FFF2-40B4-BE49-F238E27FC236}">
                <a16:creationId xmlns:a16="http://schemas.microsoft.com/office/drawing/2014/main" id="{923F280A-95C0-4842-9293-40D5F257962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2400" y="2635834"/>
            <a:ext cx="1600200" cy="1061466"/>
          </a:xfrm>
          <a:prstGeom prst="rect">
            <a:avLst/>
          </a:prstGeom>
        </p:spPr>
      </p:pic>
      <p:pic>
        <p:nvPicPr>
          <p:cNvPr id="10" name="Picture 9">
            <a:extLst>
              <a:ext uri="{FF2B5EF4-FFF2-40B4-BE49-F238E27FC236}">
                <a16:creationId xmlns:a16="http://schemas.microsoft.com/office/drawing/2014/main" id="{B9B6F2D5-E784-49C7-81D3-F0850F19BB6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52400" y="1376464"/>
            <a:ext cx="1600200" cy="1061466"/>
          </a:xfrm>
          <a:prstGeom prst="rect">
            <a:avLst/>
          </a:prstGeom>
        </p:spPr>
      </p:pic>
      <p:pic>
        <p:nvPicPr>
          <p:cNvPr id="13" name="Picture 12">
            <a:extLst>
              <a:ext uri="{FF2B5EF4-FFF2-40B4-BE49-F238E27FC236}">
                <a16:creationId xmlns:a16="http://schemas.microsoft.com/office/drawing/2014/main" id="{06B7A0B0-5ADA-4D62-8B86-DDB96EA994A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52400" y="114428"/>
            <a:ext cx="1600200" cy="1061466"/>
          </a:xfrm>
          <a:prstGeom prst="rect">
            <a:avLst/>
          </a:prstGeom>
        </p:spPr>
      </p:pic>
      <p:pic>
        <p:nvPicPr>
          <p:cNvPr id="18" name="Picture 17">
            <a:extLst>
              <a:ext uri="{FF2B5EF4-FFF2-40B4-BE49-F238E27FC236}">
                <a16:creationId xmlns:a16="http://schemas.microsoft.com/office/drawing/2014/main" id="{582EFB8E-A703-4460-9BA8-E82FAC0524E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52401" y="3895204"/>
            <a:ext cx="1600198" cy="1061465"/>
          </a:xfrm>
          <a:prstGeom prst="rect">
            <a:avLst/>
          </a:prstGeom>
        </p:spPr>
      </p:pic>
      <p:pic>
        <p:nvPicPr>
          <p:cNvPr id="20" name="Picture 19">
            <a:extLst>
              <a:ext uri="{FF2B5EF4-FFF2-40B4-BE49-F238E27FC236}">
                <a16:creationId xmlns:a16="http://schemas.microsoft.com/office/drawing/2014/main" id="{50DF044F-7219-4D1D-B784-229F43469959}"/>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52400" y="6413938"/>
            <a:ext cx="1600197" cy="1066800"/>
          </a:xfrm>
          <a:prstGeom prst="rect">
            <a:avLst/>
          </a:prstGeom>
        </p:spPr>
      </p:pic>
      <p:pic>
        <p:nvPicPr>
          <p:cNvPr id="25" name="Picture 24">
            <a:extLst>
              <a:ext uri="{FF2B5EF4-FFF2-40B4-BE49-F238E27FC236}">
                <a16:creationId xmlns:a16="http://schemas.microsoft.com/office/drawing/2014/main" id="{7C2A5E22-3C02-4F1D-A26A-E0E70BDA594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52401" y="5154571"/>
            <a:ext cx="1600198" cy="1061465"/>
          </a:xfrm>
          <a:prstGeom prst="rect">
            <a:avLst/>
          </a:prstGeom>
        </p:spPr>
      </p:pic>
      <p:sp>
        <p:nvSpPr>
          <p:cNvPr id="4" name="Rectangle 3">
            <a:extLst>
              <a:ext uri="{FF2B5EF4-FFF2-40B4-BE49-F238E27FC236}">
                <a16:creationId xmlns:a16="http://schemas.microsoft.com/office/drawing/2014/main" id="{3F0E83C8-AECD-4552-8889-941F70D88729}"/>
              </a:ext>
            </a:extLst>
          </p:cNvPr>
          <p:cNvSpPr/>
          <p:nvPr/>
        </p:nvSpPr>
        <p:spPr>
          <a:xfrm>
            <a:off x="1905000" y="62552"/>
            <a:ext cx="6172201" cy="523220"/>
          </a:xfrm>
          <a:prstGeom prst="rect">
            <a:avLst/>
          </a:prstGeom>
        </p:spPr>
        <p:txBody>
          <a:bodyPr wrap="square">
            <a:spAutoFit/>
          </a:bodyPr>
          <a:lstStyle/>
          <a:p>
            <a:pPr algn="ctr"/>
            <a:r>
              <a:rPr lang="en-US" sz="2800" i="1" dirty="0">
                <a:ln w="3175">
                  <a:solidFill>
                    <a:schemeClr val="tx1"/>
                  </a:solidFill>
                </a:ln>
                <a:solidFill>
                  <a:srgbClr val="3386C6"/>
                </a:solidFill>
                <a:effectLst>
                  <a:outerShdw blurRad="38100" dist="38100" dir="2700000" algn="tl">
                    <a:srgbClr val="000000">
                      <a:alpha val="43137"/>
                    </a:srgbClr>
                  </a:outerShdw>
                </a:effectLst>
                <a:latin typeface="Trebuchet MS" panose="020B0603020202020204" pitchFamily="34" charset="0"/>
              </a:rPr>
              <a:t>New Price ~ Turn Key In West Ashley</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365</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129 Gazania Way Grand Bees · Charleston, SC 29414 MLS# 21027147 · $415,000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51</cp:revision>
  <dcterms:created xsi:type="dcterms:W3CDTF">2006-08-16T00:00:00Z</dcterms:created>
  <dcterms:modified xsi:type="dcterms:W3CDTF">2021-11-04T11:43:38Z</dcterms:modified>
</cp:coreProperties>
</file>