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70" y="87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2/17/2014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2/17/2014</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7427331" y="7849668"/>
            <a:ext cx="1524000" cy="30266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7808331" y="7650398"/>
            <a:ext cx="762001" cy="7012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829800" y="111331"/>
            <a:ext cx="9212553" cy="656553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0"/>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88716" y="7239000"/>
            <a:ext cx="4454709" cy="18245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fontAlgn="base">
              <a:spcBef>
                <a:spcPct val="0"/>
              </a:spcBef>
              <a:spcAft>
                <a:spcPct val="0"/>
              </a:spcAft>
            </a:pPr>
            <a:r>
              <a:rPr lang="en-US" sz="3200" b="1" dirty="0" smtClean="0">
                <a:solidFill>
                  <a:srgbClr val="FFCC00"/>
                </a:solidFill>
                <a:effectLst>
                  <a:outerShdw blurRad="38100" dist="38100" dir="2700000" algn="tl">
                    <a:srgbClr val="000000">
                      <a:alpha val="43137"/>
                    </a:srgbClr>
                  </a:outerShdw>
                </a:effectLst>
                <a:latin typeface="Tw Cen MT" pitchFamily="34" charset="0"/>
                <a:cs typeface="Arial" pitchFamily="34" charset="0"/>
              </a:rPr>
              <a:t>12 54</a:t>
            </a:r>
            <a:r>
              <a:rPr lang="en-US" sz="3200" b="1" baseline="30000" dirty="0" smtClean="0">
                <a:solidFill>
                  <a:srgbClr val="FFCC00"/>
                </a:solidFill>
                <a:effectLst>
                  <a:outerShdw blurRad="38100" dist="38100" dir="2700000" algn="tl">
                    <a:srgbClr val="000000">
                      <a:alpha val="43137"/>
                    </a:srgbClr>
                  </a:outerShdw>
                </a:effectLst>
                <a:latin typeface="Tw Cen MT" pitchFamily="34" charset="0"/>
                <a:cs typeface="Arial" pitchFamily="34" charset="0"/>
              </a:rPr>
              <a:t>th</a:t>
            </a:r>
            <a:r>
              <a:rPr lang="en-US" sz="3200" b="1" dirty="0" smtClean="0">
                <a:solidFill>
                  <a:srgbClr val="FFCC00"/>
                </a:solidFill>
                <a:effectLst>
                  <a:outerShdw blurRad="38100" dist="38100" dir="2700000" algn="tl">
                    <a:srgbClr val="000000">
                      <a:alpha val="43137"/>
                    </a:srgbClr>
                  </a:outerShdw>
                </a:effectLst>
                <a:latin typeface="Tw Cen MT" pitchFamily="34" charset="0"/>
                <a:cs typeface="Arial" pitchFamily="34" charset="0"/>
              </a:rPr>
              <a:t> Ave</a:t>
            </a:r>
          </a:p>
          <a:p>
            <a:pPr lvl="0" fontAlgn="base">
              <a:spcBef>
                <a:spcPct val="0"/>
              </a:spcBef>
              <a:spcAft>
                <a:spcPct val="0"/>
              </a:spcAft>
            </a:pPr>
            <a:r>
              <a:rPr lang="en-US" sz="2800" dirty="0" smtClean="0">
                <a:solidFill>
                  <a:srgbClr val="FFCC00"/>
                </a:solidFill>
                <a:effectLst>
                  <a:outerShdw blurRad="38100" dist="38100" dir="2700000" algn="tl">
                    <a:srgbClr val="000000">
                      <a:alpha val="43137"/>
                    </a:srgbClr>
                  </a:outerShdw>
                </a:effectLst>
                <a:latin typeface="Tw Cen MT" pitchFamily="34" charset="0"/>
                <a:cs typeface="Arial" pitchFamily="34" charset="0"/>
              </a:rPr>
              <a:t>Isle of Palms, SC</a:t>
            </a:r>
          </a:p>
          <a:p>
            <a:pPr lvl="0" fontAlgn="base">
              <a:spcBef>
                <a:spcPct val="0"/>
              </a:spcBef>
              <a:spcAft>
                <a:spcPct val="0"/>
              </a:spcAft>
            </a:pPr>
            <a:r>
              <a:rPr kumimoji="0" lang="en-US" sz="2800" b="0" i="0" u="none" strike="noStrike" cap="none" normalizeH="0" baseline="0" dirty="0" smtClean="0">
                <a:ln>
                  <a:noFill/>
                </a:ln>
                <a:solidFill>
                  <a:srgbClr val="FFC000"/>
                </a:solidFill>
                <a:effectLst>
                  <a:outerShdw blurRad="38100" dist="38100" dir="2700000" algn="tl">
                    <a:srgbClr val="000000">
                      <a:alpha val="43137"/>
                    </a:srgbClr>
                  </a:outerShdw>
                </a:effectLst>
                <a:latin typeface="Tw Cen MT" pitchFamily="34" charset="0"/>
                <a:cs typeface="Arial" pitchFamily="34" charset="0"/>
              </a:rPr>
              <a:t>MLS# </a:t>
            </a:r>
            <a:r>
              <a:rPr lang="en-US" sz="2800" dirty="0" smtClean="0">
                <a:solidFill>
                  <a:srgbClr val="FFC000"/>
                </a:solidFill>
                <a:effectLst>
                  <a:outerShdw blurRad="38100" dist="38100" dir="2700000" algn="tl">
                    <a:srgbClr val="000000">
                      <a:alpha val="43137"/>
                    </a:srgbClr>
                  </a:outerShdw>
                </a:effectLst>
                <a:latin typeface="Tw Cen MT" pitchFamily="34" charset="0"/>
              </a:rPr>
              <a:t>2822763</a:t>
            </a:r>
          </a:p>
          <a:p>
            <a:pPr lvl="0" fontAlgn="base">
              <a:spcBef>
                <a:spcPct val="0"/>
              </a:spcBef>
              <a:spcAft>
                <a:spcPct val="0"/>
              </a:spcAft>
            </a:pPr>
            <a:r>
              <a:rPr kumimoji="0" lang="en-US" sz="2800" b="0" i="0" u="none" strike="noStrike" cap="none" normalizeH="0" baseline="0" dirty="0" smtClean="0">
                <a:ln>
                  <a:noFill/>
                </a:ln>
                <a:solidFill>
                  <a:srgbClr val="FFC000"/>
                </a:solidFill>
                <a:effectLst>
                  <a:outerShdw blurRad="38100" dist="38100" dir="2700000" algn="tl">
                    <a:srgbClr val="000000">
                      <a:alpha val="43137"/>
                    </a:srgbClr>
                  </a:outerShdw>
                </a:effectLst>
                <a:latin typeface="Tw Cen MT" pitchFamily="34" charset="0"/>
                <a:cs typeface="Arial" pitchFamily="34" charset="0"/>
              </a:rPr>
              <a:t>$999,000</a:t>
            </a:r>
            <a:endParaRPr kumimoji="0" lang="en-US" sz="1400" b="0" i="0" u="none" strike="noStrike" cap="none" normalizeH="0" baseline="0" dirty="0" smtClean="0">
              <a:ln>
                <a:noFill/>
              </a:ln>
              <a:solidFill>
                <a:srgbClr val="FFC000"/>
              </a:solidFill>
              <a:effectLst>
                <a:outerShdw blurRad="38100" dist="38100" dir="2700000" algn="tl">
                  <a:srgbClr val="000000">
                    <a:alpha val="43137"/>
                  </a:srgbClr>
                </a:outerShdw>
              </a:effectLst>
              <a:latin typeface="Tw Cen MT"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323624" y="7604597"/>
            <a:ext cx="1731414" cy="79280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9"/>
          <p:cNvSpPr txBox="1">
            <a:spLocks noChangeArrowheads="1"/>
          </p:cNvSpPr>
          <p:nvPr/>
        </p:nvSpPr>
        <p:spPr bwMode="auto">
          <a:xfrm>
            <a:off x="2974856" y="76200"/>
            <a:ext cx="6110082" cy="2286000"/>
          </a:xfrm>
          <a:custGeom>
            <a:avLst/>
            <a:gdLst>
              <a:gd name="connsiteX0" fmla="*/ 0 w 6314544"/>
              <a:gd name="connsiteY0" fmla="*/ 0 h 2229098"/>
              <a:gd name="connsiteX1" fmla="*/ 6314544 w 6314544"/>
              <a:gd name="connsiteY1" fmla="*/ 0 h 2229098"/>
              <a:gd name="connsiteX2" fmla="*/ 6314544 w 6314544"/>
              <a:gd name="connsiteY2" fmla="*/ 2229098 h 2229098"/>
              <a:gd name="connsiteX3" fmla="*/ 0 w 6314544"/>
              <a:gd name="connsiteY3" fmla="*/ 2229098 h 2229098"/>
              <a:gd name="connsiteX4" fmla="*/ 0 w 6314544"/>
              <a:gd name="connsiteY4" fmla="*/ 0 h 2229098"/>
              <a:gd name="connsiteX0" fmla="*/ 0 w 8771994"/>
              <a:gd name="connsiteY0" fmla="*/ 0 h 2248148"/>
              <a:gd name="connsiteX1" fmla="*/ 8771994 w 8771994"/>
              <a:gd name="connsiteY1" fmla="*/ 19050 h 2248148"/>
              <a:gd name="connsiteX2" fmla="*/ 8771994 w 8771994"/>
              <a:gd name="connsiteY2" fmla="*/ 2248148 h 2248148"/>
              <a:gd name="connsiteX3" fmla="*/ 2457450 w 8771994"/>
              <a:gd name="connsiteY3" fmla="*/ 2248148 h 2248148"/>
              <a:gd name="connsiteX4" fmla="*/ 0 w 8771994"/>
              <a:gd name="connsiteY4" fmla="*/ 0 h 2248148"/>
              <a:gd name="connsiteX0" fmla="*/ 0 w 8771994"/>
              <a:gd name="connsiteY0" fmla="*/ 0 h 2248148"/>
              <a:gd name="connsiteX1" fmla="*/ 8771994 w 8771994"/>
              <a:gd name="connsiteY1" fmla="*/ 19050 h 2248148"/>
              <a:gd name="connsiteX2" fmla="*/ 8771994 w 8771994"/>
              <a:gd name="connsiteY2" fmla="*/ 2248148 h 2248148"/>
              <a:gd name="connsiteX3" fmla="*/ 2819400 w 8771994"/>
              <a:gd name="connsiteY3" fmla="*/ 1867148 h 2248148"/>
              <a:gd name="connsiteX4" fmla="*/ 0 w 8771994"/>
              <a:gd name="connsiteY4" fmla="*/ 0 h 2248148"/>
              <a:gd name="connsiteX0" fmla="*/ 0 w 8771994"/>
              <a:gd name="connsiteY0" fmla="*/ 0 h 2248148"/>
              <a:gd name="connsiteX1" fmla="*/ 8771994 w 8771994"/>
              <a:gd name="connsiteY1" fmla="*/ 19050 h 2248148"/>
              <a:gd name="connsiteX2" fmla="*/ 8771994 w 8771994"/>
              <a:gd name="connsiteY2" fmla="*/ 2248148 h 2248148"/>
              <a:gd name="connsiteX3" fmla="*/ 2819400 w 8771994"/>
              <a:gd name="connsiteY3" fmla="*/ 1867148 h 2248148"/>
              <a:gd name="connsiteX4" fmla="*/ 0 w 8771994"/>
              <a:gd name="connsiteY4" fmla="*/ 0 h 2248148"/>
              <a:gd name="connsiteX0" fmla="*/ 0 w 8771994"/>
              <a:gd name="connsiteY0" fmla="*/ 0 h 2133848"/>
              <a:gd name="connsiteX1" fmla="*/ 8771994 w 8771994"/>
              <a:gd name="connsiteY1" fmla="*/ 19050 h 2133848"/>
              <a:gd name="connsiteX2" fmla="*/ 8771994 w 8771994"/>
              <a:gd name="connsiteY2" fmla="*/ 2133848 h 2133848"/>
              <a:gd name="connsiteX3" fmla="*/ 2819400 w 8771994"/>
              <a:gd name="connsiteY3" fmla="*/ 1867148 h 2133848"/>
              <a:gd name="connsiteX4" fmla="*/ 0 w 8771994"/>
              <a:gd name="connsiteY4" fmla="*/ 0 h 2133848"/>
              <a:gd name="connsiteX0" fmla="*/ 0 w 9700567"/>
              <a:gd name="connsiteY0" fmla="*/ 0 h 2280630"/>
              <a:gd name="connsiteX1" fmla="*/ 8771994 w 9700567"/>
              <a:gd name="connsiteY1" fmla="*/ 19050 h 2280630"/>
              <a:gd name="connsiteX2" fmla="*/ 8771994 w 9700567"/>
              <a:gd name="connsiteY2" fmla="*/ 2133848 h 2280630"/>
              <a:gd name="connsiteX3" fmla="*/ 2819400 w 9700567"/>
              <a:gd name="connsiteY3" fmla="*/ 1867148 h 2280630"/>
              <a:gd name="connsiteX4" fmla="*/ 0 w 9700567"/>
              <a:gd name="connsiteY4" fmla="*/ 0 h 2280630"/>
              <a:gd name="connsiteX0" fmla="*/ 0 w 9809739"/>
              <a:gd name="connsiteY0" fmla="*/ 0 h 2307732"/>
              <a:gd name="connsiteX1" fmla="*/ 8771994 w 9809739"/>
              <a:gd name="connsiteY1" fmla="*/ 19050 h 2307732"/>
              <a:gd name="connsiteX2" fmla="*/ 8771994 w 9809739"/>
              <a:gd name="connsiteY2" fmla="*/ 2133848 h 2307732"/>
              <a:gd name="connsiteX3" fmla="*/ 953728 w 9809739"/>
              <a:gd name="connsiteY3" fmla="*/ 1941915 h 2307732"/>
              <a:gd name="connsiteX4" fmla="*/ 0 w 9809739"/>
              <a:gd name="connsiteY4" fmla="*/ 0 h 23077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09739" h="2307732">
                <a:moveTo>
                  <a:pt x="0" y="0"/>
                </a:moveTo>
                <a:lnTo>
                  <a:pt x="8771994" y="19050"/>
                </a:lnTo>
                <a:cubicBezTo>
                  <a:pt x="10233993" y="374691"/>
                  <a:pt x="10075038" y="1813371"/>
                  <a:pt x="8771994" y="2133848"/>
                </a:cubicBezTo>
                <a:cubicBezTo>
                  <a:pt x="7468950" y="2454325"/>
                  <a:pt x="2415727" y="2297556"/>
                  <a:pt x="953728" y="1941915"/>
                </a:cubicBez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normAutofit fontScale="92500"/>
          </a:bodyPr>
          <a:lstStyle/>
          <a:p>
            <a:pPr lvl="0" algn="ctr" fontAlgn="base">
              <a:spcBef>
                <a:spcPct val="0"/>
              </a:spcBef>
              <a:spcAft>
                <a:spcPct val="0"/>
              </a:spcAft>
            </a:pPr>
            <a:r>
              <a:rPr lang="en-US" sz="1100" dirty="0">
                <a:solidFill>
                  <a:schemeClr val="bg1"/>
                </a:solidFill>
                <a:latin typeface="Tw Cen MT" pitchFamily="34" charset="0"/>
                <a:cs typeface="Arial" pitchFamily="34" charset="0"/>
              </a:rPr>
              <a:t>The Admiral had this house built to last for his big family. It did just that and had only minor damage from Hurricane Hugo. This large home has great bones and with the right buyer could be a showcase. The views of the ocean are beautiful and can be seen from most of the rooms. The home has approximately 3585 square feet of enclosed area which includes a heated pool with tile deck. The pool has been closed. There is an indoor shower near the pool and a cedar sauna. There are approximately 630 sq. feet of decking. The house is handicap accessible with a porch lift. The architect was </a:t>
            </a:r>
            <a:r>
              <a:rPr lang="en-US" sz="1100" dirty="0" err="1">
                <a:solidFill>
                  <a:schemeClr val="bg1"/>
                </a:solidFill>
                <a:latin typeface="Tw Cen MT" pitchFamily="34" charset="0"/>
                <a:cs typeface="Arial" pitchFamily="34" charset="0"/>
              </a:rPr>
              <a:t>Gertraude</a:t>
            </a:r>
            <a:r>
              <a:rPr lang="en-US" sz="1100" dirty="0">
                <a:solidFill>
                  <a:schemeClr val="bg1"/>
                </a:solidFill>
                <a:latin typeface="Tw Cen MT" pitchFamily="34" charset="0"/>
                <a:cs typeface="Arial" pitchFamily="34" charset="0"/>
              </a:rPr>
              <a:t> </a:t>
            </a:r>
            <a:r>
              <a:rPr lang="en-US" sz="1100" dirty="0" err="1">
                <a:solidFill>
                  <a:schemeClr val="bg1"/>
                </a:solidFill>
                <a:latin typeface="Tw Cen MT" pitchFamily="34" charset="0"/>
                <a:cs typeface="Arial" pitchFamily="34" charset="0"/>
              </a:rPr>
              <a:t>Dilling</a:t>
            </a:r>
            <a:r>
              <a:rPr lang="en-US" sz="1100" dirty="0">
                <a:solidFill>
                  <a:schemeClr val="bg1"/>
                </a:solidFill>
                <a:latin typeface="Tw Cen MT" pitchFamily="34" charset="0"/>
                <a:cs typeface="Arial" pitchFamily="34" charset="0"/>
              </a:rPr>
              <a:t> and she designed the home to withstand potential storms. The central air conditioning and heating is a "Green" friendly geothermal system. Being on the second row from the beach allows for wonderful breezes year round. This home was never rented and is the home of the </a:t>
            </a:r>
            <a:r>
              <a:rPr lang="en-US" sz="1100" dirty="0" smtClean="0">
                <a:solidFill>
                  <a:schemeClr val="bg1"/>
                </a:solidFill>
                <a:latin typeface="Tw Cen MT" pitchFamily="34" charset="0"/>
                <a:cs typeface="Arial" pitchFamily="34" charset="0"/>
              </a:rPr>
              <a:t>original </a:t>
            </a:r>
            <a:r>
              <a:rPr lang="en-US" sz="1100" dirty="0">
                <a:solidFill>
                  <a:schemeClr val="bg1"/>
                </a:solidFill>
                <a:latin typeface="Tw Cen MT" pitchFamily="34" charset="0"/>
                <a:cs typeface="Arial" pitchFamily="34" charset="0"/>
              </a:rPr>
              <a:t>family</a:t>
            </a:r>
            <a:r>
              <a:rPr lang="en-US" sz="1100" dirty="0" smtClean="0">
                <a:solidFill>
                  <a:schemeClr val="bg1"/>
                </a:solidFill>
                <a:latin typeface="Tw Cen MT" pitchFamily="34" charset="0"/>
                <a:cs typeface="Arial" pitchFamily="34" charset="0"/>
              </a:rPr>
              <a:t>. The </a:t>
            </a:r>
            <a:r>
              <a:rPr lang="en-US" sz="1100" dirty="0">
                <a:solidFill>
                  <a:schemeClr val="bg1"/>
                </a:solidFill>
                <a:latin typeface="Tw Cen MT" pitchFamily="34" charset="0"/>
                <a:cs typeface="Arial" pitchFamily="34" charset="0"/>
              </a:rPr>
              <a:t>owners do not belong to Wild Dunes, but buyers can join if they decide. The square footage was taken from the owners--the buyers should measure to verify. The house is being sold "AS IS" no warranties--no repairs-buyers may have home inspection for information only. The downstairs is 18' above mean high tide. This is the perfect spot for a beautiful beach residence. The home is also being listed as land if buyers want to remove this house and build a new residence. This is one of the most desirable lots on the Isle of Palms. Just step out of the front door for a stroll on this beautiful beach </a:t>
            </a:r>
            <a:r>
              <a:rPr lang="en-US" sz="1100" dirty="0" smtClean="0">
                <a:solidFill>
                  <a:schemeClr val="bg1"/>
                </a:solidFill>
                <a:latin typeface="Tw Cen MT" pitchFamily="34" charset="0"/>
                <a:cs typeface="Arial" pitchFamily="34" charset="0"/>
              </a:rPr>
              <a:t>area.</a:t>
            </a:r>
            <a:endParaRPr kumimoji="0" lang="en-US" sz="1100" b="0" i="0" u="none" strike="noStrike" cap="none" normalizeH="0" baseline="0" dirty="0" smtClean="0">
              <a:ln>
                <a:noFill/>
              </a:ln>
              <a:solidFill>
                <a:schemeClr val="bg1"/>
              </a:solidFill>
              <a:effectLst/>
              <a:latin typeface="Arial" pitchFamily="34" charset="0"/>
              <a:cs typeface="Arial" pitchFamily="34" charset="0"/>
            </a:endParaRPr>
          </a:p>
        </p:txBody>
      </p:sp>
      <p:sp>
        <p:nvSpPr>
          <p:cNvPr id="12" name="Text Box 18"/>
          <p:cNvSpPr txBox="1">
            <a:spLocks noChangeArrowheads="1"/>
          </p:cNvSpPr>
          <p:nvPr/>
        </p:nvSpPr>
        <p:spPr bwMode="auto">
          <a:xfrm>
            <a:off x="5486400" y="8761792"/>
            <a:ext cx="3349908" cy="2760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Real Estate ● Mortgage ● Insurance ● Business Brokerage</a:t>
            </a:r>
            <a:endParaRPr kumimoji="0" lang="en-US" sz="1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57394" y="8797924"/>
            <a:ext cx="197644" cy="2698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533400" y="6248400"/>
            <a:ext cx="8077200" cy="502328"/>
          </a:xfrm>
          <a:prstGeom prst="rect">
            <a:avLst/>
          </a:prstGeom>
        </p:spPr>
        <p:txBody>
          <a:bodyPr wrap="none" fromWordArt="1">
            <a:prstTxWarp prst="textPlain">
              <a:avLst>
                <a:gd name="adj" fmla="val 50000"/>
              </a:avLst>
            </a:prstTxWarp>
          </a:bodyPr>
          <a:lstStyle/>
          <a:p>
            <a:pPr algn="ctr"/>
            <a:r>
              <a:rPr lang="en-US" sz="3600" i="1" dirty="0">
                <a:effectLst>
                  <a:outerShdw blurRad="38100" dist="38100" dir="2700000" algn="tl">
                    <a:srgbClr val="000000">
                      <a:alpha val="43137"/>
                    </a:srgbClr>
                  </a:outerShdw>
                </a:effectLst>
                <a:latin typeface="Tw Cen MT" panose="020B0602020104020603" pitchFamily="34" charset="0"/>
              </a:rPr>
              <a:t>Build your dream home with views of ocean</a:t>
            </a:r>
            <a:endParaRPr lang="en-US" sz="3600" i="1" kern="10" spc="720" dirty="0">
              <a:ln w="9525">
                <a:solidFill>
                  <a:srgbClr val="000000"/>
                </a:solidFill>
                <a:round/>
                <a:headEnd/>
                <a:tailEnd/>
              </a:ln>
              <a:solidFill>
                <a:srgbClr val="FFCC00"/>
              </a:solidFill>
              <a:effectLst>
                <a:outerShdw blurRad="38100" dist="38100" dir="2700000" algn="tl">
                  <a:srgbClr val="000000">
                    <a:alpha val="43137"/>
                  </a:srgbClr>
                </a:outerShdw>
              </a:effectLst>
              <a:latin typeface="Tw Cen MT" panose="020B0602020104020603" pitchFamily="34" charset="0"/>
            </a:endParaRPr>
          </a:p>
        </p:txBody>
      </p:sp>
      <p:grpSp>
        <p:nvGrpSpPr>
          <p:cNvPr id="2" name="Group 1"/>
          <p:cNvGrpSpPr/>
          <p:nvPr/>
        </p:nvGrpSpPr>
        <p:grpSpPr>
          <a:xfrm>
            <a:off x="5486400" y="7543800"/>
            <a:ext cx="3384097" cy="917638"/>
            <a:chOff x="5486401" y="7943666"/>
            <a:chExt cx="3384097" cy="917638"/>
          </a:xfrm>
          <a:noFill/>
        </p:grpSpPr>
        <p:sp>
          <p:nvSpPr>
            <p:cNvPr id="9" name="Text Box 11"/>
            <p:cNvSpPr txBox="1">
              <a:spLocks noChangeArrowheads="1" noChangeShapeType="1"/>
            </p:cNvSpPr>
            <p:nvPr/>
          </p:nvSpPr>
          <p:spPr bwMode="auto">
            <a:xfrm>
              <a:off x="5486401" y="7946904"/>
              <a:ext cx="1734618" cy="914400"/>
            </a:xfrm>
            <a:prstGeom prst="rect">
              <a:avLst/>
            </a:prstGeom>
            <a:grpFill/>
            <a:ln w="0" algn="in">
              <a:no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18" name="Text Box 11"/>
            <p:cNvSpPr txBox="1">
              <a:spLocks noChangeArrowheads="1" noChangeShapeType="1"/>
            </p:cNvSpPr>
            <p:nvPr/>
          </p:nvSpPr>
          <p:spPr bwMode="auto">
            <a:xfrm>
              <a:off x="5486402" y="7943666"/>
              <a:ext cx="3384096" cy="914400"/>
            </a:xfrm>
            <a:prstGeom prst="rect">
              <a:avLst/>
            </a:prstGeom>
            <a:grpFill/>
            <a:ln w="0" algn="in">
              <a:no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effectLst>
                    <a:outerShdw blurRad="38100" dist="38100" dir="2700000" algn="tl">
                      <a:srgbClr val="000000">
                        <a:alpha val="43137"/>
                      </a:srgbClr>
                    </a:outerShdw>
                  </a:effectLst>
                  <a:latin typeface="Tw Cen MT" pitchFamily="34" charset="0"/>
                  <a:cs typeface="Arial" pitchFamily="34" charset="0"/>
                </a:rPr>
                <a:t>Peggy Reese</a:t>
              </a:r>
            </a:p>
            <a:p>
              <a:pPr fontAlgn="base">
                <a:spcBef>
                  <a:spcPct val="0"/>
                </a:spcBef>
                <a:spcAft>
                  <a:spcPct val="0"/>
                </a:spcAft>
              </a:pPr>
              <a:r>
                <a:rPr lang="en-US" sz="1100" i="1" dirty="0" smtClean="0">
                  <a:effectLst>
                    <a:outerShdw blurRad="38100" dist="38100" dir="2700000" algn="tl">
                      <a:srgbClr val="000000">
                        <a:alpha val="43137"/>
                      </a:srgbClr>
                    </a:outerShdw>
                  </a:effectLst>
                  <a:latin typeface="Tw Cen MT" pitchFamily="34" charset="0"/>
                  <a:cs typeface="Arial" pitchFamily="34" charset="0"/>
                </a:rPr>
                <a:t>E-PRO, GRI</a:t>
              </a:r>
            </a:p>
            <a:p>
              <a:pPr fontAlgn="base">
                <a:spcBef>
                  <a:spcPct val="0"/>
                </a:spcBef>
                <a:spcAft>
                  <a:spcPct val="0"/>
                </a:spcAft>
              </a:pPr>
              <a:r>
                <a:rPr lang="en-US" sz="1100" dirty="0" smtClean="0">
                  <a:effectLst>
                    <a:outerShdw blurRad="38100" dist="38100" dir="2700000" algn="tl">
                      <a:srgbClr val="000000">
                        <a:alpha val="43137"/>
                      </a:srgbClr>
                    </a:outerShdw>
                  </a:effectLst>
                  <a:latin typeface="Tw Cen MT" pitchFamily="34" charset="0"/>
                  <a:cs typeface="Arial" pitchFamily="34" charset="0"/>
                </a:rPr>
                <a:t>phreese@bellsouth.net</a:t>
              </a:r>
              <a:r>
                <a:rPr lang="en-US" sz="1100" dirty="0">
                  <a:effectLst>
                    <a:outerShdw blurRad="38100" dist="38100" dir="2700000" algn="tl">
                      <a:srgbClr val="000000">
                        <a:alpha val="43137"/>
                      </a:srgbClr>
                    </a:outerShdw>
                  </a:effectLst>
                  <a:latin typeface="Tw Cen MT" pitchFamily="34" charset="0"/>
                  <a:cs typeface="Arial" pitchFamily="34" charset="0"/>
                </a:rPr>
                <a:t/>
              </a:r>
              <a:br>
                <a:rPr lang="en-US" sz="1100" dirty="0">
                  <a:effectLst>
                    <a:outerShdw blurRad="38100" dist="38100" dir="2700000" algn="tl">
                      <a:srgbClr val="000000">
                        <a:alpha val="43137"/>
                      </a:srgbClr>
                    </a:outerShdw>
                  </a:effectLst>
                  <a:latin typeface="Tw Cen MT" pitchFamily="34" charset="0"/>
                  <a:cs typeface="Arial" pitchFamily="34" charset="0"/>
                </a:rPr>
              </a:br>
              <a:r>
                <a:rPr lang="en-US" sz="1100" dirty="0">
                  <a:effectLst>
                    <a:outerShdw blurRad="38100" dist="38100" dir="2700000" algn="tl">
                      <a:srgbClr val="000000">
                        <a:alpha val="43137"/>
                      </a:srgbClr>
                    </a:outerShdw>
                  </a:effectLst>
                  <a:latin typeface="Tw Cen MT" pitchFamily="34" charset="0"/>
                  <a:cs typeface="Arial" pitchFamily="34" charset="0"/>
                </a:rPr>
                <a:t>Mobile (843) 693-2050 </a:t>
              </a:r>
              <a:endParaRPr lang="en-US" dirty="0">
                <a:effectLst>
                  <a:outerShdw blurRad="38100" dist="38100" dir="2700000" algn="tl">
                    <a:srgbClr val="000000">
                      <a:alpha val="43137"/>
                    </a:srgbClr>
                  </a:outerShdw>
                </a:effectLst>
                <a:latin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grpSp>
      <p:sp>
        <p:nvSpPr>
          <p:cNvPr id="21" name="Text Box 18"/>
          <p:cNvSpPr txBox="1">
            <a:spLocks noChangeArrowheads="1"/>
          </p:cNvSpPr>
          <p:nvPr/>
        </p:nvSpPr>
        <p:spPr bwMode="auto">
          <a:xfrm>
            <a:off x="5486400" y="8531102"/>
            <a:ext cx="3349908" cy="2760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AgentOwned Realty</a:t>
            </a:r>
            <a:r>
              <a:rPr kumimoji="0" lang="en-US" sz="1400" b="0" i="0" u="none" strike="noStrike" cap="none" normalizeH="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 Co</a:t>
            </a:r>
            <a:endParaRPr kumimoji="0" lang="en-US"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135</TotalTime>
  <Words>342</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2014-02-17T22:30:34Z</dcterms:modified>
</cp:coreProperties>
</file>