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00"/>
    <a:srgbClr val="17375E"/>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6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10/23/2025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palmetto-real-estate-photography.aryeo.com/listings/0199e8c0-51b0-705d-b72e-3bdd6f20019a/download-center#3d_content:~:text=9c037dda6739%3FinitialViewType%3Dpano-,Copy,-View" TargetMode="External"/><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l="215" r="215"/>
          <a:stretch/>
        </p:blipFill>
        <p:spPr>
          <a:xfrm>
            <a:off x="0" y="304800"/>
            <a:ext cx="8229600" cy="4648200"/>
          </a:xfrm>
          <a:prstGeom prst="rect">
            <a:avLst/>
          </a:prstGeom>
          <a:ln>
            <a:noFill/>
          </a:ln>
          <a:effectLst/>
        </p:spPr>
      </p:pic>
      <p:sp>
        <p:nvSpPr>
          <p:cNvPr id="2" name="Title 1"/>
          <p:cNvSpPr>
            <a:spLocks noGrp="1"/>
          </p:cNvSpPr>
          <p:nvPr>
            <p:ph type="ctrTitle"/>
          </p:nvPr>
        </p:nvSpPr>
        <p:spPr>
          <a:xfrm>
            <a:off x="0" y="0"/>
            <a:ext cx="8229600" cy="577082"/>
          </a:xfrm>
          <a:solidFill>
            <a:schemeClr val="bg2">
              <a:lumMod val="75000"/>
            </a:schemeClr>
          </a:solidFill>
          <a:effectLst/>
        </p:spPr>
        <p:txBody>
          <a:bodyPr>
            <a:noAutofit/>
          </a:bodyPr>
          <a:lstStyle/>
          <a:p>
            <a:r>
              <a:rPr lang="en-US" sz="2200" b="1" dirty="0">
                <a:ln w="3175">
                  <a:noFill/>
                </a:ln>
                <a:solidFill>
                  <a:srgbClr val="FFFF00"/>
                </a:solidFill>
                <a:effectLst>
                  <a:outerShdw blurRad="38100" dist="25400" dir="2700000" algn="tl" rotWithShape="0">
                    <a:prstClr val="black">
                      <a:alpha val="75000"/>
                    </a:prstClr>
                  </a:outerShdw>
                </a:effectLst>
                <a:latin typeface="Futura Bk BT" panose="020B0502020204020303" pitchFamily="34" charset="0"/>
              </a:rPr>
              <a:t>AMAZING OPPORTUNITY CLOSE TO MUSC AND THE CITADEL</a:t>
            </a:r>
          </a:p>
        </p:txBody>
      </p:sp>
      <p:sp>
        <p:nvSpPr>
          <p:cNvPr id="3" name="Subtitle 2"/>
          <p:cNvSpPr>
            <a:spLocks noGrp="1"/>
          </p:cNvSpPr>
          <p:nvPr>
            <p:ph type="subTitle" idx="1"/>
          </p:nvPr>
        </p:nvSpPr>
        <p:spPr>
          <a:xfrm>
            <a:off x="0" y="5265241"/>
            <a:ext cx="8229600" cy="3040558"/>
          </a:xfrm>
          <a:effectLst/>
        </p:spPr>
        <p:txBody>
          <a:bodyPr anchor="ctr">
            <a:noAutofit/>
          </a:bodyPr>
          <a:lstStyle/>
          <a:p>
            <a:r>
              <a:rPr lang="en-US" sz="1200" dirty="0">
                <a:solidFill>
                  <a:schemeClr val="bg2"/>
                </a:solidFill>
                <a:latin typeface="Futura Lt BT" panose="020B0402020204020303" pitchFamily="34" charset="0"/>
              </a:rPr>
              <a:t>Welcome to this beautifully maintained home in the highly sought-after Westside neighborhood of downtown Charleston. Enjoy the best of city living with close proximity to local restaurants, shops, parks, MUSC, The Citadel, and the College of Charleston. Gated off street parking, a fully fenced lush backyard and covered front porch offer the best of low-country living. Inside, you'll find a large living space with a new half bathroom. An updated eat-in kitchen with a built-in microwave, dishwasher, gas range and refrigerator. Along with a small office space and storage closet holding a stack-able washer and dryer. Upstairs, there are two large bedrooms with a full bathroom and a nice nook in between perfect for a futon or small sofa.</a:t>
            </a:r>
          </a:p>
          <a:p>
            <a:endParaRPr lang="en-US" sz="1200" dirty="0">
              <a:solidFill>
                <a:schemeClr val="bg2"/>
              </a:solidFill>
              <a:latin typeface="Futura Lt BT" panose="020B0402020204020303" pitchFamily="34" charset="0"/>
            </a:endParaRPr>
          </a:p>
          <a:p>
            <a:r>
              <a:rPr lang="en-US" sz="1200" dirty="0">
                <a:solidFill>
                  <a:schemeClr val="bg2"/>
                </a:solidFill>
                <a:latin typeface="Futura Lt BT" panose="020B0402020204020303" pitchFamily="34" charset="0"/>
              </a:rPr>
              <a:t>Other recent upgrades include a roof, new HVAC system, tankless water heater and all new windows throughout providing peace of mind for years to come.</a:t>
            </a:r>
          </a:p>
          <a:p>
            <a:endParaRPr lang="en-US" sz="1200" dirty="0">
              <a:solidFill>
                <a:schemeClr val="bg2"/>
              </a:solidFill>
              <a:latin typeface="Futura Lt BT" panose="020B0402020204020303" pitchFamily="34" charset="0"/>
            </a:endParaRPr>
          </a:p>
          <a:p>
            <a:r>
              <a:rPr lang="en-US" sz="1200" dirty="0">
                <a:solidFill>
                  <a:schemeClr val="bg2"/>
                </a:solidFill>
                <a:latin typeface="Futura Lt BT" panose="020B0402020204020303" pitchFamily="34" charset="0"/>
                <a:hlinkClick r:id="rId3"/>
              </a:rPr>
              <a:t>VIRTUAL TOUR</a:t>
            </a:r>
            <a:endParaRPr lang="en-US" sz="1200" dirty="0">
              <a:solidFill>
                <a:schemeClr val="bg2"/>
              </a:solidFill>
              <a:latin typeface="Futura Lt BT" panose="020B0402020204020303" pitchFamily="34" charset="0"/>
            </a:endParaRPr>
          </a:p>
        </p:txBody>
      </p:sp>
      <p:sp>
        <p:nvSpPr>
          <p:cNvPr id="17" name="Rectangle 16"/>
          <p:cNvSpPr/>
          <p:nvPr/>
        </p:nvSpPr>
        <p:spPr>
          <a:xfrm>
            <a:off x="5049916" y="9220200"/>
            <a:ext cx="2951083" cy="830997"/>
          </a:xfrm>
          <a:prstGeom prst="rect">
            <a:avLst/>
          </a:prstGeom>
          <a:effectLst/>
        </p:spPr>
        <p:txBody>
          <a:bodyPr wrap="square">
            <a:spAutoFit/>
          </a:bodyPr>
          <a:lstStyle/>
          <a:p>
            <a:pPr algn="r"/>
            <a:r>
              <a:rPr lang="en-US" sz="1200" b="1" dirty="0">
                <a:solidFill>
                  <a:schemeClr val="bg2"/>
                </a:solidFill>
                <a:latin typeface="Futura Lt BT" panose="020B0402020204020303" pitchFamily="34" charset="0"/>
              </a:rPr>
              <a:t>Kathy Ware</a:t>
            </a:r>
            <a:br>
              <a:rPr lang="en-US" sz="1200" b="1" dirty="0">
                <a:solidFill>
                  <a:schemeClr val="bg2"/>
                </a:solidFill>
                <a:latin typeface="Futura Lt BT" panose="020B0402020204020303" pitchFamily="34" charset="0"/>
              </a:rPr>
            </a:br>
            <a:r>
              <a:rPr lang="en-US" sz="1200" dirty="0">
                <a:solidFill>
                  <a:schemeClr val="bg2"/>
                </a:solidFill>
                <a:latin typeface="Futura Lt BT" panose="020B0402020204020303" pitchFamily="34" charset="0"/>
              </a:rPr>
              <a:t>843-830-3804</a:t>
            </a:r>
          </a:p>
          <a:p>
            <a:pPr algn="r"/>
            <a:r>
              <a:rPr lang="en-US" sz="1200" dirty="0">
                <a:solidFill>
                  <a:schemeClr val="bg2"/>
                </a:solidFill>
                <a:latin typeface="Futura Lt BT" panose="020B0402020204020303" pitchFamily="34" charset="0"/>
              </a:rPr>
              <a:t>Kathy.ware@carolinaone.com</a:t>
            </a:r>
          </a:p>
          <a:p>
            <a:pPr algn="r"/>
            <a:r>
              <a:rPr lang="en-US" sz="1200" dirty="0">
                <a:solidFill>
                  <a:schemeClr val="bg2"/>
                </a:solidFill>
                <a:latin typeface="Futura Lt BT" panose="020B0402020204020303" pitchFamily="34" charset="0"/>
              </a:rPr>
              <a:t>www.katherineware.com</a:t>
            </a:r>
            <a:endParaRPr lang="en-US" sz="1000" dirty="0">
              <a:solidFill>
                <a:schemeClr val="bg2"/>
              </a:solidFill>
              <a:latin typeface="Futura Lt BT" panose="020B0402020204020303" pitchFamily="34" charset="0"/>
            </a:endParaRPr>
          </a:p>
        </p:txBody>
      </p:sp>
      <p:pic>
        <p:nvPicPr>
          <p:cNvPr id="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7426" y="9446322"/>
            <a:ext cx="1654748" cy="378752"/>
          </a:xfrm>
          <a:prstGeom prst="rect">
            <a:avLst/>
          </a:prstGeom>
          <a:noFill/>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228602" y="9347158"/>
            <a:ext cx="3239926" cy="577081"/>
          </a:xfrm>
          <a:prstGeom prst="rect">
            <a:avLst/>
          </a:prstGeom>
          <a:effectLst/>
        </p:spPr>
        <p:txBody>
          <a:bodyPr wrap="square">
            <a:spAutoFit/>
          </a:bodyPr>
          <a:lstStyle/>
          <a:p>
            <a:r>
              <a:rPr lang="en-US" sz="1050" dirty="0">
                <a:solidFill>
                  <a:schemeClr val="bg2"/>
                </a:solidFill>
                <a:latin typeface="Futura Lt BT" panose="020B0402020204020303" pitchFamily="34" charset="0"/>
              </a:rPr>
              <a:t>Carolina One Real Estate</a:t>
            </a:r>
          </a:p>
          <a:p>
            <a:r>
              <a:rPr lang="en-US" sz="1050" dirty="0">
                <a:solidFill>
                  <a:schemeClr val="bg2"/>
                </a:solidFill>
                <a:latin typeface="Futura Lt BT" panose="020B0402020204020303" pitchFamily="34" charset="0"/>
              </a:rPr>
              <a:t>195 W Coleman Blvd</a:t>
            </a:r>
          </a:p>
          <a:p>
            <a:r>
              <a:rPr lang="en-US" sz="1050" dirty="0">
                <a:solidFill>
                  <a:schemeClr val="bg2"/>
                </a:solidFill>
                <a:latin typeface="Futura Lt BT" panose="020B0402020204020303" pitchFamily="34" charset="0"/>
              </a:rPr>
              <a:t>Mt Pleasant, SC 29464-3495</a:t>
            </a:r>
          </a:p>
        </p:txBody>
      </p:sp>
      <p:grpSp>
        <p:nvGrpSpPr>
          <p:cNvPr id="7" name="Group 6">
            <a:extLst>
              <a:ext uri="{FF2B5EF4-FFF2-40B4-BE49-F238E27FC236}">
                <a16:creationId xmlns:a16="http://schemas.microsoft.com/office/drawing/2014/main" id="{F204FC10-8164-A634-FF1B-E9BA3C57226D}"/>
              </a:ext>
            </a:extLst>
          </p:cNvPr>
          <p:cNvGrpSpPr/>
          <p:nvPr/>
        </p:nvGrpSpPr>
        <p:grpSpPr>
          <a:xfrm>
            <a:off x="267653" y="8306752"/>
            <a:ext cx="7694294" cy="912494"/>
            <a:chOff x="306228" y="8306752"/>
            <a:chExt cx="7694294" cy="912494"/>
          </a:xfrm>
        </p:grpSpPr>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050363" y="8306752"/>
              <a:ext cx="1368324" cy="912216"/>
            </a:xfrm>
            <a:prstGeom prst="rect">
              <a:avLst/>
            </a:prstGeom>
            <a:ln>
              <a:noFill/>
            </a:ln>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888062" y="8306752"/>
              <a:ext cx="1367374" cy="911582"/>
            </a:xfrm>
            <a:prstGeom prst="rect">
              <a:avLst/>
            </a:prstGeom>
            <a:ln>
              <a:no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468529" y="8306752"/>
              <a:ext cx="1368741" cy="912494"/>
            </a:xfrm>
            <a:prstGeom prst="rect">
              <a:avLst/>
            </a:prstGeom>
            <a:ln>
              <a:noFill/>
            </a:ln>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631781" y="8306752"/>
              <a:ext cx="1368741" cy="912494"/>
            </a:xfrm>
            <a:prstGeom prst="rect">
              <a:avLst/>
            </a:prstGeom>
            <a:ln>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06228" y="8306752"/>
              <a:ext cx="1368741" cy="912494"/>
            </a:xfrm>
            <a:prstGeom prst="rect">
              <a:avLst/>
            </a:prstGeom>
            <a:ln>
              <a:noFill/>
            </a:ln>
            <a:effectLst/>
          </p:spPr>
        </p:pic>
      </p:grpSp>
      <p:sp>
        <p:nvSpPr>
          <p:cNvPr id="6" name="Rectangle 5">
            <a:extLst>
              <a:ext uri="{FF2B5EF4-FFF2-40B4-BE49-F238E27FC236}">
                <a16:creationId xmlns:a16="http://schemas.microsoft.com/office/drawing/2014/main" id="{CFAE8A48-E05A-5FA6-1E75-B7AFD5A79000}"/>
              </a:ext>
            </a:extLst>
          </p:cNvPr>
          <p:cNvSpPr/>
          <p:nvPr/>
        </p:nvSpPr>
        <p:spPr>
          <a:xfrm>
            <a:off x="0" y="542615"/>
            <a:ext cx="8229600" cy="307777"/>
          </a:xfrm>
          <a:prstGeom prst="rect">
            <a:avLst/>
          </a:prstGeom>
          <a:solidFill>
            <a:srgbClr val="17375E">
              <a:alpha val="50196"/>
            </a:srgbClr>
          </a:solidFill>
          <a:effectLst/>
        </p:spPr>
        <p:txBody>
          <a:bodyPr wrap="square" anchor="b">
            <a:spAutoFit/>
          </a:bodyPr>
          <a:lstStyle/>
          <a:p>
            <a:pPr algn="ctr"/>
            <a:r>
              <a:rPr lang="en-US" sz="1400" b="1" dirty="0">
                <a:effectLst>
                  <a:outerShdw blurRad="38100" dist="38100" dir="2700000" algn="tl">
                    <a:srgbClr val="000000">
                      <a:alpha val="43137"/>
                    </a:srgbClr>
                  </a:outerShdw>
                </a:effectLst>
                <a:latin typeface="Futura Lt BT" panose="020B0402020204020303" pitchFamily="34" charset="0"/>
              </a:rPr>
              <a:t>CHARMING COTTAGE IN CHARLESTON'S WESTSIDE!</a:t>
            </a:r>
          </a:p>
        </p:txBody>
      </p:sp>
      <p:sp>
        <p:nvSpPr>
          <p:cNvPr id="8" name="Arrow: Down 7">
            <a:extLst>
              <a:ext uri="{FF2B5EF4-FFF2-40B4-BE49-F238E27FC236}">
                <a16:creationId xmlns:a16="http://schemas.microsoft.com/office/drawing/2014/main" id="{ED5FA282-E603-D63F-1D8E-EBE1DD33AF58}"/>
              </a:ext>
            </a:extLst>
          </p:cNvPr>
          <p:cNvSpPr/>
          <p:nvPr/>
        </p:nvSpPr>
        <p:spPr>
          <a:xfrm rot="15324660">
            <a:off x="-1903798" y="3803313"/>
            <a:ext cx="381000" cy="769441"/>
          </a:xfrm>
          <a:prstGeom prst="downArrow">
            <a:avLst/>
          </a:prstGeom>
          <a:solidFill>
            <a:srgbClr val="FFFF00"/>
          </a:solidFill>
          <a:ln>
            <a:solidFill>
              <a:srgbClr val="17375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CC93FF0-31CE-8DD6-0E6B-62A7B4096988}"/>
              </a:ext>
            </a:extLst>
          </p:cNvPr>
          <p:cNvSpPr/>
          <p:nvPr/>
        </p:nvSpPr>
        <p:spPr>
          <a:xfrm rot="2163626">
            <a:off x="3790611" y="3001650"/>
            <a:ext cx="610615" cy="1716313"/>
          </a:xfrm>
          <a:custGeom>
            <a:avLst/>
            <a:gdLst>
              <a:gd name="connsiteX0" fmla="*/ 0 w 979774"/>
              <a:gd name="connsiteY0" fmla="*/ 0 h 1455240"/>
              <a:gd name="connsiteX1" fmla="*/ 979774 w 979774"/>
              <a:gd name="connsiteY1" fmla="*/ 0 h 1455240"/>
              <a:gd name="connsiteX2" fmla="*/ 979774 w 979774"/>
              <a:gd name="connsiteY2" fmla="*/ 1455240 h 1455240"/>
              <a:gd name="connsiteX3" fmla="*/ 0 w 979774"/>
              <a:gd name="connsiteY3" fmla="*/ 1455240 h 1455240"/>
              <a:gd name="connsiteX4" fmla="*/ 0 w 979774"/>
              <a:gd name="connsiteY4" fmla="*/ 0 h 1455240"/>
              <a:gd name="connsiteX0" fmla="*/ 0 w 979774"/>
              <a:gd name="connsiteY0" fmla="*/ 0 h 2019286"/>
              <a:gd name="connsiteX1" fmla="*/ 979774 w 979774"/>
              <a:gd name="connsiteY1" fmla="*/ 0 h 2019286"/>
              <a:gd name="connsiteX2" fmla="*/ 979774 w 979774"/>
              <a:gd name="connsiteY2" fmla="*/ 1455240 h 2019286"/>
              <a:gd name="connsiteX3" fmla="*/ 148422 w 979774"/>
              <a:gd name="connsiteY3" fmla="*/ 2019286 h 2019286"/>
              <a:gd name="connsiteX4" fmla="*/ 0 w 979774"/>
              <a:gd name="connsiteY4" fmla="*/ 0 h 2019286"/>
              <a:gd name="connsiteX0" fmla="*/ 0 w 858603"/>
              <a:gd name="connsiteY0" fmla="*/ 616674 h 2019286"/>
              <a:gd name="connsiteX1" fmla="*/ 858603 w 858603"/>
              <a:gd name="connsiteY1" fmla="*/ 0 h 2019286"/>
              <a:gd name="connsiteX2" fmla="*/ 858603 w 858603"/>
              <a:gd name="connsiteY2" fmla="*/ 1455240 h 2019286"/>
              <a:gd name="connsiteX3" fmla="*/ 27251 w 858603"/>
              <a:gd name="connsiteY3" fmla="*/ 2019286 h 2019286"/>
              <a:gd name="connsiteX4" fmla="*/ 0 w 858603"/>
              <a:gd name="connsiteY4" fmla="*/ 616674 h 2019286"/>
              <a:gd name="connsiteX0" fmla="*/ 0 w 858603"/>
              <a:gd name="connsiteY0" fmla="*/ 616674 h 2019286"/>
              <a:gd name="connsiteX1" fmla="*/ 858603 w 858603"/>
              <a:gd name="connsiteY1" fmla="*/ 0 h 2019286"/>
              <a:gd name="connsiteX2" fmla="*/ 763122 w 858603"/>
              <a:gd name="connsiteY2" fmla="*/ 1459192 h 2019286"/>
              <a:gd name="connsiteX3" fmla="*/ 27251 w 858603"/>
              <a:gd name="connsiteY3" fmla="*/ 2019286 h 2019286"/>
              <a:gd name="connsiteX4" fmla="*/ 0 w 858603"/>
              <a:gd name="connsiteY4" fmla="*/ 616674 h 2019286"/>
              <a:gd name="connsiteX0" fmla="*/ 0 w 763122"/>
              <a:gd name="connsiteY0" fmla="*/ 392429 h 1795041"/>
              <a:gd name="connsiteX1" fmla="*/ 595665 w 763122"/>
              <a:gd name="connsiteY1" fmla="*/ 0 h 1795041"/>
              <a:gd name="connsiteX2" fmla="*/ 763122 w 763122"/>
              <a:gd name="connsiteY2" fmla="*/ 1234947 h 1795041"/>
              <a:gd name="connsiteX3" fmla="*/ 27251 w 763122"/>
              <a:gd name="connsiteY3" fmla="*/ 1795041 h 1795041"/>
              <a:gd name="connsiteX4" fmla="*/ 0 w 763122"/>
              <a:gd name="connsiteY4" fmla="*/ 392429 h 1795041"/>
              <a:gd name="connsiteX0" fmla="*/ 0 w 712287"/>
              <a:gd name="connsiteY0" fmla="*/ 392429 h 1795041"/>
              <a:gd name="connsiteX1" fmla="*/ 595665 w 712287"/>
              <a:gd name="connsiteY1" fmla="*/ 0 h 1795041"/>
              <a:gd name="connsiteX2" fmla="*/ 712287 w 712287"/>
              <a:gd name="connsiteY2" fmla="*/ 1326948 h 1795041"/>
              <a:gd name="connsiteX3" fmla="*/ 27251 w 712287"/>
              <a:gd name="connsiteY3" fmla="*/ 1795041 h 1795041"/>
              <a:gd name="connsiteX4" fmla="*/ 0 w 712287"/>
              <a:gd name="connsiteY4" fmla="*/ 392429 h 1795041"/>
              <a:gd name="connsiteX0" fmla="*/ 0 w 712287"/>
              <a:gd name="connsiteY0" fmla="*/ 392429 h 1732943"/>
              <a:gd name="connsiteX1" fmla="*/ 595665 w 712287"/>
              <a:gd name="connsiteY1" fmla="*/ 0 h 1732943"/>
              <a:gd name="connsiteX2" fmla="*/ 712287 w 712287"/>
              <a:gd name="connsiteY2" fmla="*/ 1326948 h 1732943"/>
              <a:gd name="connsiteX3" fmla="*/ 37020 w 712287"/>
              <a:gd name="connsiteY3" fmla="*/ 1732943 h 1732943"/>
              <a:gd name="connsiteX4" fmla="*/ 0 w 712287"/>
              <a:gd name="connsiteY4" fmla="*/ 392429 h 1732943"/>
              <a:gd name="connsiteX0" fmla="*/ 0 w 712287"/>
              <a:gd name="connsiteY0" fmla="*/ 275160 h 1615674"/>
              <a:gd name="connsiteX1" fmla="*/ 445403 w 712287"/>
              <a:gd name="connsiteY1" fmla="*/ 0 h 1615674"/>
              <a:gd name="connsiteX2" fmla="*/ 712287 w 712287"/>
              <a:gd name="connsiteY2" fmla="*/ 1209679 h 1615674"/>
              <a:gd name="connsiteX3" fmla="*/ 37020 w 712287"/>
              <a:gd name="connsiteY3" fmla="*/ 1615674 h 1615674"/>
              <a:gd name="connsiteX4" fmla="*/ 0 w 712287"/>
              <a:gd name="connsiteY4" fmla="*/ 275160 h 1615674"/>
              <a:gd name="connsiteX0" fmla="*/ 0 w 486421"/>
              <a:gd name="connsiteY0" fmla="*/ 275160 h 1615674"/>
              <a:gd name="connsiteX1" fmla="*/ 445403 w 486421"/>
              <a:gd name="connsiteY1" fmla="*/ 0 h 1615674"/>
              <a:gd name="connsiteX2" fmla="*/ 486421 w 486421"/>
              <a:gd name="connsiteY2" fmla="*/ 1374144 h 1615674"/>
              <a:gd name="connsiteX3" fmla="*/ 37020 w 486421"/>
              <a:gd name="connsiteY3" fmla="*/ 1615674 h 1615674"/>
              <a:gd name="connsiteX4" fmla="*/ 0 w 486421"/>
              <a:gd name="connsiteY4" fmla="*/ 275160 h 1615674"/>
              <a:gd name="connsiteX0" fmla="*/ 0 w 455621"/>
              <a:gd name="connsiteY0" fmla="*/ 252733 h 1615674"/>
              <a:gd name="connsiteX1" fmla="*/ 414603 w 455621"/>
              <a:gd name="connsiteY1" fmla="*/ 0 h 1615674"/>
              <a:gd name="connsiteX2" fmla="*/ 455621 w 455621"/>
              <a:gd name="connsiteY2" fmla="*/ 1374144 h 1615674"/>
              <a:gd name="connsiteX3" fmla="*/ 6220 w 455621"/>
              <a:gd name="connsiteY3" fmla="*/ 1615674 h 1615674"/>
              <a:gd name="connsiteX4" fmla="*/ 0 w 455621"/>
              <a:gd name="connsiteY4" fmla="*/ 252733 h 16156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5621" h="1615674">
                <a:moveTo>
                  <a:pt x="0" y="252733"/>
                </a:moveTo>
                <a:lnTo>
                  <a:pt x="414603" y="0"/>
                </a:lnTo>
                <a:lnTo>
                  <a:pt x="455621" y="1374144"/>
                </a:lnTo>
                <a:lnTo>
                  <a:pt x="6220" y="1615674"/>
                </a:lnTo>
                <a:cubicBezTo>
                  <a:pt x="4147" y="1161360"/>
                  <a:pt x="2073" y="707047"/>
                  <a:pt x="0" y="252733"/>
                </a:cubicBezTo>
                <a:close/>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0" y="4495800"/>
            <a:ext cx="8229600" cy="769441"/>
          </a:xfrm>
          <a:prstGeom prst="rect">
            <a:avLst/>
          </a:prstGeom>
          <a:solidFill>
            <a:schemeClr val="bg2">
              <a:lumMod val="75000"/>
            </a:schemeClr>
          </a:solidFill>
          <a:effectLst/>
        </p:spPr>
        <p:txBody>
          <a:bodyPr wrap="square" anchor="b">
            <a:spAutoFit/>
          </a:bodyPr>
          <a:lstStyle/>
          <a:p>
            <a:pPr algn="ctr"/>
            <a:r>
              <a:rPr lang="en-US" sz="2800" b="1" dirty="0">
                <a:effectLst>
                  <a:outerShdw blurRad="38100" dist="38100" dir="2700000" algn="tl">
                    <a:srgbClr val="000000">
                      <a:alpha val="43137"/>
                    </a:srgbClr>
                  </a:outerShdw>
                </a:effectLst>
                <a:latin typeface="Futura Lt BT" panose="020B0402020204020303" pitchFamily="34" charset="0"/>
              </a:rPr>
              <a:t>12 Nunan Street</a:t>
            </a:r>
          </a:p>
          <a:p>
            <a:pPr algn="ctr"/>
            <a:r>
              <a:rPr lang="en-US" sz="1600" dirty="0">
                <a:effectLst>
                  <a:outerShdw blurRad="38100" dist="38100" dir="2700000" algn="tl">
                    <a:srgbClr val="000000">
                      <a:alpha val="43137"/>
                    </a:srgbClr>
                  </a:outerShdw>
                </a:effectLst>
                <a:latin typeface="Futura Lt BT" panose="020B0402020204020303" pitchFamily="34" charset="0"/>
              </a:rPr>
              <a:t>Westside | Charleston, SC 29403 | MLS# 25028050 | $615,000</a:t>
            </a:r>
          </a:p>
        </p:txBody>
      </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322</TotalTime>
  <Words>225</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AMAZING OPPORTUNITY CLOSE TO MUSC AND THE CITADEL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71</cp:revision>
  <dcterms:created xsi:type="dcterms:W3CDTF">2006-08-16T00:00:00Z</dcterms:created>
  <dcterms:modified xsi:type="dcterms:W3CDTF">2025-10-23T15:14:09Z</dcterms:modified>
</cp:coreProperties>
</file>