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3"/>
  </p:notesMasterIdLst>
  <p:sldIdLst>
    <p:sldId id="256" r:id="rId2"/>
  </p:sldIdLst>
  <p:sldSz cx="7772400" cy="10058400"/>
  <p:notesSz cx="6858000" cy="9144000"/>
  <p:embeddedFontLst>
    <p:embeddedFont>
      <p:font typeface="Merriweather" panose="02000000000000000000" charset="0"/>
      <p:regular r:id="rId4"/>
      <p:bold r:id="rId5"/>
      <p:italic r:id="rId6"/>
      <p:boldItalic r:id="rId7"/>
    </p:embeddedFont>
    <p:embeddedFont>
      <p:font typeface="Montserrat" panose="00000500000000000000" pitchFamily="50" charset="0"/>
      <p:regular r:id="rId8"/>
      <p:bold r:id="rId9"/>
      <p:italic r:id="rId10"/>
      <p:boldItalic r:id="rId11"/>
    </p:embeddedFont>
    <p:embeddedFont>
      <p:font typeface="Montserrat SemiBold" panose="00000700000000000000" pitchFamily="50"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770" y="-1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rgbClr val="FF0000"/>
                </a:solidFill>
              </a:rPr>
              <a:t>DO NOT ALTER LAYOUT. YOUR FILE WILL BE RETURNED OR EDITED IF IT IS RECEIVED ALTERED.</a:t>
            </a:r>
            <a:endParaRPr sz="1400" b="1">
              <a:solidFill>
                <a:srgbClr val="FF0000"/>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24300" y="182825"/>
            <a:ext cx="7315800" cy="762000"/>
          </a:xfrm>
          <a:prstGeom prst="round1Rect">
            <a:avLst>
              <a:gd name="adj" fmla="val 43081"/>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 name="Google Shape;11;p2"/>
          <p:cNvSpPr/>
          <p:nvPr/>
        </p:nvSpPr>
        <p:spPr>
          <a:xfrm>
            <a:off x="4035800" y="4667775"/>
            <a:ext cx="3504300" cy="4917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24300" y="9517975"/>
            <a:ext cx="7315800" cy="259500"/>
          </a:xfrm>
          <a:prstGeom prst="rect">
            <a:avLst/>
          </a:prstGeom>
          <a:solidFill>
            <a:srgbClr val="1B3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4300" y="7646475"/>
            <a:ext cx="7315800" cy="1811700"/>
          </a:xfrm>
          <a:prstGeom prst="rect">
            <a:avLst/>
          </a:prstGeom>
          <a:solidFill>
            <a:srgbClr val="B2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p:nvPr/>
        </p:nvSpPr>
        <p:spPr>
          <a:xfrm>
            <a:off x="5059975" y="8451175"/>
            <a:ext cx="2480100" cy="8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Montserrat"/>
                <a:ea typeface="Montserrat"/>
                <a:cs typeface="Montserrat"/>
                <a:sym typeface="Montserrat"/>
              </a:rPr>
              <a:t>Helping buyers and sellers with</a:t>
            </a:r>
            <a:br>
              <a:rPr lang="en" sz="900">
                <a:latin typeface="Montserrat"/>
                <a:ea typeface="Montserrat"/>
                <a:cs typeface="Montserrat"/>
                <a:sym typeface="Montserrat"/>
              </a:rPr>
            </a:br>
            <a:r>
              <a:rPr lang="en" sz="900">
                <a:latin typeface="Montserrat"/>
                <a:ea typeface="Montserrat"/>
                <a:cs typeface="Montserrat"/>
                <a:sym typeface="Montserrat"/>
              </a:rPr>
              <a:t>every aspect of real estate since 1992.</a:t>
            </a:r>
            <a:endParaRPr sz="900">
              <a:latin typeface="Montserrat"/>
              <a:ea typeface="Montserrat"/>
              <a:cs typeface="Montserrat"/>
              <a:sym typeface="Montserrat"/>
            </a:endParaRPr>
          </a:p>
        </p:txBody>
      </p:sp>
      <p:pic>
        <p:nvPicPr>
          <p:cNvPr id="15" name="Google Shape;15;p2"/>
          <p:cNvPicPr preferRelativeResize="0"/>
          <p:nvPr/>
        </p:nvPicPr>
        <p:blipFill>
          <a:blip r:embed="rId2">
            <a:alphaModFix/>
          </a:blip>
          <a:stretch>
            <a:fillRect/>
          </a:stretch>
        </p:blipFill>
        <p:spPr>
          <a:xfrm>
            <a:off x="5730425" y="7893100"/>
            <a:ext cx="1139199" cy="558074"/>
          </a:xfrm>
          <a:prstGeom prst="rect">
            <a:avLst/>
          </a:prstGeom>
          <a:noFill/>
          <a:ln>
            <a:noFill/>
          </a:ln>
        </p:spPr>
      </p:pic>
      <p:pic>
        <p:nvPicPr>
          <p:cNvPr id="16" name="Google Shape;16;p2"/>
          <p:cNvPicPr preferRelativeResize="0"/>
          <p:nvPr/>
        </p:nvPicPr>
        <p:blipFill>
          <a:blip r:embed="rId3">
            <a:alphaModFix/>
          </a:blip>
          <a:stretch>
            <a:fillRect/>
          </a:stretch>
        </p:blipFill>
        <p:spPr>
          <a:xfrm>
            <a:off x="7163575" y="9128328"/>
            <a:ext cx="462600" cy="375326"/>
          </a:xfrm>
          <a:prstGeom prst="rect">
            <a:avLst/>
          </a:prstGeom>
          <a:noFill/>
          <a:ln>
            <a:noFill/>
          </a:ln>
        </p:spPr>
      </p:pic>
      <p:pic>
        <p:nvPicPr>
          <p:cNvPr id="17" name="Google Shape;17;p2"/>
          <p:cNvPicPr preferRelativeResize="0"/>
          <p:nvPr/>
        </p:nvPicPr>
        <p:blipFill>
          <a:blip r:embed="rId4">
            <a:alphaModFix/>
          </a:blip>
          <a:stretch>
            <a:fillRect/>
          </a:stretch>
        </p:blipFill>
        <p:spPr>
          <a:xfrm>
            <a:off x="6590800" y="8983075"/>
            <a:ext cx="852951" cy="248925"/>
          </a:xfrm>
          <a:prstGeom prst="rect">
            <a:avLst/>
          </a:prstGeom>
          <a:noFill/>
          <a:ln>
            <a:noFill/>
          </a:ln>
        </p:spPr>
      </p:pic>
      <p:pic>
        <p:nvPicPr>
          <p:cNvPr id="18" name="Google Shape;18;p2"/>
          <p:cNvPicPr preferRelativeResize="0"/>
          <p:nvPr/>
        </p:nvPicPr>
        <p:blipFill>
          <a:blip r:embed="rId5">
            <a:alphaModFix/>
          </a:blip>
          <a:stretch>
            <a:fillRect/>
          </a:stretch>
        </p:blipFill>
        <p:spPr>
          <a:xfrm>
            <a:off x="6044450" y="8815100"/>
            <a:ext cx="546350" cy="447875"/>
          </a:xfrm>
          <a:prstGeom prst="rect">
            <a:avLst/>
          </a:prstGeom>
          <a:noFill/>
          <a:ln>
            <a:noFill/>
          </a:ln>
        </p:spPr>
      </p:pic>
      <p:pic>
        <p:nvPicPr>
          <p:cNvPr id="19" name="Google Shape;19;p2"/>
          <p:cNvPicPr preferRelativeResize="0"/>
          <p:nvPr/>
        </p:nvPicPr>
        <p:blipFill>
          <a:blip r:embed="rId6">
            <a:alphaModFix/>
          </a:blip>
          <a:stretch>
            <a:fillRect/>
          </a:stretch>
        </p:blipFill>
        <p:spPr>
          <a:xfrm>
            <a:off x="5226775" y="9016350"/>
            <a:ext cx="782574" cy="182350"/>
          </a:xfrm>
          <a:prstGeom prst="rect">
            <a:avLst/>
          </a:prstGeom>
          <a:noFill/>
          <a:ln>
            <a:noFill/>
          </a:ln>
        </p:spPr>
      </p:pic>
      <p:sp>
        <p:nvSpPr>
          <p:cNvPr id="20" name="Google Shape;20;p2"/>
          <p:cNvSpPr txBox="1"/>
          <p:nvPr/>
        </p:nvSpPr>
        <p:spPr>
          <a:xfrm>
            <a:off x="240050" y="9518275"/>
            <a:ext cx="7310100" cy="25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latin typeface="Montserrat SemiBold"/>
                <a:ea typeface="Montserrat SemiBold"/>
                <a:cs typeface="Montserrat SemiBold"/>
                <a:sym typeface="Montserrat SemiBold"/>
              </a:rPr>
              <a:t>Real Estate • Mortgage • Insurance • Business Brokerage • Property Management</a:t>
            </a:r>
            <a:endParaRPr sz="1300">
              <a:solidFill>
                <a:srgbClr val="FFFFFF"/>
              </a:solidFill>
              <a:latin typeface="Montserrat SemiBold"/>
              <a:ea typeface="Montserrat SemiBold"/>
              <a:cs typeface="Montserrat SemiBold"/>
              <a:sym typeface="Montserrat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4"/>
          <p:cNvSpPr txBox="1"/>
          <p:nvPr/>
        </p:nvSpPr>
        <p:spPr>
          <a:xfrm>
            <a:off x="4035800" y="5257575"/>
            <a:ext cx="3504300" cy="23136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$725,000</a:t>
            </a: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3 Beds, 2.5 baths </a:t>
            </a: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Townhouse, no HOA </a:t>
            </a: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1,370SqFt</a:t>
            </a: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Secret garden</a:t>
            </a: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  </a:t>
            </a: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Enjoy the Lifestyle of an urban setting in the heart of the Historic District with its many opportunities to walk to the nearby Colonial Lake, restaurants, bars, shopping, entertainment, the Dock Street Theatre, Chas. Library Society, The Gibbes and more.</a:t>
            </a:r>
            <a:endParaRPr sz="1200">
              <a:latin typeface="Montserrat"/>
              <a:ea typeface="Montserrat"/>
              <a:cs typeface="Montserrat"/>
              <a:sym typeface="Montserrat"/>
            </a:endParaRPr>
          </a:p>
        </p:txBody>
      </p:sp>
      <p:pic>
        <p:nvPicPr>
          <p:cNvPr id="28" name="Google Shape;28;p4"/>
          <p:cNvPicPr preferRelativeResize="0"/>
          <p:nvPr/>
        </p:nvPicPr>
        <p:blipFill rotWithShape="1">
          <a:blip r:embed="rId3">
            <a:alphaModFix/>
          </a:blip>
          <a:srcRect t="14704" b="14704"/>
          <a:stretch/>
        </p:blipFill>
        <p:spPr>
          <a:xfrm>
            <a:off x="230050" y="1123575"/>
            <a:ext cx="4570170" cy="3419750"/>
          </a:xfrm>
          <a:prstGeom prst="rect">
            <a:avLst/>
          </a:prstGeom>
          <a:noFill/>
          <a:ln>
            <a:noFill/>
          </a:ln>
        </p:spPr>
      </p:pic>
      <p:pic>
        <p:nvPicPr>
          <p:cNvPr id="29" name="Google Shape;29;p4"/>
          <p:cNvPicPr preferRelativeResize="0"/>
          <p:nvPr/>
        </p:nvPicPr>
        <p:blipFill rotWithShape="1">
          <a:blip r:embed="rId4">
            <a:alphaModFix/>
          </a:blip>
          <a:srcRect l="4077" r="4077"/>
          <a:stretch/>
        </p:blipFill>
        <p:spPr>
          <a:xfrm>
            <a:off x="5184575" y="1123575"/>
            <a:ext cx="2355525" cy="3419750"/>
          </a:xfrm>
          <a:prstGeom prst="rect">
            <a:avLst/>
          </a:prstGeom>
          <a:noFill/>
          <a:ln>
            <a:noFill/>
          </a:ln>
        </p:spPr>
      </p:pic>
      <p:pic>
        <p:nvPicPr>
          <p:cNvPr id="30" name="Google Shape;30;p4"/>
          <p:cNvPicPr preferRelativeResize="0"/>
          <p:nvPr/>
        </p:nvPicPr>
        <p:blipFill rotWithShape="1">
          <a:blip r:embed="rId5">
            <a:alphaModFix/>
          </a:blip>
          <a:srcRect l="3720" r="3720"/>
          <a:stretch/>
        </p:blipFill>
        <p:spPr>
          <a:xfrm>
            <a:off x="230050" y="4665800"/>
            <a:ext cx="3686420" cy="2905449"/>
          </a:xfrm>
          <a:prstGeom prst="rect">
            <a:avLst/>
          </a:prstGeom>
          <a:noFill/>
          <a:ln>
            <a:noFill/>
          </a:ln>
        </p:spPr>
      </p:pic>
      <p:sp>
        <p:nvSpPr>
          <p:cNvPr id="31" name="Google Shape;31;p4"/>
          <p:cNvSpPr/>
          <p:nvPr/>
        </p:nvSpPr>
        <p:spPr>
          <a:xfrm>
            <a:off x="466725" y="7829550"/>
            <a:ext cx="1323900" cy="148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4"/>
          <p:cNvPicPr preferRelativeResize="0"/>
          <p:nvPr/>
        </p:nvPicPr>
        <p:blipFill rotWithShape="1">
          <a:blip r:embed="rId6">
            <a:alphaModFix/>
          </a:blip>
          <a:srcRect t="12185" b="12177"/>
          <a:stretch/>
        </p:blipFill>
        <p:spPr>
          <a:xfrm>
            <a:off x="340675" y="7747725"/>
            <a:ext cx="1449951" cy="1645048"/>
          </a:xfrm>
          <a:prstGeom prst="rect">
            <a:avLst/>
          </a:prstGeom>
          <a:noFill/>
          <a:ln w="38100" cap="flat" cmpd="sng">
            <a:solidFill>
              <a:srgbClr val="FFFFFF"/>
            </a:solidFill>
            <a:prstDash val="solid"/>
            <a:round/>
            <a:headEnd type="none" w="sm" len="sm"/>
            <a:tailEnd type="none" w="sm" len="sm"/>
          </a:ln>
        </p:spPr>
      </p:pic>
      <p:sp>
        <p:nvSpPr>
          <p:cNvPr id="33" name="Google Shape;33;p4"/>
          <p:cNvSpPr txBox="1"/>
          <p:nvPr/>
        </p:nvSpPr>
        <p:spPr>
          <a:xfrm>
            <a:off x="230050" y="187350"/>
            <a:ext cx="7310100" cy="75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latin typeface="Merriweather"/>
              <a:ea typeface="Merriweather"/>
              <a:cs typeface="Merriweather"/>
              <a:sym typeface="Merriweather"/>
            </a:endParaRPr>
          </a:p>
          <a:p>
            <a:pPr marL="0" lvl="0" indent="0" algn="ctr" rtl="0">
              <a:spcBef>
                <a:spcPts val="0"/>
              </a:spcBef>
              <a:spcAft>
                <a:spcPts val="0"/>
              </a:spcAft>
              <a:buNone/>
            </a:pPr>
            <a:r>
              <a:rPr lang="en" sz="2000" dirty="0">
                <a:latin typeface="Merriweather"/>
                <a:ea typeface="Merriweather"/>
                <a:cs typeface="Merriweather"/>
                <a:sym typeface="Merriweather"/>
              </a:rPr>
              <a:t>12</a:t>
            </a:r>
            <a:r>
              <a:rPr lang="en" sz="1800" dirty="0">
                <a:latin typeface="Merriweather"/>
                <a:ea typeface="Merriweather"/>
                <a:cs typeface="Merriweather"/>
                <a:sym typeface="Merriweather"/>
              </a:rPr>
              <a:t> Poulnot Lane in Charleston </a:t>
            </a:r>
            <a:r>
              <a:rPr lang="en" sz="1800" dirty="0">
                <a:solidFill>
                  <a:schemeClr val="dk1"/>
                </a:solidFill>
                <a:latin typeface="Merriweather"/>
                <a:ea typeface="Merriweather"/>
                <a:cs typeface="Merriweather"/>
                <a:sym typeface="Merriweather"/>
              </a:rPr>
              <a:t>Historic District</a:t>
            </a:r>
            <a:endParaRPr sz="1800" dirty="0">
              <a:solidFill>
                <a:schemeClr val="dk1"/>
              </a:solidFill>
              <a:latin typeface="Merriweather"/>
              <a:ea typeface="Merriweather"/>
              <a:cs typeface="Merriweather"/>
              <a:sym typeface="Merriweather"/>
            </a:endParaRPr>
          </a:p>
          <a:p>
            <a:pPr marL="0" lvl="0" indent="0" algn="ctr" rtl="0">
              <a:spcBef>
                <a:spcPts val="0"/>
              </a:spcBef>
              <a:spcAft>
                <a:spcPts val="0"/>
              </a:spcAft>
              <a:buNone/>
            </a:pPr>
            <a:r>
              <a:rPr lang="en" sz="1800" dirty="0">
                <a:latin typeface="Merriweather"/>
                <a:ea typeface="Merriweather"/>
                <a:cs typeface="Merriweather"/>
                <a:sym typeface="Merriweather"/>
              </a:rPr>
              <a:t>Enjoy the Lifestyle </a:t>
            </a:r>
            <a:endParaRPr sz="1800" dirty="0">
              <a:latin typeface="Merriweather"/>
              <a:ea typeface="Merriweather"/>
              <a:cs typeface="Merriweather"/>
              <a:sym typeface="Merriweather"/>
            </a:endParaRPr>
          </a:p>
          <a:p>
            <a:pPr marL="0" lvl="0" indent="0" algn="ctr" rtl="0">
              <a:spcBef>
                <a:spcPts val="0"/>
              </a:spcBef>
              <a:spcAft>
                <a:spcPts val="0"/>
              </a:spcAft>
              <a:buNone/>
            </a:pPr>
            <a:endParaRPr sz="3600" dirty="0">
              <a:latin typeface="Merriweather"/>
              <a:ea typeface="Merriweather"/>
              <a:cs typeface="Merriweather"/>
              <a:sym typeface="Merriweather"/>
            </a:endParaRPr>
          </a:p>
        </p:txBody>
      </p:sp>
      <p:sp>
        <p:nvSpPr>
          <p:cNvPr id="34" name="Google Shape;34;p4"/>
          <p:cNvSpPr txBox="1"/>
          <p:nvPr/>
        </p:nvSpPr>
        <p:spPr>
          <a:xfrm>
            <a:off x="4035799" y="4655350"/>
            <a:ext cx="3504300" cy="49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FFFF"/>
                </a:solidFill>
                <a:latin typeface="Montserrat SemiBold"/>
                <a:ea typeface="Montserrat SemiBold"/>
                <a:cs typeface="Montserrat SemiBold"/>
                <a:sym typeface="Montserrat SemiBold"/>
              </a:rPr>
              <a:t>Harleston Village in Downtown Charleston Histrict district</a:t>
            </a:r>
            <a:endParaRPr sz="1600" dirty="0">
              <a:solidFill>
                <a:srgbClr val="FFFFFF"/>
              </a:solidFill>
              <a:latin typeface="Montserrat SemiBold"/>
              <a:ea typeface="Montserrat SemiBold"/>
              <a:cs typeface="Montserrat SemiBold"/>
              <a:sym typeface="Montserrat SemiBold"/>
            </a:endParaRPr>
          </a:p>
        </p:txBody>
      </p:sp>
      <p:sp>
        <p:nvSpPr>
          <p:cNvPr id="35" name="Google Shape;35;p4"/>
          <p:cNvSpPr txBox="1"/>
          <p:nvPr/>
        </p:nvSpPr>
        <p:spPr>
          <a:xfrm>
            <a:off x="1818350" y="7829550"/>
            <a:ext cx="3213900" cy="13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Merriweather"/>
                <a:ea typeface="Merriweather"/>
                <a:cs typeface="Merriweather"/>
                <a:sym typeface="Merriweather"/>
              </a:rPr>
              <a:t>Kay E. Kennerty MBA</a:t>
            </a:r>
            <a:endParaRPr sz="1800" dirty="0">
              <a:latin typeface="Merriweather"/>
              <a:ea typeface="Merriweather"/>
              <a:cs typeface="Merriweather"/>
              <a:sym typeface="Merriweather"/>
            </a:endParaRPr>
          </a:p>
          <a:p>
            <a:pPr marL="0" lvl="0" indent="0" algn="l" rtl="0">
              <a:lnSpc>
                <a:spcPct val="115000"/>
              </a:lnSpc>
              <a:spcBef>
                <a:spcPts val="0"/>
              </a:spcBef>
              <a:spcAft>
                <a:spcPts val="0"/>
              </a:spcAft>
              <a:buNone/>
            </a:pPr>
            <a:r>
              <a:rPr lang="en" sz="1000" dirty="0">
                <a:latin typeface="Montserrat"/>
                <a:ea typeface="Montserrat"/>
                <a:cs typeface="Montserrat"/>
                <a:sym typeface="Montserrat"/>
              </a:rPr>
              <a:t>REALTOR®</a:t>
            </a:r>
          </a:p>
          <a:p>
            <a:pPr marL="0" lvl="0" indent="0" algn="l" rtl="0">
              <a:lnSpc>
                <a:spcPct val="115000"/>
              </a:lnSpc>
              <a:spcBef>
                <a:spcPts val="0"/>
              </a:spcBef>
              <a:spcAft>
                <a:spcPts val="0"/>
              </a:spcAft>
              <a:buNone/>
            </a:pPr>
            <a:r>
              <a:rPr lang="en-US" dirty="0">
                <a:latin typeface="Montserrat"/>
                <a:ea typeface="Montserrat"/>
                <a:cs typeface="Montserrat"/>
                <a:sym typeface="Montserrat"/>
              </a:rPr>
              <a:t>843-345-5011</a:t>
            </a:r>
          </a:p>
          <a:p>
            <a:pPr marL="0" lvl="0" indent="0" algn="l" rtl="0">
              <a:spcBef>
                <a:spcPts val="0"/>
              </a:spcBef>
              <a:spcAft>
                <a:spcPts val="0"/>
              </a:spcAft>
              <a:buNone/>
            </a:pPr>
            <a:r>
              <a:rPr lang="en" dirty="0">
                <a:latin typeface="Montserrat"/>
                <a:ea typeface="Montserrat"/>
                <a:cs typeface="Montserrat"/>
                <a:sym typeface="Montserrat"/>
              </a:rPr>
              <a:t>Kay@AgentOwned.com</a:t>
            </a:r>
            <a:endParaRPr dirty="0">
              <a:latin typeface="Montserrat"/>
              <a:ea typeface="Montserrat"/>
              <a:cs typeface="Montserrat"/>
              <a:sym typeface="Montserrat"/>
            </a:endParaRPr>
          </a:p>
          <a:p>
            <a:pPr marL="0" lvl="0" indent="0" algn="l" rtl="0">
              <a:spcBef>
                <a:spcPts val="0"/>
              </a:spcBef>
              <a:spcAft>
                <a:spcPts val="0"/>
              </a:spcAft>
              <a:buNone/>
            </a:pPr>
            <a:r>
              <a:rPr lang="en" dirty="0">
                <a:latin typeface="Montserrat"/>
                <a:ea typeface="Montserrat"/>
                <a:cs typeface="Montserrat"/>
                <a:sym typeface="Montserrat"/>
              </a:rPr>
              <a:t>AgentOwned.com</a:t>
            </a:r>
            <a:endParaRPr dirty="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Montserrat SemiBold</vt:lpstr>
      <vt:lpstr>Merriweather</vt:lpstr>
      <vt:lpstr>Montserrat</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 Thomas Price</cp:lastModifiedBy>
  <cp:revision>1</cp:revision>
  <dcterms:modified xsi:type="dcterms:W3CDTF">2021-07-14T11:58:11Z</dcterms:modified>
</cp:coreProperties>
</file>