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varScale="1">
        <p:scale>
          <a:sx n="46" d="100"/>
          <a:sy n="46" d="100"/>
        </p:scale>
        <p:origin x="227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3/2/2018</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3/2/2018</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3/2/2018</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7" name="Title 26"/>
          <p:cNvSpPr>
            <a:spLocks noGrp="1"/>
          </p:cNvSpPr>
          <p:nvPr>
            <p:ph type="title"/>
          </p:nvPr>
        </p:nvSpPr>
        <p:spPr/>
        <p:txBody>
          <a:bodyPr/>
          <a:lstStyle/>
          <a:p>
            <a:r>
              <a:rPr lang="en-US"/>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3/2/2018</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0" name="Title 29"/>
          <p:cNvSpPr>
            <a:spLocks noGrp="1"/>
          </p:cNvSpPr>
          <p:nvPr>
            <p:ph type="title"/>
          </p:nvPr>
        </p:nvSpPr>
        <p:spPr/>
        <p:txBody>
          <a:bodyPr/>
          <a:lstStyle/>
          <a:p>
            <a:r>
              <a:rPr lang="en-US"/>
              <a:t>Click to edit Master title style</a:t>
            </a:r>
          </a:p>
        </p:txBody>
      </p:sp>
      <p:sp>
        <p:nvSpPr>
          <p:cNvPr id="20" name="Date Placeholder 19"/>
          <p:cNvSpPr>
            <a:spLocks noGrp="1"/>
          </p:cNvSpPr>
          <p:nvPr>
            <p:ph type="dt" sz="half" idx="16"/>
          </p:nvPr>
        </p:nvSpPr>
        <p:spPr/>
        <p:txBody>
          <a:bodyPr/>
          <a:lstStyle/>
          <a:p>
            <a:fld id="{1D8BD707-D9CF-40AE-B4C6-C98DA3205C09}" type="datetimeFigureOut">
              <a:rPr lang="en-US" smtClean="0"/>
              <a:pPr/>
              <a:t>3/2/2018</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3/2/2018</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3/2/2018</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a:t>Click to edit Master title style</a:t>
            </a:r>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p:cNvSpPr>
            <a:spLocks noGrp="1"/>
          </p:cNvSpPr>
          <p:nvPr>
            <p:ph type="dt" sz="half" idx="15"/>
          </p:nvPr>
        </p:nvSpPr>
        <p:spPr/>
        <p:txBody>
          <a:bodyPr/>
          <a:lstStyle/>
          <a:p>
            <a:fld id="{1D8BD707-D9CF-40AE-B4C6-C98DA3205C09}" type="datetimeFigureOut">
              <a:rPr lang="en-US" smtClean="0"/>
              <a:pPr/>
              <a:t>3/2/2018</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3/2/2018</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3/2/2018</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983"/>
            <a:ext cx="7772400" cy="5364523"/>
          </a:xfrm>
          <a:prstGeom prst="rect">
            <a:avLst/>
          </a:prstGeom>
        </p:spPr>
      </p:pic>
      <p:sp>
        <p:nvSpPr>
          <p:cNvPr id="2" name="Title 1"/>
          <p:cNvSpPr>
            <a:spLocks noGrp="1"/>
          </p:cNvSpPr>
          <p:nvPr>
            <p:ph type="title"/>
          </p:nvPr>
        </p:nvSpPr>
        <p:spPr>
          <a:xfrm>
            <a:off x="0" y="3983"/>
            <a:ext cx="7772400" cy="904066"/>
          </a:xfrm>
        </p:spPr>
        <p:txBody>
          <a:bodyPr anchor="t">
            <a:noAutofit/>
          </a:bodyPr>
          <a:lstStyle/>
          <a:p>
            <a:r>
              <a:rPr lang="pt-BR" sz="2800" dirty="0">
                <a:solidFill>
                  <a:schemeClr val="accent1"/>
                </a:solidFill>
                <a:effectLst>
                  <a:outerShdw blurRad="38100" dist="38100" dir="2700000" algn="tl">
                    <a:schemeClr val="tx2">
                      <a:alpha val="43000"/>
                    </a:schemeClr>
                  </a:outerShdw>
                </a:effectLst>
                <a:latin typeface="Century Gothic" pitchFamily="34" charset="0"/>
              </a:rPr>
              <a:t>1304 King Bird Court</a:t>
            </a:r>
            <a:br>
              <a:rPr lang="pt-BR" sz="2800" dirty="0">
                <a:solidFill>
                  <a:schemeClr val="accent1"/>
                </a:solidFill>
                <a:effectLst>
                  <a:outerShdw blurRad="38100" dist="38100" dir="2700000" algn="tl">
                    <a:schemeClr val="tx2">
                      <a:alpha val="43000"/>
                    </a:schemeClr>
                  </a:outerShdw>
                </a:effectLst>
                <a:latin typeface="Century Gothic" pitchFamily="34" charset="0"/>
              </a:rPr>
            </a:br>
            <a:r>
              <a:rPr lang="en-US" sz="2400" dirty="0">
                <a:solidFill>
                  <a:schemeClr val="accent1"/>
                </a:solidFill>
                <a:effectLst>
                  <a:outerShdw blurRad="38100" dist="38100" dir="2700000" algn="tl">
                    <a:schemeClr val="tx2">
                      <a:alpha val="43000"/>
                    </a:schemeClr>
                  </a:outerShdw>
                </a:effectLst>
                <a:latin typeface="Century Gothic" pitchFamily="34" charset="0"/>
              </a:rPr>
              <a:t>Dunes West ~ Mt Pleasant</a:t>
            </a:r>
          </a:p>
        </p:txBody>
      </p:sp>
      <p:sp>
        <p:nvSpPr>
          <p:cNvPr id="11" name="Rectangle 10"/>
          <p:cNvSpPr/>
          <p:nvPr/>
        </p:nvSpPr>
        <p:spPr>
          <a:xfrm>
            <a:off x="0" y="4902875"/>
            <a:ext cx="7772400" cy="2031325"/>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16200000" scaled="1"/>
            <a:tileRect/>
          </a:gradFill>
          <a:ln>
            <a:noFill/>
          </a:ln>
        </p:spPr>
        <p:txBody>
          <a:bodyPr wrap="square">
            <a:spAutoFit/>
          </a:bodyPr>
          <a:lstStyle/>
          <a:p>
            <a:pPr algn="ctr"/>
            <a:r>
              <a:rPr lang="en-US" sz="1400" dirty="0">
                <a:solidFill>
                  <a:schemeClr val="bg1"/>
                </a:solidFill>
                <a:latin typeface="Century Gothic" panose="020B0502020202020204" pitchFamily="34" charset="0"/>
              </a:rPr>
              <a:t>Prepare to feel that "wow factor" when you drive up to this gorgeous home! This beauty is nestled into a serene </a:t>
            </a:r>
            <a:r>
              <a:rPr lang="en-US" sz="1400" dirty="0" err="1">
                <a:solidFill>
                  <a:schemeClr val="bg1"/>
                </a:solidFill>
                <a:latin typeface="Century Gothic" panose="020B0502020202020204" pitchFamily="34" charset="0"/>
              </a:rPr>
              <a:t>Lowcountry</a:t>
            </a:r>
            <a:r>
              <a:rPr lang="en-US" sz="1400" dirty="0">
                <a:solidFill>
                  <a:schemeClr val="bg1"/>
                </a:solidFill>
                <a:latin typeface="Century Gothic" panose="020B0502020202020204" pitchFamily="34" charset="0"/>
              </a:rPr>
              <a:t> setting at the back of a small cul-de-sac. Wetlands, marsh and a peek of the Wando River from large, covered double front porches will welcome you home each day. This home truly has it all and is located in one of Mount Pleasant's premier communities. Dunes West offers an award winning golf course and club house, pools, tennis club, boat ramp and boat storage plus plenty of walking paths. Dunes West is conveniently located close to the beaches, shopping, dining and minutes from the new Roper St. Francis hospital and a short drive to historic downtown Charleston.</a:t>
            </a:r>
          </a:p>
        </p:txBody>
      </p:sp>
      <p:sp>
        <p:nvSpPr>
          <p:cNvPr id="12" name="Rectangle 11"/>
          <p:cNvSpPr/>
          <p:nvPr/>
        </p:nvSpPr>
        <p:spPr>
          <a:xfrm>
            <a:off x="4662395" y="7219265"/>
            <a:ext cx="3110006" cy="1323439"/>
          </a:xfrm>
          <a:prstGeom prst="rect">
            <a:avLst/>
          </a:prstGeom>
        </p:spPr>
        <p:txBody>
          <a:bodyPr wrap="square">
            <a:spAutoFit/>
          </a:bodyPr>
          <a:lstStyle/>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Asking $825,000</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MLS# 18004342</a:t>
            </a: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4,301  </a:t>
            </a:r>
            <a:r>
              <a:rPr lang="en-US" dirty="0" err="1">
                <a:effectLst>
                  <a:outerShdw blurRad="38100" dist="38100" dir="2700000" algn="tl">
                    <a:srgbClr val="000000">
                      <a:alpha val="43137"/>
                    </a:srgbClr>
                  </a:outerShdw>
                </a:effectLst>
                <a:latin typeface="Century Gothic" pitchFamily="34" charset="0"/>
              </a:rPr>
              <a:t>SqFt</a:t>
            </a:r>
            <a:endParaRPr lang="en-US" dirty="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a:effectLst>
                  <a:outerShdw blurRad="38100" dist="38100" dir="2700000" algn="tl">
                    <a:srgbClr val="000000">
                      <a:alpha val="43137"/>
                    </a:srgbClr>
                  </a:outerShdw>
                </a:effectLst>
                <a:latin typeface="Century Gothic" pitchFamily="34" charset="0"/>
              </a:rPr>
              <a:t>5 Bed/3½ Baths</a:t>
            </a: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263" y="9188173"/>
            <a:ext cx="525117" cy="787676"/>
          </a:xfrm>
          <a:prstGeom prst="roundRect">
            <a:avLst/>
          </a:prstGeom>
        </p:spPr>
      </p:pic>
      <p:sp>
        <p:nvSpPr>
          <p:cNvPr id="15" name="Subtitle 2"/>
          <p:cNvSpPr txBox="1">
            <a:spLocks/>
          </p:cNvSpPr>
          <p:nvPr/>
        </p:nvSpPr>
        <p:spPr>
          <a:xfrm>
            <a:off x="760343" y="9188173"/>
            <a:ext cx="5259457" cy="787676"/>
          </a:xfrm>
          <a:prstGeom prst="rect">
            <a:avLst/>
          </a:prstGeom>
        </p:spPr>
        <p:txBody>
          <a:bodyPr vert="horz" lIns="91440" tIns="45720" rIns="91440" bIns="45720" rtlCol="0" anchor="ctr">
            <a:normAutofit fontScale="77500" lnSpcReduction="20000"/>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a:effectLst>
                  <a:outerShdw blurRad="38100" dist="38100" dir="2700000" algn="tl">
                    <a:srgbClr val="000000">
                      <a:alpha val="43137"/>
                    </a:srgbClr>
                  </a:outerShdw>
                </a:effectLst>
                <a:latin typeface="Trebuchet MS" panose="020B0603020202020204" pitchFamily="34" charset="0"/>
              </a:rPr>
              <a:t>Don Dawson</a:t>
            </a:r>
            <a:br>
              <a:rPr lang="en-US" sz="1800" i="0" dirty="0">
                <a:effectLst>
                  <a:outerShdw blurRad="38100" dist="38100" dir="2700000" algn="tl">
                    <a:srgbClr val="000000">
                      <a:alpha val="43137"/>
                    </a:srgbClr>
                  </a:outerShdw>
                </a:effectLst>
                <a:latin typeface="Trebuchet MS" panose="020B0603020202020204" pitchFamily="34"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843-514-0452</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ddawson@carolinaone.com</a:t>
            </a: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br>
              <a:rPr lang="en-US" sz="14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br>
            <a:r>
              <a:rPr lang="en-US" sz="1200" i="0" spc="0" dirty="0">
                <a:effectLst>
                  <a:outerShdw blurRad="38100" dist="38100" dir="2700000" algn="tl">
                    <a:srgbClr val="000000">
                      <a:alpha val="43137"/>
                    </a:srgbClr>
                  </a:outerShdw>
                </a:effectLst>
                <a:latin typeface="Trebuchet MS" panose="020B0603020202020204" pitchFamily="34" charset="0"/>
                <a:cs typeface="Times New Roman" pitchFamily="18" charset="0"/>
              </a:rPr>
              <a:t>Carolina One Real Estate • 2713 Highway 17 North • Mount Pleasant, SC 29466</a:t>
            </a:r>
          </a:p>
        </p:txBody>
      </p:sp>
      <p:sp>
        <p:nvSpPr>
          <p:cNvPr id="14" name="TextBox 13"/>
          <p:cNvSpPr txBox="1"/>
          <p:nvPr/>
        </p:nvSpPr>
        <p:spPr>
          <a:xfrm>
            <a:off x="5943600" y="9719846"/>
            <a:ext cx="1828800" cy="338554"/>
          </a:xfrm>
          <a:prstGeom prst="rect">
            <a:avLst/>
          </a:prstGeom>
          <a:noFill/>
        </p:spPr>
        <p:txBody>
          <a:bodyPr wrap="square" rtlCol="0">
            <a:spAutoFit/>
          </a:bodyPr>
          <a:lstStyle/>
          <a:p>
            <a:pPr algn="r"/>
            <a:r>
              <a:rPr lang="en-US" sz="1600" dirty="0">
                <a:effectLst>
                  <a:outerShdw blurRad="38100" dist="38100" dir="2700000" algn="tl">
                    <a:srgbClr val="000000">
                      <a:alpha val="43137"/>
                    </a:srgbClr>
                  </a:outerShdw>
                </a:effectLst>
                <a:latin typeface="Mistral" pitchFamily="66" charset="0"/>
              </a:rPr>
              <a:t>www.TeamDawsonSC.com</a:t>
            </a:r>
          </a:p>
        </p:txBody>
      </p:sp>
      <p:pic>
        <p:nvPicPr>
          <p:cNvPr id="1030" name="Picture 6" descr="http://www.bobette.net/images/log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44114" y="9220200"/>
            <a:ext cx="1027772" cy="546004"/>
          </a:xfrm>
          <a:prstGeom prst="roundRect">
            <a:avLst/>
          </a:prstGeom>
          <a:noFill/>
          <a:extLst>
            <a:ext uri="{909E8E84-426E-40DD-AFC4-6F175D3DCCD1}">
              <a14:hiddenFill xmlns:a14="http://schemas.microsoft.com/office/drawing/2010/main">
                <a:solidFill>
                  <a:srgbClr val="FFFFFF"/>
                </a:solidFill>
              </a14:hiddenFill>
            </a:ext>
          </a:ex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4215" y="7072043"/>
            <a:ext cx="1369695" cy="914400"/>
          </a:xfrm>
          <a:prstGeom prst="rect">
            <a:avLst/>
          </a:prstGeom>
          <a:ln>
            <a:solidFill>
              <a:schemeClr val="bg2"/>
            </a:solid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3263" y="8130108"/>
            <a:ext cx="1369694" cy="914399"/>
          </a:xfrm>
          <a:prstGeom prst="rect">
            <a:avLst/>
          </a:prstGeom>
          <a:ln>
            <a:solidFill>
              <a:schemeClr val="bg2"/>
            </a:solidFill>
          </a:ln>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13540" y="7077130"/>
            <a:ext cx="1354455" cy="904225"/>
          </a:xfrm>
          <a:prstGeom prst="rect">
            <a:avLst/>
          </a:prstGeom>
          <a:ln>
            <a:solidFill>
              <a:schemeClr val="bg2"/>
            </a:solidFill>
          </a:ln>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0207" y="8130108"/>
            <a:ext cx="1339215" cy="914400"/>
          </a:xfrm>
          <a:prstGeom prst="rect">
            <a:avLst/>
          </a:prstGeom>
          <a:ln>
            <a:solidFill>
              <a:schemeClr val="bg2"/>
            </a:solidFill>
          </a:ln>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86672" y="7072043"/>
            <a:ext cx="1369695" cy="914400"/>
          </a:xfrm>
          <a:prstGeom prst="rect">
            <a:avLst/>
          </a:prstGeom>
          <a:ln>
            <a:solidFill>
              <a:schemeClr val="bg2"/>
            </a:solidFill>
          </a:ln>
        </p:spPr>
      </p:pic>
      <p:pic>
        <p:nvPicPr>
          <p:cNvPr id="26" name="Picture 25"/>
          <p:cNvPicPr>
            <a:picLocks noChangeAspect="1"/>
          </p:cNvPicPr>
          <p:nvPr/>
        </p:nvPicPr>
        <p:blipFill rotWithShape="1">
          <a:blip r:embed="rId10" cstate="print">
            <a:extLst>
              <a:ext uri="{28A0092B-C50C-407E-A947-70E740481C1C}">
                <a14:useLocalDpi xmlns:a14="http://schemas.microsoft.com/office/drawing/2010/main" val="0"/>
              </a:ext>
            </a:extLst>
          </a:blip>
          <a:srcRect l="8549" r="8691"/>
          <a:stretch/>
        </p:blipFill>
        <p:spPr>
          <a:xfrm>
            <a:off x="3186672" y="8130108"/>
            <a:ext cx="1369695" cy="914400"/>
          </a:xfrm>
          <a:prstGeom prst="rect">
            <a:avLst/>
          </a:prstGeom>
          <a:ln>
            <a:solidFill>
              <a:schemeClr val="bg2"/>
            </a:solidFill>
          </a:ln>
        </p:spPr>
      </p:pic>
      <p:sp>
        <p:nvSpPr>
          <p:cNvPr id="29" name="Title 1"/>
          <p:cNvSpPr txBox="1">
            <a:spLocks/>
          </p:cNvSpPr>
          <p:nvPr/>
        </p:nvSpPr>
        <p:spPr>
          <a:xfrm>
            <a:off x="3987789" y="10334"/>
            <a:ext cx="3784611" cy="904066"/>
          </a:xfrm>
          <a:prstGeom prst="rect">
            <a:avLst/>
          </a:prstGeom>
        </p:spPr>
        <p:txBody>
          <a:bodyPr vert="horz" lIns="91440" tIns="45720" rIns="91440" bIns="45720" rtlCol="0" anchor="t" anchorCtr="0">
            <a:noAutofit/>
          </a:bodyPr>
          <a:lstStyle>
            <a:lvl1pPr algn="l" defTabSz="914400" rtl="0" eaLnBrk="1" latinLnBrk="0" hangingPunct="1">
              <a:spcBef>
                <a:spcPts val="0"/>
              </a:spcBef>
              <a:buNone/>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algn="r"/>
            <a:r>
              <a:rPr lang="en-US" sz="1800" i="1" dirty="0">
                <a:solidFill>
                  <a:schemeClr val="accent1"/>
                </a:solidFill>
                <a:effectLst>
                  <a:outerShdw blurRad="50800" dist="50800" dir="5400000" algn="ctr" rotWithShape="0">
                    <a:schemeClr val="tx2"/>
                  </a:outerShdw>
                </a:effectLst>
                <a:latin typeface="Century Gothic" pitchFamily="34" charset="0"/>
              </a:rPr>
              <a:t>Best Value in Dunes West</a:t>
            </a:r>
          </a:p>
          <a:p>
            <a:pPr algn="r"/>
            <a:r>
              <a:rPr lang="en-US" sz="1800" i="1" dirty="0">
                <a:solidFill>
                  <a:schemeClr val="accent1"/>
                </a:solidFill>
                <a:effectLst>
                  <a:outerShdw blurRad="50800" dist="50800" dir="5400000" algn="ctr" rotWithShape="0">
                    <a:schemeClr val="tx2"/>
                  </a:outerShdw>
                </a:effectLst>
                <a:latin typeface="Century Gothic" pitchFamily="34" charset="0"/>
              </a:rPr>
              <a:t>Shows Like a Model Home!</a:t>
            </a: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26401" y="3981450"/>
            <a:ext cx="1164240" cy="777239"/>
          </a:xfrm>
          <a:prstGeom prst="rect">
            <a:avLst/>
          </a:prstGeom>
          <a:ln w="3175">
            <a:solidFill>
              <a:schemeClr val="tx1"/>
            </a:solidFill>
          </a:ln>
          <a:effectLst>
            <a:outerShdw blurRad="190500" algn="tl" rotWithShape="0">
              <a:srgbClr val="000000">
                <a:alpha val="70000"/>
              </a:srgb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10689" y="3981450"/>
            <a:ext cx="1164240" cy="777240"/>
          </a:xfrm>
          <a:prstGeom prst="rect">
            <a:avLst/>
          </a:prstGeom>
          <a:ln w="3175">
            <a:solidFill>
              <a:schemeClr val="tx1"/>
            </a:solidFill>
          </a:ln>
          <a:effectLst>
            <a:outerShdw blurRad="190500" algn="tl" rotWithShape="0">
              <a:srgbClr val="000000">
                <a:alpha val="70000"/>
              </a:srgb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94713" y="3990098"/>
            <a:ext cx="1138332" cy="759943"/>
          </a:xfrm>
          <a:prstGeom prst="rect">
            <a:avLst/>
          </a:prstGeom>
          <a:ln w="3175">
            <a:solidFill>
              <a:schemeClr val="tx1"/>
            </a:solidFill>
          </a:ln>
          <a:effectLst>
            <a:outerShdw blurRad="190500" algn="tl" rotWithShape="0">
              <a:srgbClr val="000000">
                <a:alpha val="70000"/>
              </a:srgb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945284" y="3985234"/>
            <a:ext cx="1152906" cy="769672"/>
          </a:xfrm>
          <a:prstGeom prst="rect">
            <a:avLst/>
          </a:prstGeom>
          <a:ln w="3175">
            <a:solidFill>
              <a:schemeClr val="tx1"/>
            </a:solidFill>
          </a:ln>
          <a:effectLst>
            <a:outerShdw blurRad="190500" algn="tl" rotWithShape="0">
              <a:srgbClr val="000000">
                <a:alpha val="70000"/>
              </a:srgbClr>
            </a:outerShdw>
          </a:effectLst>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402651" y="3984906"/>
            <a:ext cx="1153885" cy="770327"/>
          </a:xfrm>
          <a:prstGeom prst="rect">
            <a:avLst/>
          </a:prstGeom>
          <a:ln w="3175">
            <a:solidFill>
              <a:schemeClr val="tx1"/>
            </a:solidFill>
          </a:ln>
          <a:effectLst>
            <a:outerShdw blurRad="190500" algn="tl" rotWithShape="0">
              <a:srgbClr val="000000">
                <a:alpha val="70000"/>
              </a:srgbClr>
            </a:outerShdw>
          </a:effectLst>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675022" y="3985774"/>
            <a:ext cx="1151286" cy="768591"/>
          </a:xfrm>
          <a:prstGeom prst="rect">
            <a:avLst/>
          </a:prstGeom>
          <a:ln w="3175">
            <a:solidFill>
              <a:schemeClr val="tx1"/>
            </a:solidFill>
          </a:ln>
          <a:effectLst>
            <a:outerShdw blurRad="190500" algn="tl" rotWithShape="0">
              <a:srgbClr val="000000">
                <a:alpha val="70000"/>
              </a:srgbClr>
            </a:outerShdw>
          </a:effec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193</TotalTime>
  <Words>165</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Century Gothic</vt:lpstr>
      <vt:lpstr>Corbel</vt:lpstr>
      <vt:lpstr>Mistral</vt:lpstr>
      <vt:lpstr>Tahoma</vt:lpstr>
      <vt:lpstr>Times New Roman</vt:lpstr>
      <vt:lpstr>Trebuchet MS</vt:lpstr>
      <vt:lpstr>Tunga</vt:lpstr>
      <vt:lpstr>Mylar</vt:lpstr>
      <vt:lpstr>1304 King Bird Court Dunes West ~ Mt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1435 Masthead Dr</dc:title>
  <dc:creator>CVH360</dc:creator>
  <cp:lastModifiedBy>A. Thomas Price</cp:lastModifiedBy>
  <cp:revision>33</cp:revision>
  <dcterms:created xsi:type="dcterms:W3CDTF">2006-08-16T00:00:00Z</dcterms:created>
  <dcterms:modified xsi:type="dcterms:W3CDTF">2018-03-02T19:56:56Z</dcterms:modified>
</cp:coreProperties>
</file>