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5224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300" d="100"/>
          <a:sy n="300" d="100"/>
        </p:scale>
        <p:origin x="-3838" y="-627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11/17/2021</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1.jpeg"/><Relationship Id="rId3" Type="http://schemas.openxmlformats.org/officeDocument/2006/relationships/hyperlink" Target="https://youtu.be/-tIsjeMFjnk" TargetMode="External"/><Relationship Id="rId7" Type="http://schemas.openxmlformats.org/officeDocument/2006/relationships/image" Target="../media/image5.jpg"/><Relationship Id="rId12" Type="http://schemas.openxmlformats.org/officeDocument/2006/relationships/image" Target="../media/image10.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image" Target="../media/image3.jpg"/><Relationship Id="rId10" Type="http://schemas.openxmlformats.org/officeDocument/2006/relationships/image" Target="../media/image8.jpg"/><Relationship Id="rId4" Type="http://schemas.openxmlformats.org/officeDocument/2006/relationships/image" Target="../media/image2.jpg"/><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t="465" b="465"/>
          <a:stretch/>
        </p:blipFill>
        <p:spPr bwMode="auto">
          <a:xfrm>
            <a:off x="0" y="0"/>
            <a:ext cx="6592822" cy="4348662"/>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
        <p:nvSpPr>
          <p:cNvPr id="8" name="Rectangle 7"/>
          <p:cNvSpPr/>
          <p:nvPr/>
        </p:nvSpPr>
        <p:spPr>
          <a:xfrm>
            <a:off x="0" y="0"/>
            <a:ext cx="6592822" cy="954107"/>
          </a:xfrm>
          <a:prstGeom prst="rect">
            <a:avLst/>
          </a:prstGeom>
        </p:spPr>
        <p:txBody>
          <a:bodyPr wrap="square">
            <a:spAutoFit/>
          </a:bodyPr>
          <a:lstStyle/>
          <a:p>
            <a:pPr algn="ctr"/>
            <a:r>
              <a:rPr lang="en-US" sz="2800" b="1" i="1" dirty="0">
                <a:ln w="3175">
                  <a:solidFill>
                    <a:srgbClr val="052240"/>
                  </a:solidFill>
                </a:ln>
                <a:solidFill>
                  <a:schemeClr val="bg1"/>
                </a:solidFill>
                <a:latin typeface="Century Gothic" panose="020B0502020202020204" pitchFamily="34" charset="0"/>
              </a:rPr>
              <a:t>Agent Open House</a:t>
            </a:r>
          </a:p>
          <a:p>
            <a:pPr algn="ctr"/>
            <a:r>
              <a:rPr lang="en-US" sz="2800" b="1" i="1" dirty="0">
                <a:ln w="3175">
                  <a:solidFill>
                    <a:srgbClr val="052240"/>
                  </a:solidFill>
                </a:ln>
                <a:solidFill>
                  <a:schemeClr val="bg1"/>
                </a:solidFill>
                <a:latin typeface="Century Gothic" panose="020B0502020202020204" pitchFamily="34" charset="0"/>
              </a:rPr>
              <a:t>Friday, November 19th from 10-12</a:t>
            </a:r>
          </a:p>
        </p:txBody>
      </p:sp>
      <p:sp>
        <p:nvSpPr>
          <p:cNvPr id="2" name="Title 1"/>
          <p:cNvSpPr>
            <a:spLocks noGrp="1"/>
          </p:cNvSpPr>
          <p:nvPr>
            <p:ph type="ctrTitle"/>
          </p:nvPr>
        </p:nvSpPr>
        <p:spPr>
          <a:xfrm>
            <a:off x="0" y="3980180"/>
            <a:ext cx="6592823" cy="614575"/>
          </a:xfrm>
        </p:spPr>
        <p:txBody>
          <a:bodyPr anchor="ctr">
            <a:noAutofit/>
          </a:bodyPr>
          <a:lstStyle/>
          <a:p>
            <a:r>
              <a:rPr lang="en-US" sz="2000" b="1" dirty="0">
                <a:ln w="3175">
                  <a:solidFill>
                    <a:srgbClr val="052240"/>
                  </a:solidFill>
                </a:ln>
                <a:solidFill>
                  <a:schemeClr val="bg1"/>
                </a:solidFill>
                <a:latin typeface="Century Gothic" panose="020B0502020202020204" pitchFamily="34" charset="0"/>
                <a:cs typeface="Microsoft Sans Serif" panose="020B0604020202020204" pitchFamily="34" charset="0"/>
              </a:rPr>
              <a:t>1304 Waxwing Way</a:t>
            </a:r>
            <a:br>
              <a:rPr lang="en-US" sz="1800" b="1" dirty="0">
                <a:ln w="3175">
                  <a:noFill/>
                </a:ln>
                <a:latin typeface="Century Gothic" panose="020B0502020202020204" pitchFamily="34" charset="0"/>
                <a:cs typeface="Microsoft Sans Serif" panose="020B0604020202020204" pitchFamily="34" charset="0"/>
              </a:rPr>
            </a:br>
            <a:r>
              <a:rPr lang="en-US" sz="1500" b="1" dirty="0">
                <a:ln w="3175">
                  <a:noFill/>
                </a:ln>
                <a:solidFill>
                  <a:srgbClr val="052240"/>
                </a:solidFill>
                <a:latin typeface="Century Gothic" panose="020B0502020202020204" pitchFamily="34" charset="0"/>
                <a:cs typeface="Microsoft Sans Serif" panose="020B0604020202020204" pitchFamily="34" charset="0"/>
              </a:rPr>
              <a:t>Eagle Landing ·  Hanahan, SC 29410 ·  MLS# 21029932 ·  $1,777,000</a:t>
            </a:r>
          </a:p>
        </p:txBody>
      </p:sp>
      <p:sp>
        <p:nvSpPr>
          <p:cNvPr id="3" name="Subtitle 2"/>
          <p:cNvSpPr>
            <a:spLocks noGrp="1"/>
          </p:cNvSpPr>
          <p:nvPr>
            <p:ph type="subTitle" idx="1"/>
          </p:nvPr>
        </p:nvSpPr>
        <p:spPr>
          <a:xfrm>
            <a:off x="0" y="4637935"/>
            <a:ext cx="6592822" cy="4131248"/>
          </a:xfrm>
        </p:spPr>
        <p:txBody>
          <a:bodyPr anchor="ctr">
            <a:noAutofit/>
          </a:bodyPr>
          <a:lstStyle/>
          <a:p>
            <a:r>
              <a:rPr lang="en-US" sz="1200" dirty="0">
                <a:solidFill>
                  <a:srgbClr val="052240"/>
                </a:solidFill>
                <a:latin typeface="Century Gothic" panose="020B0502020202020204" pitchFamily="34" charset="0"/>
                <a:cs typeface="Microsoft Sans Serif" panose="020B0604020202020204" pitchFamily="34" charset="0"/>
              </a:rPr>
              <a:t>This house is a gem! Situated on 2 1/3 lots, at the end of a quiet </a:t>
            </a:r>
            <a:r>
              <a:rPr lang="en-US" sz="1200" dirty="0" err="1">
                <a:solidFill>
                  <a:srgbClr val="052240"/>
                </a:solidFill>
                <a:latin typeface="Century Gothic" panose="020B0502020202020204" pitchFamily="34" charset="0"/>
                <a:cs typeface="Microsoft Sans Serif" panose="020B0604020202020204" pitchFamily="34" charset="0"/>
              </a:rPr>
              <a:t>cul</a:t>
            </a:r>
            <a:r>
              <a:rPr lang="en-US" sz="1200" dirty="0">
                <a:solidFill>
                  <a:srgbClr val="052240"/>
                </a:solidFill>
                <a:latin typeface="Century Gothic" panose="020B0502020202020204" pitchFamily="34" charset="0"/>
                <a:cs typeface="Microsoft Sans Serif" panose="020B0604020202020204" pitchFamily="34" charset="0"/>
              </a:rPr>
              <a:t>-du-sac and surrounded by water, is impressive 1304 Waxwing Way. Custom built and designed by architect Rick </a:t>
            </a:r>
            <a:r>
              <a:rPr lang="en-US" sz="1200" dirty="0" err="1">
                <a:solidFill>
                  <a:srgbClr val="052240"/>
                </a:solidFill>
                <a:latin typeface="Century Gothic" panose="020B0502020202020204" pitchFamily="34" charset="0"/>
                <a:cs typeface="Microsoft Sans Serif" panose="020B0604020202020204" pitchFamily="34" charset="0"/>
              </a:rPr>
              <a:t>Osment</a:t>
            </a:r>
            <a:r>
              <a:rPr lang="en-US" sz="1200" dirty="0">
                <a:solidFill>
                  <a:srgbClr val="052240"/>
                </a:solidFill>
                <a:latin typeface="Century Gothic" panose="020B0502020202020204" pitchFamily="34" charset="0"/>
                <a:cs typeface="Microsoft Sans Serif" panose="020B0604020202020204" pitchFamily="34" charset="0"/>
              </a:rPr>
              <a:t>, this 5 bedroom, 5 full bathroom home has water views of the Goose Creek reservoir from almost every room. The eat-in-kitchen area has a gas log fireplace and sweeping water views with doors that open to the large back deck. The main level master suite is a true sanctuary with gorgeous water views and gas fireplace. The </a:t>
            </a:r>
            <a:r>
              <a:rPr lang="en-US" sz="1200" dirty="0" err="1">
                <a:solidFill>
                  <a:srgbClr val="052240"/>
                </a:solidFill>
                <a:latin typeface="Century Gothic" panose="020B0502020202020204" pitchFamily="34" charset="0"/>
                <a:cs typeface="Microsoft Sans Serif" panose="020B0604020202020204" pitchFamily="34" charset="0"/>
              </a:rPr>
              <a:t>ensuite</a:t>
            </a:r>
            <a:r>
              <a:rPr lang="en-US" sz="1200" dirty="0">
                <a:solidFill>
                  <a:srgbClr val="052240"/>
                </a:solidFill>
                <a:latin typeface="Century Gothic" panose="020B0502020202020204" pitchFamily="34" charset="0"/>
                <a:cs typeface="Microsoft Sans Serif" panose="020B0604020202020204" pitchFamily="34" charset="0"/>
              </a:rPr>
              <a:t> master bathroom boasts dual vanities, a separate water closet, a walk-in shower, walk-in closets, and skylights bringing in natural light. The charming outdoor courtyard area is just another delightful place to relax.</a:t>
            </a:r>
            <a:br>
              <a:rPr lang="en-US" sz="1200" dirty="0">
                <a:solidFill>
                  <a:srgbClr val="052240"/>
                </a:solidFill>
                <a:latin typeface="Century Gothic" panose="020B0502020202020204" pitchFamily="34" charset="0"/>
                <a:cs typeface="Microsoft Sans Serif" panose="020B0604020202020204" pitchFamily="34" charset="0"/>
              </a:rPr>
            </a:br>
            <a:endParaRPr lang="en-US" sz="1000" dirty="0">
              <a:solidFill>
                <a:srgbClr val="052240"/>
              </a:solidFill>
              <a:latin typeface="Century Gothic" panose="020B0502020202020204" pitchFamily="34" charset="0"/>
              <a:cs typeface="Microsoft Sans Serif" panose="020B0604020202020204" pitchFamily="34" charset="0"/>
            </a:endParaRPr>
          </a:p>
          <a:p>
            <a:r>
              <a:rPr lang="en-US" sz="1200" dirty="0">
                <a:solidFill>
                  <a:srgbClr val="052240"/>
                </a:solidFill>
                <a:latin typeface="Century Gothic" panose="020B0502020202020204" pitchFamily="34" charset="0"/>
                <a:cs typeface="Microsoft Sans Serif" panose="020B0604020202020204" pitchFamily="34" charset="0"/>
              </a:rPr>
              <a:t>Other features include: boat ramp with access to Goose Creek Reservoir, great freshwater fishing, boating and kayaking, 2 large oak trees on property, detailed special brick work on the front corners of the house, laundry chute from the 2nd floor to 1st floor, whole house central vacuum system, encapsulated crawl space, alarm system, stainless steel grill with natural gas, in ground sprinkler system supplied by a deep water well, built in ironing board, built in cabinets and separate storage room in garage, zoned for Hanahan schools, lots of shopping and restaurants nearby, and only 20 minutes from downtown Charleston. This home has been impeccably maintained</a:t>
            </a:r>
            <a:r>
              <a:rPr lang="en-US" sz="1200">
                <a:solidFill>
                  <a:srgbClr val="052240"/>
                </a:solidFill>
                <a:latin typeface="Century Gothic" panose="020B0502020202020204" pitchFamily="34" charset="0"/>
                <a:cs typeface="Microsoft Sans Serif" panose="020B0604020202020204" pitchFamily="34" charset="0"/>
              </a:rPr>
              <a:t>. </a:t>
            </a:r>
          </a:p>
          <a:p>
            <a:endParaRPr lang="en-US" sz="1000" b="1" i="1" dirty="0">
              <a:solidFill>
                <a:srgbClr val="052240"/>
              </a:solidFill>
              <a:latin typeface="Century Gothic" panose="020B0502020202020204" pitchFamily="34" charset="0"/>
              <a:cs typeface="Microsoft Sans Serif" panose="020B0604020202020204" pitchFamily="34" charset="0"/>
            </a:endParaRPr>
          </a:p>
          <a:p>
            <a:r>
              <a:rPr lang="en-US" sz="1200" b="1" i="1" dirty="0">
                <a:solidFill>
                  <a:srgbClr val="052240"/>
                </a:solidFill>
                <a:latin typeface="Century Gothic" panose="020B0502020202020204" pitchFamily="34" charset="0"/>
                <a:cs typeface="Microsoft Sans Serif" panose="020B0604020202020204" pitchFamily="34" charset="0"/>
              </a:rPr>
              <a:t>Take a video tour: </a:t>
            </a:r>
            <a:r>
              <a:rPr lang="en-US" sz="1200" b="1" i="1" dirty="0">
                <a:solidFill>
                  <a:srgbClr val="052240"/>
                </a:solidFill>
                <a:latin typeface="Century Gothic" panose="020B0502020202020204" pitchFamily="34" charset="0"/>
                <a:cs typeface="Microsoft Sans Serif" panose="020B0604020202020204" pitchFamily="34" charset="0"/>
                <a:hlinkClick r:id="rId3">
                  <a:extLst>
                    <a:ext uri="{A12FA001-AC4F-418D-AE19-62706E023703}">
                      <ahyp:hlinkClr xmlns:ahyp="http://schemas.microsoft.com/office/drawing/2018/hyperlinkcolor" val="tx"/>
                    </a:ext>
                  </a:extLst>
                </a:hlinkClick>
              </a:rPr>
              <a:t>https://youtu.be/-tIsjeMFjnk</a:t>
            </a:r>
            <a:endParaRPr lang="en-US" sz="1200" b="1" i="1" dirty="0">
              <a:solidFill>
                <a:srgbClr val="052240"/>
              </a:solidFill>
              <a:latin typeface="Century Gothic" panose="020B0502020202020204" pitchFamily="34" charset="0"/>
              <a:cs typeface="Microsoft Sans Serif" panose="020B0604020202020204" pitchFamily="34" charset="0"/>
            </a:endParaRPr>
          </a:p>
        </p:txBody>
      </p:sp>
      <p:pic>
        <p:nvPicPr>
          <p:cNvPr id="17" name="Picture 5"/>
          <p:cNvPicPr>
            <a:picLocks noChangeArrowheads="1"/>
          </p:cNvPicPr>
          <p:nvPr/>
        </p:nvPicPr>
        <p:blipFill>
          <a:blip r:embed="rId4">
            <a:extLst>
              <a:ext uri="{28A0092B-C50C-407E-A947-70E740481C1C}">
                <a14:useLocalDpi xmlns:a14="http://schemas.microsoft.com/office/drawing/2010/main" val="0"/>
              </a:ext>
            </a:extLst>
          </a:blip>
          <a:srcRect/>
          <a:stretch/>
        </p:blipFill>
        <p:spPr bwMode="auto">
          <a:xfrm>
            <a:off x="6693408" y="4373"/>
            <a:ext cx="1536192" cy="1024128"/>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19" name="Picture 5"/>
          <p:cNvPicPr>
            <a:picLocks noChangeArrowheads="1"/>
          </p:cNvPicPr>
          <p:nvPr/>
        </p:nvPicPr>
        <p:blipFill>
          <a:blip r:embed="rId5">
            <a:extLst>
              <a:ext uri="{28A0092B-C50C-407E-A947-70E740481C1C}">
                <a14:useLocalDpi xmlns:a14="http://schemas.microsoft.com/office/drawing/2010/main" val="0"/>
              </a:ext>
            </a:extLst>
          </a:blip>
          <a:srcRect/>
          <a:stretch/>
        </p:blipFill>
        <p:spPr bwMode="auto">
          <a:xfrm>
            <a:off x="6693408" y="1110544"/>
            <a:ext cx="1536192" cy="1024128"/>
          </a:xfrm>
          <a:prstGeom prst="rect">
            <a:avLst/>
          </a:prstGeom>
          <a:ln w="3175">
            <a:noFill/>
          </a:ln>
          <a:effectLst/>
          <a:extLst>
            <a:ext uri="{909E8E84-426E-40DD-AFC4-6F175D3DCCD1}">
              <a14:hiddenFill xmlns:a14="http://schemas.microsoft.com/office/drawing/2010/main">
                <a:solidFill>
                  <a:schemeClr val="accent1"/>
                </a:solidFill>
              </a14:hiddenFill>
            </a:ext>
          </a:extLst>
        </p:spPr>
      </p:pic>
      <p:sp>
        <p:nvSpPr>
          <p:cNvPr id="20" name="Rectangle 19"/>
          <p:cNvSpPr/>
          <p:nvPr/>
        </p:nvSpPr>
        <p:spPr>
          <a:xfrm>
            <a:off x="228600" y="9812180"/>
            <a:ext cx="7772400" cy="246221"/>
          </a:xfrm>
          <a:prstGeom prst="rect">
            <a:avLst/>
          </a:prstGeom>
        </p:spPr>
        <p:txBody>
          <a:bodyPr wrap="square">
            <a:spAutoFit/>
          </a:bodyPr>
          <a:lstStyle/>
          <a:p>
            <a:pPr algn="ctr"/>
            <a:r>
              <a:rPr lang="en-US" sz="1000" dirty="0">
                <a:solidFill>
                  <a:srgbClr val="052240"/>
                </a:solidFill>
                <a:latin typeface="Century Gothic" panose="020B0502020202020204" pitchFamily="34" charset="0"/>
                <a:cs typeface="Microsoft Sans Serif" panose="020B0604020202020204" pitchFamily="34" charset="0"/>
              </a:rPr>
              <a:t>Carolina One Real Estate | 195 W Coleman Blvd | Mt Pleasant, SC 29464-3495</a:t>
            </a:r>
          </a:p>
        </p:txBody>
      </p:sp>
      <p:sp>
        <p:nvSpPr>
          <p:cNvPr id="21" name="Rectangle 20"/>
          <p:cNvSpPr/>
          <p:nvPr/>
        </p:nvSpPr>
        <p:spPr>
          <a:xfrm>
            <a:off x="2174108" y="8839200"/>
            <a:ext cx="3881384" cy="984885"/>
          </a:xfrm>
          <a:prstGeom prst="rect">
            <a:avLst/>
          </a:prstGeom>
        </p:spPr>
        <p:txBody>
          <a:bodyPr wrap="square">
            <a:spAutoFit/>
          </a:bodyPr>
          <a:lstStyle/>
          <a:p>
            <a:pPr algn="ctr"/>
            <a:r>
              <a:rPr lang="en-US" sz="1600" b="1" dirty="0">
                <a:solidFill>
                  <a:srgbClr val="052240"/>
                </a:solidFill>
                <a:latin typeface="Century Gothic" panose="020B0502020202020204" pitchFamily="34" charset="0"/>
                <a:cs typeface="Microsoft Sans Serif" panose="020B0604020202020204" pitchFamily="34" charset="0"/>
              </a:rPr>
              <a:t>Ashley Magrath</a:t>
            </a:r>
          </a:p>
          <a:p>
            <a:pPr algn="ctr"/>
            <a:r>
              <a:rPr lang="en-US" sz="1400" dirty="0">
                <a:solidFill>
                  <a:srgbClr val="052240"/>
                </a:solidFill>
                <a:latin typeface="Century Gothic" panose="020B0502020202020204" pitchFamily="34" charset="0"/>
              </a:rPr>
              <a:t>843-452-6057</a:t>
            </a:r>
          </a:p>
          <a:p>
            <a:pPr algn="ctr"/>
            <a:r>
              <a:rPr lang="en-US" sz="1400" dirty="0">
                <a:solidFill>
                  <a:srgbClr val="052240"/>
                </a:solidFill>
                <a:latin typeface="Century Gothic" panose="020B0502020202020204" pitchFamily="34" charset="0"/>
              </a:rPr>
              <a:t>ashley.magrath@carolinaone.com</a:t>
            </a:r>
          </a:p>
          <a:p>
            <a:pPr algn="ctr"/>
            <a:r>
              <a:rPr lang="en-US" sz="1400" dirty="0">
                <a:solidFill>
                  <a:srgbClr val="052240"/>
                </a:solidFill>
                <a:latin typeface="Century Gothic" panose="020B0502020202020204" pitchFamily="34" charset="0"/>
              </a:rPr>
              <a:t>http://www.ashleymagrath.com</a:t>
            </a:r>
          </a:p>
        </p:txBody>
      </p:sp>
      <p:pic>
        <p:nvPicPr>
          <p:cNvPr id="16" name="Picture 5"/>
          <p:cNvPicPr>
            <a:picLocks noChangeArrowheads="1"/>
          </p:cNvPicPr>
          <p:nvPr/>
        </p:nvPicPr>
        <p:blipFill>
          <a:blip r:embed="rId6">
            <a:extLst>
              <a:ext uri="{28A0092B-C50C-407E-A947-70E740481C1C}">
                <a14:useLocalDpi xmlns:a14="http://schemas.microsoft.com/office/drawing/2010/main" val="0"/>
              </a:ext>
            </a:extLst>
          </a:blip>
          <a:srcRect/>
          <a:stretch/>
        </p:blipFill>
        <p:spPr bwMode="auto">
          <a:xfrm>
            <a:off x="6693408" y="2214633"/>
            <a:ext cx="1536192" cy="1024128"/>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24" name="Picture 5"/>
          <p:cNvPicPr>
            <a:picLocks noChangeArrowheads="1"/>
          </p:cNvPicPr>
          <p:nvPr/>
        </p:nvPicPr>
        <p:blipFill>
          <a:blip r:embed="rId7">
            <a:extLst>
              <a:ext uri="{28A0092B-C50C-407E-A947-70E740481C1C}">
                <a14:useLocalDpi xmlns:a14="http://schemas.microsoft.com/office/drawing/2010/main" val="0"/>
              </a:ext>
            </a:extLst>
          </a:blip>
          <a:srcRect/>
          <a:stretch/>
        </p:blipFill>
        <p:spPr bwMode="auto">
          <a:xfrm>
            <a:off x="6693408" y="6632577"/>
            <a:ext cx="1536192" cy="1024128"/>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25" name="Picture 5"/>
          <p:cNvPicPr>
            <a:picLocks noChangeArrowheads="1"/>
          </p:cNvPicPr>
          <p:nvPr/>
        </p:nvPicPr>
        <p:blipFill>
          <a:blip r:embed="rId8">
            <a:extLst>
              <a:ext uri="{28A0092B-C50C-407E-A947-70E740481C1C}">
                <a14:useLocalDpi xmlns:a14="http://schemas.microsoft.com/office/drawing/2010/main" val="0"/>
              </a:ext>
            </a:extLst>
          </a:blip>
          <a:srcRect/>
          <a:stretch/>
        </p:blipFill>
        <p:spPr bwMode="auto">
          <a:xfrm>
            <a:off x="6693408" y="5533596"/>
            <a:ext cx="1536192" cy="1024128"/>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26" name="Picture 5"/>
          <p:cNvPicPr>
            <a:picLocks noChangeArrowheads="1"/>
          </p:cNvPicPr>
          <p:nvPr/>
        </p:nvPicPr>
        <p:blipFill>
          <a:blip r:embed="rId9">
            <a:extLst>
              <a:ext uri="{28A0092B-C50C-407E-A947-70E740481C1C}">
                <a14:useLocalDpi xmlns:a14="http://schemas.microsoft.com/office/drawing/2010/main" val="0"/>
              </a:ext>
            </a:extLst>
          </a:blip>
          <a:srcRect/>
          <a:stretch/>
        </p:blipFill>
        <p:spPr bwMode="auto">
          <a:xfrm>
            <a:off x="6693408" y="3323336"/>
            <a:ext cx="1536192" cy="1024128"/>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27" name="Picture 5"/>
          <p:cNvPicPr>
            <a:picLocks noChangeArrowheads="1"/>
          </p:cNvPicPr>
          <p:nvPr/>
        </p:nvPicPr>
        <p:blipFill>
          <a:blip r:embed="rId10">
            <a:extLst>
              <a:ext uri="{28A0092B-C50C-407E-A947-70E740481C1C}">
                <a14:useLocalDpi xmlns:a14="http://schemas.microsoft.com/office/drawing/2010/main" val="0"/>
              </a:ext>
            </a:extLst>
          </a:blip>
          <a:srcRect/>
          <a:stretch/>
        </p:blipFill>
        <p:spPr bwMode="auto">
          <a:xfrm>
            <a:off x="6693408" y="4422317"/>
            <a:ext cx="1536192" cy="1024128"/>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28" name="Picture 5">
            <a:extLst>
              <a:ext uri="{FF2B5EF4-FFF2-40B4-BE49-F238E27FC236}">
                <a16:creationId xmlns:a16="http://schemas.microsoft.com/office/drawing/2014/main" id="{1BEEB63F-83B0-4E54-A2E9-A6F7E82DE0A1}"/>
              </a:ext>
            </a:extLst>
          </p:cNvPr>
          <p:cNvPicPr>
            <a:picLocks noChangeArrowheads="1"/>
          </p:cNvPicPr>
          <p:nvPr/>
        </p:nvPicPr>
        <p:blipFill>
          <a:blip r:embed="rId11">
            <a:extLst>
              <a:ext uri="{28A0092B-C50C-407E-A947-70E740481C1C}">
                <a14:useLocalDpi xmlns:a14="http://schemas.microsoft.com/office/drawing/2010/main" val="0"/>
              </a:ext>
            </a:extLst>
          </a:blip>
          <a:srcRect/>
          <a:stretch/>
        </p:blipFill>
        <p:spPr bwMode="auto">
          <a:xfrm>
            <a:off x="6693408" y="7743854"/>
            <a:ext cx="1536192" cy="1024128"/>
          </a:xfrm>
          <a:prstGeom prst="rect">
            <a:avLst/>
          </a:prstGeom>
          <a:ln w="3175">
            <a:noFill/>
          </a:ln>
          <a:effectLst/>
          <a:extLst>
            <a:ext uri="{909E8E84-426E-40DD-AFC4-6F175D3DCCD1}">
              <a14:hiddenFill xmlns:a14="http://schemas.microsoft.com/office/drawing/2010/main">
                <a:solidFill>
                  <a:schemeClr val="accent1"/>
                </a:solidFill>
              </a14:hiddenFill>
            </a:ext>
          </a:extLst>
        </p:spPr>
      </p:pic>
      <p:grpSp>
        <p:nvGrpSpPr>
          <p:cNvPr id="4" name="Group 3">
            <a:extLst>
              <a:ext uri="{FF2B5EF4-FFF2-40B4-BE49-F238E27FC236}">
                <a16:creationId xmlns:a16="http://schemas.microsoft.com/office/drawing/2014/main" id="{E38397A7-204D-43DB-BE2A-87492F216935}"/>
              </a:ext>
            </a:extLst>
          </p:cNvPr>
          <p:cNvGrpSpPr/>
          <p:nvPr/>
        </p:nvGrpSpPr>
        <p:grpSpPr>
          <a:xfrm>
            <a:off x="182835" y="8839200"/>
            <a:ext cx="7863931" cy="1014984"/>
            <a:chOff x="209107" y="8960904"/>
            <a:chExt cx="7863931" cy="1014984"/>
          </a:xfrm>
        </p:grpSpPr>
        <p:pic>
          <p:nvPicPr>
            <p:cNvPr id="23" name="Picture 22"/>
            <p:cNvPicPr>
              <a:picLocks noChangeAspect="1"/>
            </p:cNvPicPr>
            <p:nvPr/>
          </p:nvPicPr>
          <p:blipFill>
            <a:blip r:embed="rId12">
              <a:extLst>
                <a:ext uri="{28A0092B-C50C-407E-A947-70E740481C1C}">
                  <a14:useLocalDpi xmlns:a14="http://schemas.microsoft.com/office/drawing/2010/main" val="0"/>
                </a:ext>
              </a:extLst>
            </a:blip>
            <a:srcRect/>
            <a:stretch/>
          </p:blipFill>
          <p:spPr>
            <a:xfrm>
              <a:off x="7058054" y="8960904"/>
              <a:ext cx="1014984" cy="1014984"/>
            </a:xfrm>
            <a:prstGeom prst="rect">
              <a:avLst/>
            </a:prstGeom>
          </p:spPr>
        </p:pic>
        <p:pic>
          <p:nvPicPr>
            <p:cNvPr id="29" name="Picture 28">
              <a:extLst>
                <a:ext uri="{FF2B5EF4-FFF2-40B4-BE49-F238E27FC236}">
                  <a16:creationId xmlns:a16="http://schemas.microsoft.com/office/drawing/2014/main" id="{DDCE3BE9-F885-402F-8333-C7E670482DD0}"/>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209107" y="8960904"/>
              <a:ext cx="1014984" cy="1014984"/>
            </a:xfrm>
            <a:prstGeom prst="rect">
              <a:avLst/>
            </a:prstGeom>
          </p:spPr>
        </p:pic>
      </p:gr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397</TotalTime>
  <Words>334</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1304 Waxwing Way Eagle Landing ·  Hanahan, SC 29410 ·  MLS# 21029932 ·  $1,777,000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81</cp:revision>
  <dcterms:created xsi:type="dcterms:W3CDTF">2006-08-16T00:00:00Z</dcterms:created>
  <dcterms:modified xsi:type="dcterms:W3CDTF">2021-11-17T17:44:12Z</dcterms:modified>
</cp:coreProperties>
</file>