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144000" cy="73152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706"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7187"/>
            <a:ext cx="7772400" cy="2546773"/>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842174"/>
            <a:ext cx="6858000" cy="176614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5341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85116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89467"/>
            <a:ext cx="1971675"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89467"/>
            <a:ext cx="5800725"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784650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59109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823722"/>
            <a:ext cx="7886700" cy="3042919"/>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895429"/>
            <a:ext cx="7886700" cy="160019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57861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947333"/>
            <a:ext cx="388620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947333"/>
            <a:ext cx="388620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6/5/2022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139164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9468"/>
            <a:ext cx="7886700"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793241"/>
            <a:ext cx="3868340" cy="87883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672080"/>
            <a:ext cx="3868340"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793241"/>
            <a:ext cx="3887391" cy="87883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672080"/>
            <a:ext cx="3887391"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6/5/2022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695333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6/5/2022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335116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20216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87680"/>
            <a:ext cx="2949178" cy="170688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1053255"/>
            <a:ext cx="4629150" cy="51985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194560"/>
            <a:ext cx="2949178" cy="406569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71622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87680"/>
            <a:ext cx="2949178" cy="170688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1053255"/>
            <a:ext cx="4629150" cy="519853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194560"/>
            <a:ext cx="2949178" cy="406569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12622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89468"/>
            <a:ext cx="7886700"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947333"/>
            <a:ext cx="7886700"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780108"/>
            <a:ext cx="2057400" cy="389467"/>
          </a:xfrm>
          <a:prstGeom prst="rect">
            <a:avLst/>
          </a:prstGeom>
        </p:spPr>
        <p:txBody>
          <a:bodyPr vert="horz" lIns="91440" tIns="45720" rIns="91440" bIns="45720" rtlCol="0" anchor="ctr"/>
          <a:lstStyle>
            <a:lvl1pPr algn="l">
              <a:defRPr sz="1200">
                <a:solidFill>
                  <a:schemeClr val="tx1">
                    <a:tint val="75000"/>
                  </a:schemeClr>
                </a:solidFill>
              </a:defRPr>
            </a:lvl1pPr>
          </a:lstStyle>
          <a:p>
            <a:fld id="{1DEE1867-B3D7-4709-9A5D-B88D860BAE96}" type="datetimeFigureOut">
              <a:rPr lang="en-US" smtClean="0"/>
              <a:t>6/5/2022</a:t>
            </a:fld>
            <a:endParaRPr lang="en-US"/>
          </a:p>
        </p:txBody>
      </p:sp>
      <p:sp>
        <p:nvSpPr>
          <p:cNvPr id="5" name="Footer Placeholder 4"/>
          <p:cNvSpPr>
            <a:spLocks noGrp="1"/>
          </p:cNvSpPr>
          <p:nvPr>
            <p:ph type="ftr" sz="quarter" idx="3"/>
          </p:nvPr>
        </p:nvSpPr>
        <p:spPr>
          <a:xfrm>
            <a:off x="3028950" y="6780108"/>
            <a:ext cx="3086100" cy="3894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780108"/>
            <a:ext cx="2057400" cy="389467"/>
          </a:xfrm>
          <a:prstGeom prst="rect">
            <a:avLst/>
          </a:prstGeom>
        </p:spPr>
        <p:txBody>
          <a:bodyPr vert="horz" lIns="91440" tIns="45720" rIns="91440" bIns="45720" rtlCol="0" anchor="ctr"/>
          <a:lstStyle>
            <a:lvl1pPr algn="r">
              <a:defRPr sz="120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2430503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p:blipFill>
        <p:spPr>
          <a:xfrm>
            <a:off x="-144651" y="0"/>
            <a:ext cx="9433302" cy="6288868"/>
          </a:xfrm>
          <a:prstGeom prst="rect">
            <a:avLst/>
          </a:prstGeom>
          <a:ln>
            <a:noFill/>
          </a:ln>
        </p:spPr>
      </p:pic>
      <p:sp>
        <p:nvSpPr>
          <p:cNvPr id="5" name="Rectangle 4"/>
          <p:cNvSpPr/>
          <p:nvPr/>
        </p:nvSpPr>
        <p:spPr>
          <a:xfrm>
            <a:off x="1637654" y="4887972"/>
            <a:ext cx="7506345" cy="1400896"/>
          </a:xfrm>
          <a:prstGeom prst="rect">
            <a:avLst/>
          </a:prstGeom>
          <a:gradFill>
            <a:gsLst>
              <a:gs pos="0">
                <a:schemeClr val="bg1">
                  <a:lumMod val="50000"/>
                  <a:alpha val="50000"/>
                </a:schemeClr>
              </a:gs>
              <a:gs pos="100000">
                <a:schemeClr val="tx1">
                  <a:lumMod val="50000"/>
                  <a:lumOff val="50000"/>
                  <a:alpha val="50000"/>
                </a:schemeClr>
              </a:gs>
            </a:gsLst>
            <a:lin ang="5400000" scaled="1"/>
          </a:gradFill>
        </p:spPr>
        <p:txBody>
          <a:bodyPr wrap="square" anchor="ctr">
            <a:spAutoFit/>
          </a:bodyPr>
          <a:lstStyle/>
          <a:p>
            <a:pPr algn="ctr"/>
            <a:r>
              <a:rPr lang="en-US" sz="1063" dirty="0">
                <a:solidFill>
                  <a:schemeClr val="bg1"/>
                </a:solidFill>
                <a:latin typeface="Arial" panose="020B0604020202020204" pitchFamily="34" charset="0"/>
                <a:cs typeface="Arial" panose="020B0604020202020204" pitchFamily="34" charset="0"/>
              </a:rPr>
              <a:t>Countryside, Lakefront living in this one bed and one bath condo that is located on the third floor, so you won't have to worry about any noise from the upstairs neighbors. Inside you'll have a spare bunk bed built into the hallway for a guest. This is a great place for a person that is trying to branch out on their own or a couple that is about to retire and looking for that quiet place to relax. On the grounds, </a:t>
            </a:r>
            <a:r>
              <a:rPr lang="en-US" sz="1063" dirty="0" err="1">
                <a:solidFill>
                  <a:schemeClr val="bg1"/>
                </a:solidFill>
                <a:latin typeface="Arial" panose="020B0604020202020204" pitchFamily="34" charset="0"/>
                <a:cs typeface="Arial" panose="020B0604020202020204" pitchFamily="34" charset="0"/>
              </a:rPr>
              <a:t>youll</a:t>
            </a:r>
            <a:r>
              <a:rPr lang="en-US" sz="1063" dirty="0">
                <a:solidFill>
                  <a:schemeClr val="bg1"/>
                </a:solidFill>
                <a:latin typeface="Arial" panose="020B0604020202020204" pitchFamily="34" charset="0"/>
                <a:cs typeface="Arial" panose="020B0604020202020204" pitchFamily="34" charset="0"/>
              </a:rPr>
              <a:t> have a club house with a two bed/bath apartment to rent for your guests, a fish cleaning station and rentable boat slips with beach access. Next to the property you'll find Lake Vue Marina who is in agreement with your future HOA and allows all of the resident's access to the boat slip. You also have dry storage for your boat and a storage facility across the street. This condo does have a monthly HOA fee of $232.00 but in that fee your cable, Wi-Fi, pest control, water, sewer and ground maintenance and trash pickup is all covered.</a:t>
            </a:r>
            <a:endParaRPr lang="en-US" sz="1063" b="1" dirty="0">
              <a:solidFill>
                <a:schemeClr val="bg1"/>
              </a:solidFill>
              <a:latin typeface="Arial" panose="020B0604020202020204" pitchFamily="34" charset="0"/>
              <a:cs typeface="Arial" panose="020B0604020202020204" pitchFamily="34" charset="0"/>
            </a:endParaRPr>
          </a:p>
        </p:txBody>
      </p:sp>
      <p:sp>
        <p:nvSpPr>
          <p:cNvPr id="23" name="Rectangle 22"/>
          <p:cNvSpPr/>
          <p:nvPr/>
        </p:nvSpPr>
        <p:spPr>
          <a:xfrm>
            <a:off x="1637654" y="4122653"/>
            <a:ext cx="7506346" cy="707886"/>
          </a:xfrm>
          <a:prstGeom prst="rect">
            <a:avLst/>
          </a:prstGeom>
          <a:noFill/>
        </p:spPr>
        <p:txBody>
          <a:bodyPr wrap="square" anchor="ctr">
            <a:spAutoFit/>
          </a:bodyPr>
          <a:lstStyle/>
          <a:p>
            <a:pPr algn="ctr"/>
            <a:r>
              <a:rPr lang="en-US" sz="2250" b="1" dirty="0">
                <a:ln w="3175">
                  <a:solidFill>
                    <a:sysClr val="windowText" lastClr="000000"/>
                  </a:solidFill>
                </a:ln>
                <a:solidFill>
                  <a:schemeClr val="bg1"/>
                </a:solidFill>
                <a:latin typeface="Arial" panose="020B0604020202020204" pitchFamily="34" charset="0"/>
                <a:cs typeface="Arial" panose="020B0604020202020204" pitchFamily="34" charset="0"/>
              </a:rPr>
              <a:t>1307 Cypress Pointe Lane A307</a:t>
            </a:r>
          </a:p>
          <a:p>
            <a:pPr algn="ctr"/>
            <a:r>
              <a:rPr lang="nn-NO" sz="1750" b="1" dirty="0">
                <a:ln w="3175">
                  <a:solidFill>
                    <a:sysClr val="windowText" lastClr="000000"/>
                  </a:solidFill>
                </a:ln>
                <a:solidFill>
                  <a:schemeClr val="bg1"/>
                </a:solidFill>
                <a:latin typeface="Arial" panose="020B0604020202020204" pitchFamily="34" charset="0"/>
                <a:cs typeface="Arial" panose="020B0604020202020204" pitchFamily="34" charset="0"/>
              </a:rPr>
              <a:t>Manning, SC 29102 | MLS# 22013355 | $130,000</a:t>
            </a:r>
            <a:endParaRPr lang="en-US" sz="2000" b="1" dirty="0">
              <a:ln w="3175">
                <a:solidFill>
                  <a:sysClr val="windowText" lastClr="000000"/>
                </a:solidFill>
              </a:ln>
              <a:solidFill>
                <a:schemeClr val="bg1"/>
              </a:solidFill>
              <a:latin typeface="Arial" panose="020B0604020202020204" pitchFamily="34" charset="0"/>
              <a:cs typeface="Arial" panose="020B0604020202020204" pitchFamily="34" charset="0"/>
            </a:endParaRPr>
          </a:p>
        </p:txBody>
      </p:sp>
      <p:sp>
        <p:nvSpPr>
          <p:cNvPr id="2" name="Rectangle 1"/>
          <p:cNvSpPr/>
          <p:nvPr/>
        </p:nvSpPr>
        <p:spPr>
          <a:xfrm>
            <a:off x="1764797" y="8540"/>
            <a:ext cx="7436030" cy="992579"/>
          </a:xfrm>
          <a:prstGeom prst="rect">
            <a:avLst/>
          </a:prstGeom>
        </p:spPr>
        <p:txBody>
          <a:bodyPr wrap="square">
            <a:spAutoFit/>
          </a:bodyPr>
          <a:lstStyle/>
          <a:p>
            <a:pPr algn="r"/>
            <a:r>
              <a:rPr lang="en-US" sz="2250" b="1" i="1" dirty="0">
                <a:ln w="3175">
                  <a:solidFill>
                    <a:sysClr val="windowText" lastClr="000000"/>
                  </a:solidFill>
                </a:ln>
                <a:solidFill>
                  <a:schemeClr val="bg1"/>
                </a:solidFill>
                <a:latin typeface="Arial" panose="020B0604020202020204" pitchFamily="34" charset="0"/>
                <a:cs typeface="Arial" panose="020B0604020202020204" pitchFamily="34" charset="0"/>
              </a:rPr>
              <a:t>This Condo Wont Last Long</a:t>
            </a:r>
          </a:p>
          <a:p>
            <a:pPr algn="r"/>
            <a:r>
              <a:rPr lang="en-US" b="1" i="1" dirty="0">
                <a:ln w="3175">
                  <a:solidFill>
                    <a:sysClr val="windowText" lastClr="000000"/>
                  </a:solidFill>
                </a:ln>
                <a:solidFill>
                  <a:schemeClr val="bg1"/>
                </a:solidFill>
                <a:latin typeface="Arial" panose="020B0604020202020204" pitchFamily="34" charset="0"/>
                <a:cs typeface="Arial" panose="020B0604020202020204" pitchFamily="34" charset="0"/>
              </a:rPr>
              <a:t>Open House Sat, Jun 11</a:t>
            </a:r>
            <a:r>
              <a:rPr lang="en-US" b="1" i="1" baseline="30000" dirty="0">
                <a:ln w="3175">
                  <a:solidFill>
                    <a:sysClr val="windowText" lastClr="000000"/>
                  </a:solidFill>
                </a:ln>
                <a:solidFill>
                  <a:schemeClr val="bg1"/>
                </a:solidFill>
                <a:latin typeface="Arial" panose="020B0604020202020204" pitchFamily="34" charset="0"/>
                <a:cs typeface="Arial" panose="020B0604020202020204" pitchFamily="34" charset="0"/>
              </a:rPr>
              <a:t>th</a:t>
            </a:r>
            <a:endParaRPr lang="en-US" b="1" i="1" dirty="0">
              <a:ln w="3175">
                <a:solidFill>
                  <a:sysClr val="windowText" lastClr="000000"/>
                </a:solidFill>
              </a:ln>
              <a:solidFill>
                <a:schemeClr val="bg1"/>
              </a:solidFill>
              <a:latin typeface="Arial" panose="020B0604020202020204" pitchFamily="34" charset="0"/>
              <a:cs typeface="Arial" panose="020B0604020202020204" pitchFamily="34" charset="0"/>
            </a:endParaRPr>
          </a:p>
          <a:p>
            <a:pPr algn="r"/>
            <a:r>
              <a:rPr lang="en-US" b="1" i="1" dirty="0">
                <a:ln w="3175">
                  <a:solidFill>
                    <a:sysClr val="windowText" lastClr="000000"/>
                  </a:solidFill>
                </a:ln>
                <a:solidFill>
                  <a:schemeClr val="bg1"/>
                </a:solidFill>
                <a:latin typeface="Arial" panose="020B0604020202020204" pitchFamily="34" charset="0"/>
                <a:cs typeface="Arial" panose="020B0604020202020204" pitchFamily="34" charset="0"/>
              </a:rPr>
              <a:t>10:00a - 1:00p</a:t>
            </a:r>
          </a:p>
        </p:txBody>
      </p:sp>
      <p:sp>
        <p:nvSpPr>
          <p:cNvPr id="6" name="Arrow: Right 5">
            <a:extLst>
              <a:ext uri="{FF2B5EF4-FFF2-40B4-BE49-F238E27FC236}">
                <a16:creationId xmlns:a16="http://schemas.microsoft.com/office/drawing/2014/main" id="{3A8C887A-A173-4341-80E6-CC29841C7ED2}"/>
              </a:ext>
            </a:extLst>
          </p:cNvPr>
          <p:cNvSpPr/>
          <p:nvPr/>
        </p:nvSpPr>
        <p:spPr>
          <a:xfrm rot="8627667">
            <a:off x="9440550" y="92147"/>
            <a:ext cx="645770" cy="231741"/>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50"/>
          </a:p>
        </p:txBody>
      </p:sp>
      <p:sp>
        <p:nvSpPr>
          <p:cNvPr id="31" name="Rectangle 30">
            <a:extLst>
              <a:ext uri="{FF2B5EF4-FFF2-40B4-BE49-F238E27FC236}">
                <a16:creationId xmlns:a16="http://schemas.microsoft.com/office/drawing/2014/main" id="{0BE24EAF-07F1-4CC7-B9F1-1F1114D9B69C}"/>
              </a:ext>
            </a:extLst>
          </p:cNvPr>
          <p:cNvSpPr/>
          <p:nvPr/>
        </p:nvSpPr>
        <p:spPr>
          <a:xfrm>
            <a:off x="2388386" y="6341644"/>
            <a:ext cx="3330490" cy="915635"/>
          </a:xfrm>
          <a:prstGeom prst="rect">
            <a:avLst/>
          </a:prstGeom>
        </p:spPr>
        <p:txBody>
          <a:bodyPr wrap="square">
            <a:spAutoFit/>
          </a:bodyPr>
          <a:lstStyle/>
          <a:p>
            <a:r>
              <a:rPr lang="en-US" sz="1750" dirty="0">
                <a:solidFill>
                  <a:srgbClr val="000000"/>
                </a:solidFill>
                <a:latin typeface="Arial" panose="020B0604020202020204" pitchFamily="34" charset="0"/>
              </a:rPr>
              <a:t>Gary Carraway</a:t>
            </a:r>
          </a:p>
          <a:p>
            <a:r>
              <a:rPr lang="en-US" sz="1200" dirty="0">
                <a:solidFill>
                  <a:srgbClr val="000000"/>
                </a:solidFill>
                <a:latin typeface="Arial" panose="020B0604020202020204" pitchFamily="34" charset="0"/>
              </a:rPr>
              <a:t>843-437-8257</a:t>
            </a:r>
          </a:p>
          <a:p>
            <a:r>
              <a:rPr lang="en-US" sz="1200" dirty="0">
                <a:solidFill>
                  <a:srgbClr val="000000"/>
                </a:solidFill>
                <a:latin typeface="Arial" panose="020B0604020202020204" pitchFamily="34" charset="0"/>
              </a:rPr>
              <a:t>garycarraway.realtor@gmail.com</a:t>
            </a:r>
          </a:p>
          <a:p>
            <a:r>
              <a:rPr lang="en-US" sz="1200" dirty="0">
                <a:solidFill>
                  <a:srgbClr val="000000"/>
                </a:solidFill>
                <a:latin typeface="Arial" panose="020B0604020202020204" pitchFamily="34" charset="0"/>
              </a:rPr>
              <a:t>https://garycarraway.truecarolinarealty.com</a:t>
            </a:r>
          </a:p>
        </p:txBody>
      </p:sp>
      <p:grpSp>
        <p:nvGrpSpPr>
          <p:cNvPr id="30" name="Group 29">
            <a:extLst>
              <a:ext uri="{FF2B5EF4-FFF2-40B4-BE49-F238E27FC236}">
                <a16:creationId xmlns:a16="http://schemas.microsoft.com/office/drawing/2014/main" id="{84BEAC40-E437-5E1E-4DA6-5D32A861A212}"/>
              </a:ext>
            </a:extLst>
          </p:cNvPr>
          <p:cNvGrpSpPr/>
          <p:nvPr/>
        </p:nvGrpSpPr>
        <p:grpSpPr>
          <a:xfrm>
            <a:off x="7075746" y="6375274"/>
            <a:ext cx="2068253" cy="848375"/>
            <a:chOff x="7075746" y="6423660"/>
            <a:chExt cx="2068253" cy="848375"/>
          </a:xfrm>
        </p:grpSpPr>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116262" y="6423660"/>
              <a:ext cx="1987221" cy="350934"/>
            </a:xfrm>
            <a:prstGeom prst="rect">
              <a:avLst/>
            </a:prstGeom>
          </p:spPr>
        </p:pic>
        <p:sp>
          <p:nvSpPr>
            <p:cNvPr id="32" name="Rectangle 31">
              <a:extLst>
                <a:ext uri="{FF2B5EF4-FFF2-40B4-BE49-F238E27FC236}">
                  <a16:creationId xmlns:a16="http://schemas.microsoft.com/office/drawing/2014/main" id="{1BEA9928-1BB2-4DA9-8BE9-2358656CABA4}"/>
                </a:ext>
              </a:extLst>
            </p:cNvPr>
            <p:cNvSpPr/>
            <p:nvPr/>
          </p:nvSpPr>
          <p:spPr>
            <a:xfrm>
              <a:off x="7075746" y="6775745"/>
              <a:ext cx="2068253" cy="496290"/>
            </a:xfrm>
            <a:prstGeom prst="rect">
              <a:avLst/>
            </a:prstGeom>
          </p:spPr>
          <p:txBody>
            <a:bodyPr wrap="square">
              <a:spAutoFit/>
            </a:bodyPr>
            <a:lstStyle/>
            <a:p>
              <a:pPr algn="r"/>
              <a:r>
                <a:rPr lang="en-US" sz="875" dirty="0">
                  <a:solidFill>
                    <a:srgbClr val="000000"/>
                  </a:solidFill>
                  <a:latin typeface="Arial" panose="020B0604020202020204" pitchFamily="34" charset="0"/>
                </a:rPr>
                <a:t>True Carolina Realty</a:t>
              </a:r>
            </a:p>
            <a:p>
              <a:pPr algn="r"/>
              <a:r>
                <a:rPr lang="en-US" sz="875" dirty="0">
                  <a:solidFill>
                    <a:srgbClr val="000000"/>
                  </a:solidFill>
                  <a:latin typeface="Arial" panose="020B0604020202020204" pitchFamily="34" charset="0"/>
                </a:rPr>
                <a:t>7410 Northside Drive, Ste 150</a:t>
              </a:r>
            </a:p>
            <a:p>
              <a:pPr algn="r"/>
              <a:r>
                <a:rPr lang="en-US" sz="875" dirty="0">
                  <a:solidFill>
                    <a:srgbClr val="000000"/>
                  </a:solidFill>
                  <a:latin typeface="Arial" panose="020B0604020202020204" pitchFamily="34" charset="0"/>
                </a:rPr>
                <a:t>N Charleston, SC 29420</a:t>
              </a:r>
              <a:endParaRPr lang="en-US" sz="875" dirty="0"/>
            </a:p>
          </p:txBody>
        </p:sp>
      </p:gr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rot="5400000">
            <a:off x="1519514" y="6445040"/>
            <a:ext cx="945123" cy="708843"/>
          </a:xfrm>
          <a:prstGeom prst="rect">
            <a:avLst/>
          </a:prstGeom>
        </p:spPr>
      </p:pic>
      <p:pic>
        <p:nvPicPr>
          <p:cNvPr id="7" name="Picture 6" descr="A pool with trees around it&#10;&#10;Description automatically generated with medium confidence">
            <a:extLst>
              <a:ext uri="{FF2B5EF4-FFF2-40B4-BE49-F238E27FC236}">
                <a16:creationId xmlns:a16="http://schemas.microsoft.com/office/drawing/2014/main" id="{475A8941-892B-BD7B-4F29-FC7B796D519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34" y="6253734"/>
            <a:ext cx="1600200" cy="1061466"/>
          </a:xfrm>
          <a:prstGeom prst="rect">
            <a:avLst/>
          </a:prstGeom>
          <a:ln w="38100">
            <a:solidFill>
              <a:schemeClr val="bg1"/>
            </a:solidFill>
          </a:ln>
        </p:spPr>
      </p:pic>
      <p:pic>
        <p:nvPicPr>
          <p:cNvPr id="9" name="Picture 8" descr="A picture containing ground, outdoor, building, porch&#10;&#10;Description automatically generated">
            <a:extLst>
              <a:ext uri="{FF2B5EF4-FFF2-40B4-BE49-F238E27FC236}">
                <a16:creationId xmlns:a16="http://schemas.microsoft.com/office/drawing/2014/main" id="{DB883CFA-C926-4F4F-29D6-ABF854D3771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34" y="5142268"/>
            <a:ext cx="1600200" cy="1061466"/>
          </a:xfrm>
          <a:prstGeom prst="rect">
            <a:avLst/>
          </a:prstGeom>
          <a:ln w="38100">
            <a:solidFill>
              <a:schemeClr val="bg1"/>
            </a:solidFill>
          </a:ln>
        </p:spPr>
      </p:pic>
      <p:pic>
        <p:nvPicPr>
          <p:cNvPr id="11" name="Picture 10" descr="A building with a pond in front of it&#10;&#10;Description automatically generated with low confidence">
            <a:extLst>
              <a:ext uri="{FF2B5EF4-FFF2-40B4-BE49-F238E27FC236}">
                <a16:creationId xmlns:a16="http://schemas.microsoft.com/office/drawing/2014/main" id="{8B699D15-46E3-6484-E85B-984F75B1983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34" y="4030804"/>
            <a:ext cx="1600200" cy="1061466"/>
          </a:xfrm>
          <a:prstGeom prst="rect">
            <a:avLst/>
          </a:prstGeom>
          <a:ln w="38100">
            <a:solidFill>
              <a:schemeClr val="bg1"/>
            </a:solidFill>
          </a:ln>
        </p:spPr>
      </p:pic>
      <p:pic>
        <p:nvPicPr>
          <p:cNvPr id="17" name="Picture 16" descr="A view of a golf course through a window&#10;&#10;Description automatically generated with low confidence">
            <a:extLst>
              <a:ext uri="{FF2B5EF4-FFF2-40B4-BE49-F238E27FC236}">
                <a16:creationId xmlns:a16="http://schemas.microsoft.com/office/drawing/2014/main" id="{2E885BB1-3947-9CAF-7138-D078345C084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434" y="2919340"/>
            <a:ext cx="1600200" cy="1061466"/>
          </a:xfrm>
          <a:prstGeom prst="rect">
            <a:avLst/>
          </a:prstGeom>
          <a:ln w="38100">
            <a:solidFill>
              <a:schemeClr val="bg1"/>
            </a:solidFill>
          </a:ln>
        </p:spPr>
      </p:pic>
      <p:pic>
        <p:nvPicPr>
          <p:cNvPr id="19" name="Picture 18" descr="A sign in a garden&#10;&#10;Description automatically generated with low confidence">
            <a:extLst>
              <a:ext uri="{FF2B5EF4-FFF2-40B4-BE49-F238E27FC236}">
                <a16:creationId xmlns:a16="http://schemas.microsoft.com/office/drawing/2014/main" id="{115A49E0-0364-8493-956E-5205D88095E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34" y="0"/>
            <a:ext cx="1600200" cy="1025128"/>
          </a:xfrm>
          <a:prstGeom prst="rect">
            <a:avLst/>
          </a:prstGeom>
          <a:ln w="38100">
            <a:solidFill>
              <a:schemeClr val="bg1"/>
            </a:solidFill>
          </a:ln>
        </p:spPr>
      </p:pic>
      <p:pic>
        <p:nvPicPr>
          <p:cNvPr id="22" name="Picture 21" descr="A picture containing indoor, wall, bed, ceiling&#10;&#10;Description automatically generated">
            <a:extLst>
              <a:ext uri="{FF2B5EF4-FFF2-40B4-BE49-F238E27FC236}">
                <a16:creationId xmlns:a16="http://schemas.microsoft.com/office/drawing/2014/main" id="{D748D7BE-D5AC-57A0-E8A0-EC7357BE6A2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434" y="2122582"/>
            <a:ext cx="1600200" cy="746760"/>
          </a:xfrm>
          <a:prstGeom prst="rect">
            <a:avLst/>
          </a:prstGeom>
          <a:ln w="38100">
            <a:solidFill>
              <a:schemeClr val="bg1"/>
            </a:solidFill>
          </a:ln>
        </p:spPr>
      </p:pic>
      <p:pic>
        <p:nvPicPr>
          <p:cNvPr id="28" name="Picture 27" descr="A living room with a couch and chairs&#10;&#10;Description automatically generated with low confidence">
            <a:extLst>
              <a:ext uri="{FF2B5EF4-FFF2-40B4-BE49-F238E27FC236}">
                <a16:creationId xmlns:a16="http://schemas.microsoft.com/office/drawing/2014/main" id="{0FF15C30-E7AC-081C-9E88-A719D893250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434" y="1075126"/>
            <a:ext cx="1600200" cy="997458"/>
          </a:xfrm>
          <a:prstGeom prst="rect">
            <a:avLst/>
          </a:prstGeom>
          <a:ln w="38100">
            <a:solidFill>
              <a:schemeClr val="bg1"/>
            </a:solidFill>
          </a:ln>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409</TotalTime>
  <Words>259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51</cp:revision>
  <dcterms:created xsi:type="dcterms:W3CDTF">2016-01-18T21:52:04Z</dcterms:created>
  <dcterms:modified xsi:type="dcterms:W3CDTF">2022-06-05T13:48:19Z</dcterms:modified>
</cp:coreProperties>
</file>