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5/27/2022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5/27/2022</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89315" y="70189"/>
            <a:ext cx="6444520" cy="4290759"/>
          </a:xfrm>
          <a:prstGeom prst="rect">
            <a:avLst/>
          </a:prstGeom>
          <a:ln>
            <a:no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9315" y="5493065"/>
            <a:ext cx="6444520" cy="3340956"/>
          </a:xfrm>
        </p:spPr>
        <p:txBody>
          <a:bodyPr anchor="ctr">
            <a:noAutofit/>
          </a:bodyPr>
          <a:lstStyle/>
          <a:p>
            <a:r>
              <a:rPr lang="en-US" sz="1200" dirty="0">
                <a:latin typeface="Century Gothic" panose="020B0502020202020204" pitchFamily="34" charset="0"/>
                <a:ea typeface="Verdana" panose="020B0604030504040204" pitchFamily="34" charset="0"/>
                <a:cs typeface="Verdana" panose="020B0604030504040204" pitchFamily="34" charset="0"/>
              </a:rPr>
              <a:t>GREAT POTENTIAL for an exceptionally nice buildable Lot consisting of .35 acre, located on a street to street corner, at the west end of beautiful Sullivan's Island. At the far end of lot, near Middle St. is a charming early-mid 1900's Beach Cottage, 3 B/R, 2 B/A, L/R, D/R, Kit &amp; Laundry Rm. However, this Cottage can be removed from property or renovated for a Guest House, Pool House, etc. One of the few great locations left on the island, offering unbeatable views along with a convenient beach access path, located just across the street, leading to Sullivan's Island &amp; Ft. Moultrie's beautiful pristine beaches. </a:t>
            </a:r>
          </a:p>
          <a:p>
            <a:r>
              <a:rPr lang="en-US" sz="1200" dirty="0">
                <a:latin typeface="Century Gothic" panose="020B0502020202020204" pitchFamily="34" charset="0"/>
                <a:ea typeface="Verdana" panose="020B0604030504040204" pitchFamily="34" charset="0"/>
                <a:cs typeface="Verdana" panose="020B0604030504040204" pitchFamily="34" charset="0"/>
              </a:rPr>
              <a:t>Property is accessible from three sides, providing an excellent opportunity for the discerning Buyer to construct a new home facing Poe Ave., overlooking panoramic views of the Atlantic Ocean along with its intriguing and unique Charleston Harbor shipping channel.</a:t>
            </a:r>
          </a:p>
          <a:p>
            <a:r>
              <a:rPr lang="en-US" sz="1200" dirty="0">
                <a:latin typeface="Century Gothic" panose="020B0502020202020204" pitchFamily="34" charset="0"/>
                <a:ea typeface="Verdana" panose="020B0604030504040204" pitchFamily="34" charset="0"/>
                <a:cs typeface="Verdana" panose="020B0604030504040204" pitchFamily="34" charset="0"/>
              </a:rPr>
              <a:t>Nearby are some of the best known restaurants in the Lowcountry, located on Sullivan's Island and only 20 mins. from downtown Historic Charleston... offering only the best there is to offer!</a:t>
            </a:r>
            <a:endParaRPr lang="en-US" sz="1200" i="1" dirty="0">
              <a:latin typeface="Century Gothic" panose="020B0502020202020204" pitchFamily="34" charset="0"/>
              <a:ea typeface="Verdana" panose="020B0604030504040204" pitchFamily="34" charset="0"/>
              <a:cs typeface="Verdana" panose="020B0604030504040204" pitchFamily="34" charset="0"/>
            </a:endParaRPr>
          </a:p>
          <a:p>
            <a:r>
              <a:rPr lang="en-US" sz="1200" dirty="0">
                <a:latin typeface="Century Gothic" panose="020B0502020202020204" pitchFamily="34" charset="0"/>
                <a:ea typeface="Verdana" panose="020B0604030504040204" pitchFamily="34" charset="0"/>
                <a:cs typeface="Verdana" panose="020B0604030504040204" pitchFamily="34" charset="0"/>
              </a:rPr>
              <a:t>Also listed as Vacant Land: </a:t>
            </a:r>
            <a:r>
              <a:rPr lang="en-US" sz="1200" cap="none" dirty="0">
                <a:ln w="10541" cmpd="sng">
                  <a:noFill/>
                  <a:prstDash val="solid"/>
                </a:ln>
                <a:solidFill>
                  <a:schemeClr val="tx1"/>
                </a:solidFill>
                <a:effectLst/>
                <a:latin typeface="Century Gothic" panose="020B0502020202020204" pitchFamily="34" charset="0"/>
              </a:rPr>
              <a:t>MLS# 21029074</a:t>
            </a:r>
            <a:endParaRPr lang="en-US" sz="1200" dirty="0">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89315" y="4469806"/>
            <a:ext cx="6444520" cy="9144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latin typeface="Century Gothic" panose="020B0502020202020204" pitchFamily="34" charset="0"/>
              </a:rPr>
              <a:t>1307 Middle Street</a:t>
            </a:r>
            <a:br>
              <a:rPr lang="en-US" sz="24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Sullivans Island, SC 29482</a:t>
            </a:r>
            <a:br>
              <a:rPr lang="en-US" sz="16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MLS# 21027844  | $3,450,000</a:t>
            </a:r>
            <a:endParaRPr lang="en-US" sz="1400" i="1" cap="none" dirty="0">
              <a:ln w="10541" cmpd="sng">
                <a:noFill/>
                <a:prstDash val="solid"/>
              </a:ln>
              <a:solidFill>
                <a:schemeClr val="tx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5" y="9019755"/>
            <a:ext cx="2948648" cy="982883"/>
          </a:xfrm>
          <a:prstGeom prst="rect">
            <a:avLst/>
          </a:prstGeom>
        </p:spPr>
      </p:pic>
      <p:sp>
        <p:nvSpPr>
          <p:cNvPr id="17" name="Rectangle 16"/>
          <p:cNvSpPr/>
          <p:nvPr/>
        </p:nvSpPr>
        <p:spPr>
          <a:xfrm>
            <a:off x="8255000" y="7973621"/>
            <a:ext cx="41909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8534400"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sp>
        <p:nvSpPr>
          <p:cNvPr id="5" name="Rectangle 4">
            <a:extLst>
              <a:ext uri="{FF2B5EF4-FFF2-40B4-BE49-F238E27FC236}">
                <a16:creationId xmlns:a16="http://schemas.microsoft.com/office/drawing/2014/main" id="{B10BDA6F-5911-42BE-994E-0DEBDFBE316D}"/>
              </a:ext>
            </a:extLst>
          </p:cNvPr>
          <p:cNvSpPr/>
          <p:nvPr/>
        </p:nvSpPr>
        <p:spPr>
          <a:xfrm>
            <a:off x="89316" y="70189"/>
            <a:ext cx="6444520" cy="877163"/>
          </a:xfrm>
          <a:prstGeom prst="rect">
            <a:avLst/>
          </a:prstGeom>
        </p:spPr>
        <p:txBody>
          <a:bodyPr wrap="square">
            <a:spAutoFit/>
          </a:bodyPr>
          <a:lstStyle/>
          <a:p>
            <a:pPr algn="ctr"/>
            <a:r>
              <a:rPr lang="en-US" sz="3100" b="1" dirty="0">
                <a:ln w="3175">
                  <a:solidFill>
                    <a:schemeClr val="bg2"/>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ea typeface="Calibri" panose="020F0502020204030204" pitchFamily="34" charset="0"/>
              </a:rPr>
              <a:t>Fabulous Buildable Lot with Early 1900s Cottage</a:t>
            </a:r>
          </a:p>
          <a:p>
            <a:pPr algn="ctr"/>
            <a:r>
              <a:rPr lang="en-US" sz="1800" b="1" dirty="0">
                <a:ln w="3175">
                  <a:noFill/>
                </a:ln>
                <a:solidFill>
                  <a:srgbClr val="10253F"/>
                </a:solidFill>
                <a:latin typeface="Century Gothic" panose="020B0502020202020204" pitchFamily="34" charset="0"/>
              </a:rPr>
              <a:t>Open House Monday May 30</a:t>
            </a:r>
            <a:r>
              <a:rPr lang="en-US" sz="1800" b="1" baseline="30000" dirty="0">
                <a:ln w="3175">
                  <a:noFill/>
                </a:ln>
                <a:solidFill>
                  <a:srgbClr val="10253F"/>
                </a:solidFill>
                <a:latin typeface="Century Gothic" panose="020B0502020202020204" pitchFamily="34" charset="0"/>
              </a:rPr>
              <a:t>th</a:t>
            </a:r>
            <a:r>
              <a:rPr lang="en-US" sz="1800" b="1" dirty="0">
                <a:ln w="3175">
                  <a:noFill/>
                </a:ln>
                <a:solidFill>
                  <a:srgbClr val="10253F"/>
                </a:solidFill>
                <a:latin typeface="Century Gothic" panose="020B0502020202020204" pitchFamily="34" charset="0"/>
              </a:rPr>
              <a:t> from 2-4</a:t>
            </a:r>
          </a:p>
        </p:txBody>
      </p:sp>
      <p:grpSp>
        <p:nvGrpSpPr>
          <p:cNvPr id="9" name="Group 8">
            <a:extLst>
              <a:ext uri="{FF2B5EF4-FFF2-40B4-BE49-F238E27FC236}">
                <a16:creationId xmlns:a16="http://schemas.microsoft.com/office/drawing/2014/main" id="{C985EC9E-B7C7-4551-8757-B65496E0AEAE}"/>
              </a:ext>
            </a:extLst>
          </p:cNvPr>
          <p:cNvGrpSpPr/>
          <p:nvPr/>
        </p:nvGrpSpPr>
        <p:grpSpPr>
          <a:xfrm>
            <a:off x="-1103819" y="-2297347"/>
            <a:ext cx="2133601" cy="3886200"/>
            <a:chOff x="22408" y="-1070513"/>
            <a:chExt cx="2133601" cy="3886200"/>
          </a:xfrm>
        </p:grpSpPr>
        <p:sp>
          <p:nvSpPr>
            <p:cNvPr id="6" name="Diagonal Stripe 5">
              <a:extLst>
                <a:ext uri="{FF2B5EF4-FFF2-40B4-BE49-F238E27FC236}">
                  <a16:creationId xmlns:a16="http://schemas.microsoft.com/office/drawing/2014/main" id="{98339C7C-09A0-4C15-9C1D-83D39747732C}"/>
                </a:ext>
              </a:extLst>
            </p:cNvPr>
            <p:cNvSpPr/>
            <p:nvPr/>
          </p:nvSpPr>
          <p:spPr>
            <a:xfrm>
              <a:off x="22408" y="1"/>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17635" y="641754"/>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grpSp>
      <p:pic>
        <p:nvPicPr>
          <p:cNvPr id="22" name="Picture 21"/>
          <p:cNvPicPr preferRelativeResize="0">
            <a:picLocks/>
          </p:cNvPicPr>
          <p:nvPr/>
        </p:nvPicPr>
        <p:blipFill>
          <a:blip r:embed="rId5" cstate="print">
            <a:extLst>
              <a:ext uri="{28A0092B-C50C-407E-A947-70E740481C1C}">
                <a14:useLocalDpi xmlns:a14="http://schemas.microsoft.com/office/drawing/2010/main" val="0"/>
              </a:ext>
            </a:extLst>
          </a:blip>
          <a:srcRect/>
          <a:stretch/>
        </p:blipFill>
        <p:spPr>
          <a:xfrm>
            <a:off x="6762435" y="5697454"/>
            <a:ext cx="1371600" cy="914400"/>
          </a:xfrm>
          <a:prstGeom prst="rect">
            <a:avLst/>
          </a:prstGeom>
          <a:ln>
            <a:noFill/>
          </a:ln>
          <a:effectLst/>
        </p:spPr>
      </p:pic>
      <p:pic>
        <p:nvPicPr>
          <p:cNvPr id="28" name="Picture 27"/>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6762435" y="2321095"/>
            <a:ext cx="1371600" cy="914400"/>
          </a:xfrm>
          <a:prstGeom prst="rect">
            <a:avLst/>
          </a:prstGeom>
          <a:ln>
            <a:noFill/>
          </a:ln>
          <a:effectLst/>
        </p:spPr>
      </p:pic>
      <p:pic>
        <p:nvPicPr>
          <p:cNvPr id="8" name="Picture 7"/>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6762435" y="1195642"/>
            <a:ext cx="1371600" cy="914400"/>
          </a:xfrm>
          <a:prstGeom prst="rect">
            <a:avLst/>
          </a:prstGeom>
          <a:ln>
            <a:noFill/>
          </a:ln>
          <a:effectLst/>
        </p:spPr>
      </p:pic>
      <p:pic>
        <p:nvPicPr>
          <p:cNvPr id="19" name="Picture 18"/>
          <p:cNvPicPr preferRelativeResize="0">
            <a:picLocks/>
          </p:cNvPicPr>
          <p:nvPr/>
        </p:nvPicPr>
        <p:blipFill>
          <a:blip r:embed="rId8">
            <a:extLst>
              <a:ext uri="{28A0092B-C50C-407E-A947-70E740481C1C}">
                <a14:useLocalDpi xmlns:a14="http://schemas.microsoft.com/office/drawing/2010/main" val="0"/>
              </a:ext>
            </a:extLst>
          </a:blip>
          <a:srcRect/>
          <a:stretch/>
        </p:blipFill>
        <p:spPr>
          <a:xfrm>
            <a:off x="6762435" y="4572001"/>
            <a:ext cx="1371600" cy="914400"/>
          </a:xfrm>
          <a:prstGeom prst="rect">
            <a:avLst/>
          </a:prstGeom>
          <a:ln>
            <a:noFill/>
          </a:ln>
          <a:effectLst/>
        </p:spPr>
      </p:pic>
      <p:pic>
        <p:nvPicPr>
          <p:cNvPr id="20" name="Picture 19"/>
          <p:cNvPicPr preferRelativeResize="0">
            <a:picLocks/>
          </p:cNvPicPr>
          <p:nvPr/>
        </p:nvPicPr>
        <p:blipFill>
          <a:blip r:embed="rId9">
            <a:extLst>
              <a:ext uri="{28A0092B-C50C-407E-A947-70E740481C1C}">
                <a14:useLocalDpi xmlns:a14="http://schemas.microsoft.com/office/drawing/2010/main" val="0"/>
              </a:ext>
            </a:extLst>
          </a:blip>
          <a:srcRect/>
          <a:stretch/>
        </p:blipFill>
        <p:spPr>
          <a:xfrm>
            <a:off x="6762435" y="3446548"/>
            <a:ext cx="1371600" cy="914400"/>
          </a:xfrm>
          <a:prstGeom prst="rect">
            <a:avLst/>
          </a:prstGeom>
          <a:ln>
            <a:noFill/>
          </a:ln>
          <a:effectLst/>
        </p:spPr>
      </p:pic>
      <p:pic>
        <p:nvPicPr>
          <p:cNvPr id="25" name="Picture 24"/>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6762435" y="6822907"/>
            <a:ext cx="1371600" cy="914400"/>
          </a:xfrm>
          <a:prstGeom prst="rect">
            <a:avLst/>
          </a:prstGeom>
          <a:ln>
            <a:noFill/>
          </a:ln>
          <a:effectLst/>
        </p:spPr>
      </p:pic>
      <p:pic>
        <p:nvPicPr>
          <p:cNvPr id="26" name="Picture 25"/>
          <p:cNvPicPr preferRelativeResize="0">
            <a:picLocks/>
          </p:cNvPicPr>
          <p:nvPr/>
        </p:nvPicPr>
        <p:blipFill>
          <a:blip r:embed="rId11" cstate="print">
            <a:extLst>
              <a:ext uri="{28A0092B-C50C-407E-A947-70E740481C1C}">
                <a14:useLocalDpi xmlns:a14="http://schemas.microsoft.com/office/drawing/2010/main" val="0"/>
              </a:ext>
            </a:extLst>
          </a:blip>
          <a:srcRect/>
          <a:stretch/>
        </p:blipFill>
        <p:spPr>
          <a:xfrm>
            <a:off x="6762435" y="7948360"/>
            <a:ext cx="1371600" cy="914400"/>
          </a:xfrm>
          <a:prstGeom prst="rect">
            <a:avLst/>
          </a:prstGeom>
          <a:ln>
            <a:noFill/>
          </a:ln>
          <a:effectLst/>
        </p:spPr>
      </p:pic>
      <p:pic>
        <p:nvPicPr>
          <p:cNvPr id="27" name="Picture 26"/>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6762435" y="9073811"/>
            <a:ext cx="1371600" cy="914400"/>
          </a:xfrm>
          <a:prstGeom prst="rect">
            <a:avLst/>
          </a:prstGeom>
          <a:ln>
            <a:noFill/>
          </a:ln>
          <a:effectLst/>
        </p:spPr>
      </p:pic>
      <p:pic>
        <p:nvPicPr>
          <p:cNvPr id="23" name="Picture 22">
            <a:extLst>
              <a:ext uri="{FF2B5EF4-FFF2-40B4-BE49-F238E27FC236}">
                <a16:creationId xmlns:a16="http://schemas.microsoft.com/office/drawing/2014/main" id="{A49669A9-6CB5-48DA-BE94-C67FBDABC1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62435" y="70189"/>
            <a:ext cx="137785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298</TotalTime>
  <Words>308</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Edwardian Script ITC</vt:lpstr>
      <vt:lpstr>Lucida Sans</vt:lpstr>
      <vt:lpstr>Wingdings</vt:lpstr>
      <vt:lpstr>Wingdings 2</vt:lpstr>
      <vt:lpstr>Wingdings 3</vt:lpstr>
      <vt:lpstr>Apex</vt:lpstr>
      <vt:lpstr>1307 Middle Street Sullivans Island, SC 29482 MLS# 21027844  | $3,450,000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2022-05-27T15:12:32Z</dcterms:modified>
</cp:coreProperties>
</file>