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12" y="340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5"/>
            <a:ext cx="6606540" cy="21560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23792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32262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790281" y="591397"/>
            <a:ext cx="1485662" cy="1258697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0599" y="591397"/>
            <a:ext cx="4330144" cy="1258697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45950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89934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1"/>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616316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30597" y="3441277"/>
            <a:ext cx="2907903"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368040" y="3441277"/>
            <a:ext cx="2907904"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82075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2802"/>
            <a:ext cx="6995160" cy="16764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3"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273"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8/25/2014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35603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8/25/2014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86624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8/25/2014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345622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038792" y="400475"/>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0" y="2104815"/>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172607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378442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9"/>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8/25/2014</a:t>
            </a:fld>
            <a:endParaRPr lang="en-US"/>
          </a:p>
        </p:txBody>
      </p:sp>
      <p:sp>
        <p:nvSpPr>
          <p:cNvPr id="5" name="Footer Placeholder 4"/>
          <p:cNvSpPr>
            <a:spLocks noGrp="1"/>
          </p:cNvSpPr>
          <p:nvPr>
            <p:ph type="ftr" sz="quarter" idx="3"/>
          </p:nvPr>
        </p:nvSpPr>
        <p:spPr>
          <a:xfrm>
            <a:off x="2655570" y="9322649"/>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9"/>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91104560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lumMod val="75000"/>
              </a:schemeClr>
            </a:gs>
            <a:gs pos="50000">
              <a:schemeClr val="tx2">
                <a:lumMod val="50000"/>
                <a:alpha val="50000"/>
              </a:schemeClr>
            </a:gs>
            <a:gs pos="100000">
              <a:schemeClr val="tx2">
                <a:lumMod val="50000"/>
                <a:alpha val="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885656" y="3581400"/>
            <a:ext cx="3124200" cy="1828800"/>
          </a:xfrm>
        </p:spPr>
        <p:txBody>
          <a:bodyPr anchor="ctr">
            <a:noAutofit/>
          </a:bodyPr>
          <a:lstStyle/>
          <a:p>
            <a:pPr algn="ctr"/>
            <a:r>
              <a:rPr lang="en-US" sz="2400" b="1" dirty="0" smtClean="0">
                <a:solidFill>
                  <a:srgbClr val="FFFFFF"/>
                </a:solidFill>
                <a:effectLst>
                  <a:outerShdw blurRad="38100" dist="38100" dir="2700000" algn="tl">
                    <a:srgbClr val="000000">
                      <a:alpha val="43137"/>
                    </a:srgbClr>
                  </a:outerShdw>
                </a:effectLst>
                <a:latin typeface="Cambria" panose="02040503050406030204" pitchFamily="18" charset="0"/>
              </a:rPr>
              <a:t>1309 Carol Oaks</a:t>
            </a:r>
            <a:r>
              <a:rPr lang="en-US" sz="1800" dirty="0" smtClean="0">
                <a:solidFill>
                  <a:srgbClr val="FFFFFF"/>
                </a:solidFill>
                <a:effectLst>
                  <a:outerShdw blurRad="38100" dist="38100" dir="2700000" algn="tl">
                    <a:srgbClr val="000000">
                      <a:alpha val="43137"/>
                    </a:srgbClr>
                  </a:outerShdw>
                </a:effectLst>
                <a:latin typeface="Cambria" panose="02040503050406030204" pitchFamily="18" charset="0"/>
              </a:rPr>
              <a:t/>
            </a:r>
            <a:br>
              <a:rPr lang="en-US" sz="1800" dirty="0" smtClean="0">
                <a:solidFill>
                  <a:srgbClr val="FFFFFF"/>
                </a:solidFill>
                <a:effectLst>
                  <a:outerShdw blurRad="38100" dist="38100" dir="2700000" algn="tl">
                    <a:srgbClr val="000000">
                      <a:alpha val="43137"/>
                    </a:srgbClr>
                  </a:outerShdw>
                </a:effectLst>
                <a:latin typeface="Cambria" panose="02040503050406030204" pitchFamily="18" charset="0"/>
              </a:rPr>
            </a:br>
            <a:r>
              <a:rPr lang="en-US" sz="1600" dirty="0" smtClean="0">
                <a:solidFill>
                  <a:srgbClr val="FFFFFF"/>
                </a:solidFill>
                <a:effectLst>
                  <a:outerShdw blurRad="38100" dist="38100" dir="2700000" algn="tl">
                    <a:srgbClr val="000000">
                      <a:alpha val="43137"/>
                    </a:srgbClr>
                  </a:outerShdw>
                </a:effectLst>
                <a:latin typeface="Cambria" panose="02040503050406030204" pitchFamily="18" charset="0"/>
              </a:rPr>
              <a:t/>
            </a:r>
            <a:br>
              <a:rPr lang="en-US" sz="1600" dirty="0" smtClean="0">
                <a:solidFill>
                  <a:srgbClr val="FFFFFF"/>
                </a:solidFill>
                <a:effectLst>
                  <a:outerShdw blurRad="38100" dist="38100" dir="2700000" algn="tl">
                    <a:srgbClr val="000000">
                      <a:alpha val="43137"/>
                    </a:srgbClr>
                  </a:outerShdw>
                </a:effectLst>
                <a:latin typeface="Cambria" panose="02040503050406030204" pitchFamily="18" charset="0"/>
              </a:rPr>
            </a:br>
            <a:r>
              <a:rPr lang="en-US" sz="1800" dirty="0">
                <a:solidFill>
                  <a:srgbClr val="FFFFFF"/>
                </a:solidFill>
                <a:effectLst>
                  <a:outerShdw blurRad="38100" dist="38100" dir="2700000" algn="tl">
                    <a:srgbClr val="000000">
                      <a:alpha val="43137"/>
                    </a:srgbClr>
                  </a:outerShdw>
                </a:effectLst>
                <a:latin typeface="Cambria" panose="02040503050406030204" pitchFamily="18" charset="0"/>
              </a:rPr>
              <a:t>Carol </a:t>
            </a:r>
            <a:r>
              <a:rPr lang="en-US" sz="1800" dirty="0" smtClean="0">
                <a:solidFill>
                  <a:srgbClr val="FFFFFF"/>
                </a:solidFill>
                <a:effectLst>
                  <a:outerShdw blurRad="38100" dist="38100" dir="2700000" algn="tl">
                    <a:srgbClr val="000000">
                      <a:alpha val="43137"/>
                    </a:srgbClr>
                  </a:outerShdw>
                </a:effectLst>
                <a:latin typeface="Cambria" panose="02040503050406030204" pitchFamily="18" charset="0"/>
              </a:rPr>
              <a:t>Oaks</a:t>
            </a:r>
            <a:br>
              <a:rPr lang="en-US" sz="1800" dirty="0" smtClean="0">
                <a:solidFill>
                  <a:srgbClr val="FFFFFF"/>
                </a:solidFill>
                <a:effectLst>
                  <a:outerShdw blurRad="38100" dist="38100" dir="2700000" algn="tl">
                    <a:srgbClr val="000000">
                      <a:alpha val="43137"/>
                    </a:srgbClr>
                  </a:outerShdw>
                </a:effectLst>
                <a:latin typeface="Cambria" panose="02040503050406030204" pitchFamily="18" charset="0"/>
              </a:rPr>
            </a:br>
            <a:r>
              <a:rPr lang="en-US" sz="1800" dirty="0" smtClean="0">
                <a:solidFill>
                  <a:srgbClr val="FFFFFF"/>
                </a:solidFill>
                <a:effectLst>
                  <a:outerShdw blurRad="38100" dist="38100" dir="2700000" algn="tl">
                    <a:srgbClr val="000000">
                      <a:alpha val="43137"/>
                    </a:srgbClr>
                  </a:outerShdw>
                </a:effectLst>
                <a:latin typeface="Cambria" panose="02040503050406030204" pitchFamily="18" charset="0"/>
              </a:rPr>
              <a:t>Mount </a:t>
            </a:r>
            <a:r>
              <a:rPr lang="en-US" sz="1800" dirty="0">
                <a:solidFill>
                  <a:srgbClr val="FFFFFF"/>
                </a:solidFill>
                <a:effectLst>
                  <a:outerShdw blurRad="38100" dist="38100" dir="2700000" algn="tl">
                    <a:srgbClr val="000000">
                      <a:alpha val="43137"/>
                    </a:srgbClr>
                  </a:outerShdw>
                </a:effectLst>
                <a:latin typeface="Cambria" panose="02040503050406030204" pitchFamily="18" charset="0"/>
              </a:rPr>
              <a:t>Pleasant</a:t>
            </a:r>
            <a:r>
              <a:rPr lang="en-US" sz="1800" dirty="0" smtClean="0">
                <a:solidFill>
                  <a:srgbClr val="FFFFFF"/>
                </a:solidFill>
                <a:effectLst>
                  <a:outerShdw blurRad="38100" dist="38100" dir="2700000" algn="tl">
                    <a:srgbClr val="000000">
                      <a:alpha val="43137"/>
                    </a:srgbClr>
                  </a:outerShdw>
                </a:effectLst>
                <a:latin typeface="Cambria" panose="02040503050406030204" pitchFamily="18" charset="0"/>
              </a:rPr>
              <a:t/>
            </a:r>
            <a:br>
              <a:rPr lang="en-US" sz="1800" dirty="0" smtClean="0">
                <a:solidFill>
                  <a:srgbClr val="FFFFFF"/>
                </a:solidFill>
                <a:effectLst>
                  <a:outerShdw blurRad="38100" dist="38100" dir="2700000" algn="tl">
                    <a:srgbClr val="000000">
                      <a:alpha val="43137"/>
                    </a:srgbClr>
                  </a:outerShdw>
                </a:effectLst>
                <a:latin typeface="Cambria" panose="02040503050406030204" pitchFamily="18" charset="0"/>
              </a:rPr>
            </a:br>
            <a:r>
              <a:rPr lang="en-US" sz="1800" dirty="0" smtClean="0">
                <a:solidFill>
                  <a:srgbClr val="FFFFFF"/>
                </a:solidFill>
                <a:effectLst>
                  <a:outerShdw blurRad="38100" dist="38100" dir="2700000" algn="tl">
                    <a:srgbClr val="000000">
                      <a:alpha val="43137"/>
                    </a:srgbClr>
                  </a:outerShdw>
                </a:effectLst>
                <a:latin typeface="Cambria" panose="02040503050406030204" pitchFamily="18" charset="0"/>
              </a:rPr>
              <a:t>MLS# 1416805</a:t>
            </a:r>
            <a:br>
              <a:rPr lang="en-US" sz="1800" dirty="0" smtClean="0">
                <a:solidFill>
                  <a:srgbClr val="FFFFFF"/>
                </a:solidFill>
                <a:effectLst>
                  <a:outerShdw blurRad="38100" dist="38100" dir="2700000" algn="tl">
                    <a:srgbClr val="000000">
                      <a:alpha val="43137"/>
                    </a:srgbClr>
                  </a:outerShdw>
                </a:effectLst>
                <a:latin typeface="Cambria" panose="02040503050406030204" pitchFamily="18" charset="0"/>
              </a:rPr>
            </a:br>
            <a:r>
              <a:rPr lang="en-US" sz="1800" dirty="0" smtClean="0">
                <a:solidFill>
                  <a:srgbClr val="FFFFFF"/>
                </a:solidFill>
                <a:effectLst>
                  <a:outerShdw blurRad="38100" dist="38100" dir="2700000" algn="tl">
                    <a:srgbClr val="000000">
                      <a:alpha val="43137"/>
                    </a:srgbClr>
                  </a:outerShdw>
                </a:effectLst>
                <a:latin typeface="Cambria" panose="02040503050406030204" pitchFamily="18" charset="0"/>
              </a:rPr>
              <a:t>$</a:t>
            </a:r>
            <a:r>
              <a:rPr lang="en-US" sz="1800" dirty="0" smtClean="0">
                <a:solidFill>
                  <a:srgbClr val="FFFFFF"/>
                </a:solidFill>
                <a:effectLst>
                  <a:outerShdw blurRad="38100" dist="38100" dir="2700000" algn="tl">
                    <a:srgbClr val="000000">
                      <a:alpha val="43137"/>
                    </a:srgbClr>
                  </a:outerShdw>
                </a:effectLst>
                <a:latin typeface="Cambria" panose="02040503050406030204" pitchFamily="18" charset="0"/>
              </a:rPr>
              <a:t>374,500</a:t>
            </a:r>
            <a:endParaRPr lang="en-US" sz="1600" b="1" dirty="0">
              <a:solidFill>
                <a:srgbClr val="FFFFFF"/>
              </a:solidFill>
              <a:effectLst>
                <a:outerShdw blurRad="38100" dist="38100" dir="2700000" algn="tl">
                  <a:srgbClr val="000000">
                    <a:alpha val="43137"/>
                  </a:srgbClr>
                </a:outerShdw>
              </a:effectLst>
              <a:latin typeface="Cambria" panose="02040503050406030204" pitchFamily="18" charset="0"/>
            </a:endParaRPr>
          </a:p>
        </p:txBody>
      </p:sp>
      <p:sp>
        <p:nvSpPr>
          <p:cNvPr id="3" name="Subtitle 2"/>
          <p:cNvSpPr>
            <a:spLocks noGrp="1"/>
          </p:cNvSpPr>
          <p:nvPr>
            <p:ph type="subTitle" idx="1"/>
          </p:nvPr>
        </p:nvSpPr>
        <p:spPr>
          <a:xfrm>
            <a:off x="3885656" y="5507560"/>
            <a:ext cx="3124200" cy="3609073"/>
          </a:xfrm>
        </p:spPr>
        <p:txBody>
          <a:bodyPr anchor="ctr">
            <a:noAutofit/>
          </a:bodyPr>
          <a:lstStyle/>
          <a:p>
            <a:pPr algn="ctr"/>
            <a:r>
              <a:rPr lang="en-US" sz="1400" dirty="0">
                <a:solidFill>
                  <a:schemeClr val="tx2">
                    <a:lumMod val="50000"/>
                  </a:schemeClr>
                </a:solidFill>
                <a:latin typeface="Cambria" panose="02040503050406030204" pitchFamily="18" charset="0"/>
              </a:rPr>
              <a:t>3 year old home like new but better with 4 Bedrooms and 3.5 baths! Recently painted, recently installed tile backsplash in kitchen, and beautiful stamped concrete patio overlooking the pond are just a few of the nice changes that have made. Kitchen overlooking family room with fireplace has stainless appliances and breakfast area with bay window. There are dual masters, both of ample size, as are the other two bedrooms. Home is bordered by pond and green area that can not be developed...You NEED to see this home before you choose where you will live in Mount Pleasant!</a:t>
            </a:r>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l="556" t="41443" r="556" b="5774"/>
          <a:stretch/>
        </p:blipFill>
        <p:spPr>
          <a:xfrm>
            <a:off x="74499" y="76200"/>
            <a:ext cx="6950946" cy="3352800"/>
          </a:xfrm>
          <a:prstGeom prst="rect">
            <a:avLst/>
          </a:prstGeom>
          <a:ln>
            <a:noFill/>
          </a:ln>
          <a:effectLst>
            <a:softEdge rad="112500"/>
          </a:effectLst>
        </p:spPr>
      </p:pic>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03015" y="8665494"/>
            <a:ext cx="1485900" cy="1114425"/>
          </a:xfrm>
          <a:prstGeom prst="rect">
            <a:avLst/>
          </a:prstGeom>
          <a:ln>
            <a:noFill/>
          </a:ln>
          <a:effectLst>
            <a:softEdge rad="112500"/>
          </a:effectLst>
        </p:spPr>
      </p:pic>
      <p:pic>
        <p:nvPicPr>
          <p:cNvPr id="15" name="Picture 1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805995" y="7459516"/>
            <a:ext cx="1491860" cy="1118895"/>
          </a:xfrm>
          <a:prstGeom prst="rect">
            <a:avLst/>
          </a:prstGeom>
          <a:ln>
            <a:noFill/>
          </a:ln>
          <a:effectLst>
            <a:softEdge rad="112500"/>
          </a:effectLst>
        </p:spPr>
      </p:pic>
      <p:pic>
        <p:nvPicPr>
          <p:cNvPr id="13" name="Picture 12"/>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74499" y="5322030"/>
            <a:ext cx="1828800" cy="1371600"/>
          </a:xfrm>
          <a:prstGeom prst="rect">
            <a:avLst/>
          </a:prstGeom>
          <a:ln>
            <a:noFill/>
          </a:ln>
          <a:effectLst>
            <a:softEdge rad="112500"/>
          </a:effectLst>
        </p:spPr>
      </p:pic>
      <p:pic>
        <p:nvPicPr>
          <p:cNvPr id="16" name="Picture 15"/>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1978362" y="5322030"/>
            <a:ext cx="1828800" cy="1371600"/>
          </a:xfrm>
          <a:prstGeom prst="rect">
            <a:avLst/>
          </a:prstGeom>
          <a:ln>
            <a:noFill/>
          </a:ln>
          <a:effectLst>
            <a:softEdge rad="112500"/>
          </a:effectLst>
        </p:spPr>
      </p:pic>
      <p:pic>
        <p:nvPicPr>
          <p:cNvPr id="8" name="Picture 7"/>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1960708" y="3689715"/>
            <a:ext cx="1828800" cy="1371600"/>
          </a:xfrm>
          <a:prstGeom prst="rect">
            <a:avLst/>
          </a:prstGeom>
          <a:ln>
            <a:noFill/>
          </a:ln>
          <a:effectLst>
            <a:softEdge rad="112500"/>
          </a:effectLst>
        </p:spPr>
      </p:pic>
      <p:pic>
        <p:nvPicPr>
          <p:cNvPr id="17" name="Picture 16"/>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74499" y="3689715"/>
            <a:ext cx="1828800" cy="1371600"/>
          </a:xfrm>
          <a:prstGeom prst="rect">
            <a:avLst/>
          </a:prstGeom>
          <a:ln>
            <a:noFill/>
          </a:ln>
          <a:effectLst>
            <a:softEdge rad="112500"/>
          </a:effectLst>
        </p:spPr>
      </p:pic>
      <p:sp>
        <p:nvSpPr>
          <p:cNvPr id="20" name="Rectangle 19"/>
          <p:cNvSpPr/>
          <p:nvPr/>
        </p:nvSpPr>
        <p:spPr>
          <a:xfrm rot="5400000">
            <a:off x="2485138" y="4765931"/>
            <a:ext cx="10000168" cy="584775"/>
          </a:xfrm>
          <a:prstGeom prst="rect">
            <a:avLst/>
          </a:prstGeom>
        </p:spPr>
        <p:txBody>
          <a:bodyPr wrap="square">
            <a:spAutoFit/>
          </a:bodyPr>
          <a:lstStyle/>
          <a:p>
            <a:pPr algn="ctr"/>
            <a:r>
              <a:rPr lang="en-US" sz="3200" dirty="0">
                <a:solidFill>
                  <a:srgbClr val="FFFF00"/>
                </a:solidFill>
                <a:effectLst>
                  <a:outerShdw blurRad="38100" dist="38100" dir="2700000" algn="tl">
                    <a:srgbClr val="000000">
                      <a:alpha val="43137"/>
                    </a:srgbClr>
                  </a:outerShdw>
                </a:effectLst>
                <a:latin typeface="Cambria" panose="02040503050406030204" pitchFamily="18" charset="0"/>
              </a:rPr>
              <a:t>$500 Gift Card at Closing for Contract Written by </a:t>
            </a:r>
            <a:r>
              <a:rPr lang="en-US" sz="3200" dirty="0" smtClean="0">
                <a:solidFill>
                  <a:srgbClr val="FFFF00"/>
                </a:solidFill>
                <a:effectLst>
                  <a:outerShdw blurRad="38100" dist="38100" dir="2700000" algn="tl">
                    <a:srgbClr val="000000">
                      <a:alpha val="43137"/>
                    </a:srgbClr>
                  </a:outerShdw>
                </a:effectLst>
                <a:latin typeface="Cambria" panose="02040503050406030204" pitchFamily="18" charset="0"/>
              </a:rPr>
              <a:t>10/15</a:t>
            </a:r>
            <a:endParaRPr lang="en-US" sz="3200" dirty="0">
              <a:solidFill>
                <a:srgbClr val="FFFF00"/>
              </a:solidFill>
              <a:effectLst>
                <a:outerShdw blurRad="38100" dist="38100" dir="2700000" algn="tl">
                  <a:srgbClr val="000000">
                    <a:alpha val="43137"/>
                  </a:srgbClr>
                </a:outerShdw>
              </a:effectLst>
              <a:latin typeface="Cambria" panose="02040503050406030204" pitchFamily="18" charset="0"/>
            </a:endParaRPr>
          </a:p>
        </p:txBody>
      </p:sp>
      <p:sp>
        <p:nvSpPr>
          <p:cNvPr id="18" name="Rectangle 17"/>
          <p:cNvSpPr/>
          <p:nvPr/>
        </p:nvSpPr>
        <p:spPr>
          <a:xfrm>
            <a:off x="4555499" y="9213992"/>
            <a:ext cx="1786302" cy="723275"/>
          </a:xfrm>
          <a:prstGeom prst="rect">
            <a:avLst/>
          </a:prstGeom>
        </p:spPr>
        <p:txBody>
          <a:bodyPr wrap="square" anchor="ctr">
            <a:spAutoFit/>
          </a:bodyPr>
          <a:lstStyle/>
          <a:p>
            <a:pPr algn="ctr"/>
            <a:r>
              <a:rPr lang="en-US" sz="1100" b="1" dirty="0">
                <a:solidFill>
                  <a:schemeClr val="tx2">
                    <a:lumMod val="50000"/>
                  </a:schemeClr>
                </a:solidFill>
                <a:effectLst>
                  <a:outerShdw blurRad="38100" dist="38100" dir="2700000" algn="tl">
                    <a:srgbClr val="000000">
                      <a:alpha val="43137"/>
                    </a:srgbClr>
                  </a:outerShdw>
                </a:effectLst>
                <a:latin typeface="Cambria" panose="02040503050406030204" pitchFamily="18" charset="0"/>
              </a:rPr>
              <a:t>Cheryll Woods-Flowers </a:t>
            </a:r>
          </a:p>
          <a:p>
            <a:pPr algn="ctr"/>
            <a:r>
              <a:rPr lang="en-US" sz="1000" dirty="0">
                <a:solidFill>
                  <a:schemeClr val="tx2">
                    <a:lumMod val="50000"/>
                  </a:schemeClr>
                </a:solidFill>
                <a:effectLst>
                  <a:outerShdw blurRad="38100" dist="38100" dir="2700000" algn="tl">
                    <a:srgbClr val="000000">
                      <a:alpha val="43137"/>
                    </a:srgbClr>
                  </a:outerShdw>
                </a:effectLst>
                <a:latin typeface="Cambria" panose="02040503050406030204" pitchFamily="18" charset="0"/>
              </a:rPr>
              <a:t>ABR, e-Certified, SHS</a:t>
            </a:r>
          </a:p>
          <a:p>
            <a:pPr algn="ctr"/>
            <a:r>
              <a:rPr lang="en-US" sz="1000" dirty="0" smtClean="0">
                <a:solidFill>
                  <a:schemeClr val="tx2">
                    <a:lumMod val="50000"/>
                  </a:schemeClr>
                </a:solidFill>
                <a:effectLst>
                  <a:outerShdw blurRad="38100" dist="38100" dir="2700000" algn="tl">
                    <a:srgbClr val="000000">
                      <a:alpha val="43137"/>
                    </a:srgbClr>
                  </a:outerShdw>
                </a:effectLst>
                <a:latin typeface="Cambria" panose="02040503050406030204" pitchFamily="18" charset="0"/>
              </a:rPr>
              <a:t>(</a:t>
            </a:r>
            <a:r>
              <a:rPr lang="en-US" sz="1000" dirty="0">
                <a:solidFill>
                  <a:schemeClr val="tx2">
                    <a:lumMod val="50000"/>
                  </a:schemeClr>
                </a:solidFill>
                <a:effectLst>
                  <a:outerShdw blurRad="38100" dist="38100" dir="2700000" algn="tl">
                    <a:srgbClr val="000000">
                      <a:alpha val="43137"/>
                    </a:srgbClr>
                  </a:outerShdw>
                </a:effectLst>
                <a:latin typeface="Cambria" panose="02040503050406030204" pitchFamily="18" charset="0"/>
              </a:rPr>
              <a:t>843) 442-2219</a:t>
            </a:r>
          </a:p>
          <a:p>
            <a:pPr algn="ctr"/>
            <a:r>
              <a:rPr lang="en-US" sz="1000" dirty="0" smtClean="0">
                <a:solidFill>
                  <a:schemeClr val="tx2">
                    <a:lumMod val="50000"/>
                  </a:schemeClr>
                </a:solidFill>
                <a:effectLst>
                  <a:outerShdw blurRad="38100" dist="38100" dir="2700000" algn="tl">
                    <a:srgbClr val="000000">
                      <a:alpha val="43137"/>
                    </a:srgbClr>
                  </a:outerShdw>
                </a:effectLst>
                <a:latin typeface="Cambria" panose="02040503050406030204" pitchFamily="18" charset="0"/>
              </a:rPr>
              <a:t>www.woodsflowers.com</a:t>
            </a:r>
            <a:endParaRPr lang="en-US" sz="700" dirty="0">
              <a:solidFill>
                <a:schemeClr val="tx2">
                  <a:lumMod val="50000"/>
                </a:schemeClr>
              </a:solidFill>
              <a:effectLst>
                <a:outerShdw blurRad="38100" dist="38100" dir="2700000" algn="tl">
                  <a:srgbClr val="000000">
                    <a:alpha val="43137"/>
                  </a:srgbClr>
                </a:outerShdw>
              </a:effectLst>
              <a:latin typeface="Cambria" panose="02040503050406030204" pitchFamily="18" charset="0"/>
            </a:endParaRPr>
          </a:p>
        </p:txBody>
      </p:sp>
      <p:pic>
        <p:nvPicPr>
          <p:cNvPr id="19" name="Picture 18"/>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3886200" y="9262821"/>
            <a:ext cx="669298" cy="647707"/>
          </a:xfrm>
          <a:prstGeom prst="rect">
            <a:avLst/>
          </a:prstGeom>
        </p:spPr>
      </p:pic>
      <p:pic>
        <p:nvPicPr>
          <p:cNvPr id="21" name="Picture 20"/>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6341801" y="9384275"/>
            <a:ext cx="667512" cy="382707"/>
          </a:xfrm>
          <a:prstGeom prst="rect">
            <a:avLst/>
          </a:prstGeom>
        </p:spPr>
      </p:pic>
      <p:pic>
        <p:nvPicPr>
          <p:cNvPr id="29" name="Picture 28"/>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74499" y="6954345"/>
            <a:ext cx="1828800" cy="1371600"/>
          </a:xfrm>
          <a:prstGeom prst="rect">
            <a:avLst/>
          </a:prstGeom>
          <a:ln>
            <a:noFill/>
          </a:ln>
          <a:effectLst>
            <a:softEdge rad="112500"/>
          </a:effectLst>
        </p:spPr>
      </p:pic>
      <p:pic>
        <p:nvPicPr>
          <p:cNvPr id="30" name="Picture 29"/>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1978362" y="6954345"/>
            <a:ext cx="1828800" cy="1371600"/>
          </a:xfrm>
          <a:prstGeom prst="rect">
            <a:avLst/>
          </a:prstGeom>
          <a:ln>
            <a:noFill/>
          </a:ln>
          <a:effectLst>
            <a:softEdge rad="112500"/>
          </a:effectLst>
        </p:spPr>
      </p:pic>
      <p:pic>
        <p:nvPicPr>
          <p:cNvPr id="32" name="Picture 31"/>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74499" y="8586661"/>
            <a:ext cx="1828800" cy="1371600"/>
          </a:xfrm>
          <a:prstGeom prst="rect">
            <a:avLst/>
          </a:prstGeom>
          <a:ln>
            <a:noFill/>
          </a:ln>
          <a:effectLst>
            <a:softEdge rad="112500"/>
          </a:effectLst>
        </p:spPr>
      </p:pic>
      <p:pic>
        <p:nvPicPr>
          <p:cNvPr id="33" name="Picture 32"/>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1978362" y="8586661"/>
            <a:ext cx="1828800" cy="1371600"/>
          </a:xfrm>
          <a:prstGeom prst="rect">
            <a:avLst/>
          </a:prstGeom>
          <a:ln>
            <a:noFill/>
          </a:ln>
          <a:effectLst>
            <a:softEdge rad="112500"/>
          </a:effectLst>
        </p:spPr>
      </p:pic>
    </p:spTree>
    <p:extLst>
      <p:ext uri="{BB962C8B-B14F-4D97-AF65-F5344CB8AC3E}">
        <p14:creationId xmlns:p14="http://schemas.microsoft.com/office/powerpoint/2010/main" val="32526528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59</TotalTime>
  <Words>135</Words>
  <Application>Microsoft Office PowerPoint</Application>
  <PresentationFormat>Custom</PresentationFormat>
  <Paragraphs>7</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1309 Carol Oaks  Carol Oaks Mount Pleasant MLS# 1416805 $374,500</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2601 Coral Vine Ct Seaside Farms Mt Pleasant MLS# 1412872 $475,000</dc:title>
  <dc:creator>CVH360</dc:creator>
  <cp:lastModifiedBy>atp1313@gmail.com</cp:lastModifiedBy>
  <cp:revision>11</cp:revision>
  <dcterms:created xsi:type="dcterms:W3CDTF">2006-08-16T00:00:00Z</dcterms:created>
  <dcterms:modified xsi:type="dcterms:W3CDTF">2014-08-25T12:28:32Z</dcterms:modified>
</cp:coreProperties>
</file>