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0" y="11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10/31/2023</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jpg"/><Relationship Id="rId18" Type="http://schemas.openxmlformats.org/officeDocument/2006/relationships/image" Target="../media/image17.jp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svg"/><Relationship Id="rId15" Type="http://schemas.openxmlformats.org/officeDocument/2006/relationships/image" Target="../media/image14.jpg"/><Relationship Id="rId10" Type="http://schemas.openxmlformats.org/officeDocument/2006/relationships/image" Target="../media/image9.jpg"/><Relationship Id="rId19" Type="http://schemas.openxmlformats.org/officeDocument/2006/relationships/image" Target="../media/image18.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FB912-2516-3BF6-30BB-49954A19454B}"/>
              </a:ext>
            </a:extLst>
          </p:cNvPr>
          <p:cNvSpPr/>
          <p:nvPr/>
        </p:nvSpPr>
        <p:spPr>
          <a:xfrm>
            <a:off x="91440" y="402076"/>
            <a:ext cx="7132320" cy="783381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1228441" y="34531"/>
            <a:ext cx="4858318" cy="724123"/>
          </a:xfrm>
          <a:solidFill>
            <a:schemeClr val="bg1"/>
          </a:solidFill>
          <a:ln>
            <a:noFill/>
          </a:ln>
        </p:spPr>
        <p:txBody>
          <a:bodyPr anchor="t">
            <a:noAutofit/>
          </a:bodyPr>
          <a:lstStyle/>
          <a:p>
            <a:r>
              <a:rPr lang="en-US" sz="4000" b="1" dirty="0">
                <a:solidFill>
                  <a:schemeClr val="tx2"/>
                </a:solidFill>
                <a:effectLst>
                  <a:outerShdw blurRad="50800" dist="63500" dir="5400000" algn="ctr" rotWithShape="0">
                    <a:schemeClr val="bg1">
                      <a:lumMod val="65000"/>
                      <a:alpha val="75000"/>
                    </a:schemeClr>
                  </a:outerShdw>
                </a:effectLst>
                <a:latin typeface="Rastanty Cortez" panose="02000506000000020003" pitchFamily="2" charset="0"/>
              </a:rPr>
              <a:t>Must-See Home Tanner Plantation</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7" y="642016"/>
            <a:ext cx="6738026" cy="436340"/>
          </a:xfrm>
        </p:spPr>
        <p:txBody>
          <a:bodyPr>
            <a:normAutofit/>
          </a:bodyPr>
          <a:lstStyle/>
          <a:p>
            <a:r>
              <a:rPr lang="en-US" sz="2000" b="1" dirty="0">
                <a:solidFill>
                  <a:schemeClr val="tx2"/>
                </a:solidFill>
                <a:latin typeface="Century Gothic" panose="020B0502020202020204" pitchFamily="34" charset="0"/>
              </a:rPr>
              <a:t>1309 Song Sparrow Way</a:t>
            </a:r>
          </a:p>
        </p:txBody>
      </p:sp>
      <p:sp>
        <p:nvSpPr>
          <p:cNvPr id="32" name="TextBox 31">
            <a:extLst>
              <a:ext uri="{FF2B5EF4-FFF2-40B4-BE49-F238E27FC236}">
                <a16:creationId xmlns:a16="http://schemas.microsoft.com/office/drawing/2014/main" id="{85F3BD85-556E-4F53-E605-BFBB04A5B55B}"/>
              </a:ext>
            </a:extLst>
          </p:cNvPr>
          <p:cNvSpPr txBox="1"/>
          <p:nvPr/>
        </p:nvSpPr>
        <p:spPr>
          <a:xfrm>
            <a:off x="284474" y="955092"/>
            <a:ext cx="6746252" cy="307777"/>
          </a:xfrm>
          <a:prstGeom prst="rect">
            <a:avLst/>
          </a:prstGeom>
          <a:noFill/>
        </p:spPr>
        <p:txBody>
          <a:bodyPr wrap="square" rtlCol="0">
            <a:spAutoFit/>
          </a:bodyPr>
          <a:lstStyle/>
          <a:p>
            <a:pPr algn="ctr"/>
            <a:r>
              <a:rPr lang="de-DE" sz="1400" b="1" dirty="0">
                <a:solidFill>
                  <a:schemeClr val="tx2"/>
                </a:solidFill>
                <a:latin typeface="Century Gothic" panose="020B0502020202020204" pitchFamily="34" charset="0"/>
              </a:rPr>
              <a:t>Tanner Plantation | Hanahan, SC 29410 | MLS# 23023133 | $560,000</a:t>
            </a:r>
          </a:p>
        </p:txBody>
      </p:sp>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4492" y="4821976"/>
            <a:ext cx="506064" cy="595844"/>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4718" y="4821976"/>
            <a:ext cx="506064" cy="595844"/>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74605" y="4821976"/>
            <a:ext cx="506064" cy="595844"/>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8661163" y="5308596"/>
            <a:ext cx="479342"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9261277" y="5308596"/>
            <a:ext cx="479342"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8061050" y="5308596"/>
            <a:ext cx="479342" cy="246221"/>
          </a:xfrm>
          <a:prstGeom prst="rect">
            <a:avLst/>
          </a:prstGeom>
          <a:noFill/>
        </p:spPr>
        <p:txBody>
          <a:bodyPr wrap="square">
            <a:spAutoFit/>
          </a:bodyPr>
          <a:lstStyle/>
          <a:p>
            <a:pPr algn="ctr"/>
            <a:r>
              <a:rPr lang="en-US" sz="1000" dirty="0">
                <a:latin typeface="Century Gothic" panose="020B0502020202020204" pitchFamily="34" charset="0"/>
              </a:rPr>
              <a:t>4</a:t>
            </a:r>
          </a:p>
        </p:txBody>
      </p:sp>
      <p:sp>
        <p:nvSpPr>
          <p:cNvPr id="42" name="TextBox 41">
            <a:extLst>
              <a:ext uri="{FF2B5EF4-FFF2-40B4-BE49-F238E27FC236}">
                <a16:creationId xmlns:a16="http://schemas.microsoft.com/office/drawing/2014/main" id="{0961B75F-0215-7D19-DFEE-6BDF08056B9C}"/>
              </a:ext>
            </a:extLst>
          </p:cNvPr>
          <p:cNvSpPr txBox="1"/>
          <p:nvPr/>
        </p:nvSpPr>
        <p:spPr>
          <a:xfrm>
            <a:off x="576631" y="8323128"/>
            <a:ext cx="3055634" cy="723275"/>
          </a:xfrm>
          <a:prstGeom prst="rect">
            <a:avLst/>
          </a:prstGeom>
          <a:noFill/>
        </p:spPr>
        <p:txBody>
          <a:bodyPr wrap="square" rtlCol="0">
            <a:spAutoFit/>
          </a:bodyPr>
          <a:lstStyle/>
          <a:p>
            <a:r>
              <a:rPr lang="en-US" sz="1400" b="1" i="0" dirty="0">
                <a:solidFill>
                  <a:srgbClr val="083262"/>
                </a:solidFill>
                <a:effectLst/>
                <a:latin typeface="Century Gothic" panose="020B0502020202020204" pitchFamily="34" charset="0"/>
              </a:rPr>
              <a:t>Cara </a:t>
            </a:r>
            <a:r>
              <a:rPr lang="en-US" sz="1400" b="1" i="0" dirty="0" err="1">
                <a:solidFill>
                  <a:srgbClr val="083262"/>
                </a:solidFill>
                <a:effectLst/>
                <a:latin typeface="Century Gothic" panose="020B0502020202020204" pitchFamily="34" charset="0"/>
              </a:rPr>
              <a:t>Schaafsma</a:t>
            </a:r>
            <a:br>
              <a:rPr lang="en-US" sz="1400" dirty="0">
                <a:solidFill>
                  <a:srgbClr val="083262"/>
                </a:solidFill>
                <a:latin typeface="Century Gothic" panose="020B0502020202020204" pitchFamily="34" charset="0"/>
              </a:rPr>
            </a:br>
            <a:r>
              <a:rPr lang="en-US" sz="900" b="0" i="0" dirty="0">
                <a:solidFill>
                  <a:srgbClr val="083262"/>
                </a:solidFill>
                <a:effectLst/>
                <a:latin typeface="Century Gothic" panose="020B0502020202020204" pitchFamily="34" charset="0"/>
              </a:rPr>
              <a:t>843-345-3612</a:t>
            </a:r>
          </a:p>
          <a:p>
            <a:r>
              <a:rPr lang="en-US" sz="900" b="0" i="0" dirty="0">
                <a:solidFill>
                  <a:srgbClr val="083262"/>
                </a:solidFill>
                <a:effectLst/>
                <a:latin typeface="Century Gothic" panose="020B0502020202020204" pitchFamily="34" charset="0"/>
              </a:rPr>
              <a:t>cara.schaafsma@carolinaone.com</a:t>
            </a:r>
          </a:p>
          <a:p>
            <a:r>
              <a:rPr lang="en-US" sz="900" b="0" i="0" dirty="0">
                <a:solidFill>
                  <a:srgbClr val="083262"/>
                </a:solidFill>
                <a:effectLst/>
                <a:latin typeface="Century Gothic" panose="020B0502020202020204" pitchFamily="34" charset="0"/>
              </a:rPr>
              <a:t>http://www.carasellscharleston.com</a:t>
            </a: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234192" y="8365354"/>
            <a:ext cx="928424" cy="638822"/>
          </a:xfrm>
          <a:prstGeom prst="rect">
            <a:avLst/>
          </a:prstGeom>
        </p:spPr>
      </p:pic>
      <p:pic>
        <p:nvPicPr>
          <p:cNvPr id="1026" name="Picture 2">
            <a:extLst>
              <a:ext uri="{FF2B5EF4-FFF2-40B4-BE49-F238E27FC236}">
                <a16:creationId xmlns:a16="http://schemas.microsoft.com/office/drawing/2014/main" id="{6F06B016-B191-8F4E-9C7A-0B650CB5F6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152585" y="8371163"/>
            <a:ext cx="417717" cy="6272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813D680-6ECD-005C-3077-9E6D2DED5F90}"/>
              </a:ext>
            </a:extLst>
          </p:cNvPr>
          <p:cNvSpPr txBox="1"/>
          <p:nvPr/>
        </p:nvSpPr>
        <p:spPr>
          <a:xfrm>
            <a:off x="3682933" y="8407766"/>
            <a:ext cx="2505213" cy="553998"/>
          </a:xfrm>
          <a:prstGeom prst="rect">
            <a:avLst/>
          </a:prstGeom>
          <a:noFill/>
        </p:spPr>
        <p:txBody>
          <a:bodyPr wrap="square" rtlCol="0">
            <a:spAutoFit/>
          </a:bodyPr>
          <a:lstStyle/>
          <a:p>
            <a:pPr algn="r"/>
            <a:r>
              <a:rPr lang="en-US" sz="1000" b="0" i="0" dirty="0">
                <a:solidFill>
                  <a:srgbClr val="083262"/>
                </a:solidFill>
                <a:effectLst/>
                <a:latin typeface="Century Gothic" panose="020B0502020202020204" pitchFamily="34" charset="0"/>
              </a:rPr>
              <a:t>Carolina One Real Estate</a:t>
            </a:r>
          </a:p>
          <a:p>
            <a:pPr algn="r"/>
            <a:r>
              <a:rPr lang="en-US" sz="1000" b="0" i="0" dirty="0">
                <a:solidFill>
                  <a:srgbClr val="083262"/>
                </a:solidFill>
                <a:effectLst/>
                <a:latin typeface="Century Gothic" panose="020B0502020202020204" pitchFamily="34" charset="0"/>
              </a:rPr>
              <a:t>1101 St. Thomas Island Dr</a:t>
            </a:r>
          </a:p>
          <a:p>
            <a:pPr algn="r"/>
            <a:r>
              <a:rPr lang="en-US" sz="1000" b="0" i="0" dirty="0">
                <a:solidFill>
                  <a:srgbClr val="083262"/>
                </a:solidFill>
                <a:effectLst/>
                <a:latin typeface="Century Gothic" panose="020B0502020202020204" pitchFamily="34" charset="0"/>
              </a:rPr>
              <a:t>Charleston, SC 29492</a:t>
            </a:r>
            <a:endParaRPr lang="en-US" sz="800" dirty="0">
              <a:solidFill>
                <a:srgbClr val="083262"/>
              </a:solidFill>
              <a:latin typeface="Century Gothic" panose="020B0502020202020204" pitchFamily="34" charset="0"/>
            </a:endParaRPr>
          </a:p>
        </p:txBody>
      </p:sp>
      <p:sp>
        <p:nvSpPr>
          <p:cNvPr id="7" name="TextBox 6">
            <a:extLst>
              <a:ext uri="{FF2B5EF4-FFF2-40B4-BE49-F238E27FC236}">
                <a16:creationId xmlns:a16="http://schemas.microsoft.com/office/drawing/2014/main" id="{53EDAF66-DE50-54B0-C470-EBCDC12C6EC6}"/>
              </a:ext>
            </a:extLst>
          </p:cNvPr>
          <p:cNvSpPr txBox="1"/>
          <p:nvPr/>
        </p:nvSpPr>
        <p:spPr>
          <a:xfrm>
            <a:off x="129188" y="4806810"/>
            <a:ext cx="7005269" cy="2147832"/>
          </a:xfrm>
          <a:prstGeom prst="rect">
            <a:avLst/>
          </a:prstGeom>
          <a:noFill/>
        </p:spPr>
        <p:txBody>
          <a:bodyPr wrap="square" numCol="1" rtlCol="0" anchor="ctr">
            <a:spAutoFit/>
          </a:bodyPr>
          <a:lstStyle/>
          <a:p>
            <a:pPr algn="ctr">
              <a:lnSpc>
                <a:spcPct val="150000"/>
              </a:lnSpc>
            </a:pPr>
            <a:r>
              <a:rPr lang="en-US" sz="750" dirty="0">
                <a:solidFill>
                  <a:schemeClr val="tx2"/>
                </a:solidFill>
                <a:latin typeface="Century Gothic" panose="020B0502020202020204" pitchFamily="34" charset="0"/>
              </a:rPr>
              <a:t>This home in popular Tanner Plantation checks all the boxes. Before even walking in the door you'll be impressed by the well manicured front yard and large fenced backyard. Enter the home into a large living room area perfect for lounging in front of the TV, playing games or entertaining guests. The kitchen area has been updated with custom painted cabinetry, new light fixtures and new appliances. Adjacent to the large eat-in kitchen you have a keeping room with fireplace. The primary bedroom is conveniently located downstairs with more custom features including tastefully paneled wall treatments and more impressive lighting. The well designed upstairs has four additional bedrooms as well as personal office space. The large backyard it completely fenced with new landscaping.</a:t>
            </a:r>
          </a:p>
          <a:p>
            <a:pPr algn="ctr">
              <a:lnSpc>
                <a:spcPct val="150000"/>
              </a:lnSpc>
            </a:pPr>
            <a:endParaRPr lang="en-US" sz="750" dirty="0">
              <a:solidFill>
                <a:schemeClr val="tx2"/>
              </a:solidFill>
              <a:latin typeface="Century Gothic" panose="020B0502020202020204" pitchFamily="34" charset="0"/>
            </a:endParaRPr>
          </a:p>
          <a:p>
            <a:pPr algn="ctr">
              <a:lnSpc>
                <a:spcPct val="150000"/>
              </a:lnSpc>
            </a:pPr>
            <a:r>
              <a:rPr lang="en-US" sz="750" dirty="0">
                <a:solidFill>
                  <a:schemeClr val="tx2"/>
                </a:solidFill>
                <a:latin typeface="Century Gothic" panose="020B0502020202020204" pitchFamily="34" charset="0"/>
              </a:rPr>
              <a:t>Property improvements include New roof Aug 2023,</a:t>
            </a:r>
          </a:p>
          <a:p>
            <a:pPr algn="ctr">
              <a:lnSpc>
                <a:spcPct val="150000"/>
              </a:lnSpc>
            </a:pPr>
            <a:r>
              <a:rPr lang="en-US" sz="750" dirty="0">
                <a:solidFill>
                  <a:schemeClr val="tx2"/>
                </a:solidFill>
                <a:latin typeface="Century Gothic" panose="020B0502020202020204" pitchFamily="34" charset="0"/>
              </a:rPr>
              <a:t>New appliances July 2023 (kitchen appliances, washer, dryer),</a:t>
            </a:r>
          </a:p>
          <a:p>
            <a:pPr algn="ctr">
              <a:lnSpc>
                <a:spcPct val="150000"/>
              </a:lnSpc>
            </a:pPr>
            <a:r>
              <a:rPr lang="en-US" sz="750" dirty="0">
                <a:solidFill>
                  <a:schemeClr val="tx2"/>
                </a:solidFill>
                <a:latin typeface="Century Gothic" panose="020B0502020202020204" pitchFamily="34" charset="0"/>
              </a:rPr>
              <a:t>Painted kitchen cabinets and upstairs jack-and-Jill bathroom cabinets,</a:t>
            </a:r>
          </a:p>
          <a:p>
            <a:pPr algn="ctr">
              <a:lnSpc>
                <a:spcPct val="150000"/>
              </a:lnSpc>
            </a:pPr>
            <a:r>
              <a:rPr lang="en-US" sz="750" dirty="0">
                <a:solidFill>
                  <a:schemeClr val="tx2"/>
                </a:solidFill>
                <a:latin typeface="Century Gothic" panose="020B0502020202020204" pitchFamily="34" charset="0"/>
              </a:rPr>
              <a:t>Fresh paint in dining room/kitchen,</a:t>
            </a:r>
          </a:p>
          <a:p>
            <a:pPr algn="ctr">
              <a:lnSpc>
                <a:spcPct val="150000"/>
              </a:lnSpc>
            </a:pPr>
            <a:r>
              <a:rPr lang="en-US" sz="750" dirty="0">
                <a:solidFill>
                  <a:schemeClr val="tx2"/>
                </a:solidFill>
                <a:latin typeface="Century Gothic" panose="020B0502020202020204" pitchFamily="34" charset="0"/>
              </a:rPr>
              <a:t>Planted some trees for shade and fruit trees in the backyard</a:t>
            </a:r>
            <a:endParaRPr lang="en-US" sz="750" b="1" i="1" dirty="0">
              <a:solidFill>
                <a:schemeClr val="tx2"/>
              </a:solidFill>
              <a:latin typeface="Century Gothic" panose="020B0502020202020204" pitchFamily="34" charset="0"/>
            </a:endParaRPr>
          </a:p>
        </p:txBody>
      </p:sp>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rotWithShape="1">
          <a:blip r:embed="rId10">
            <a:extLst>
              <a:ext uri="{28A0092B-C50C-407E-A947-70E740481C1C}">
                <a14:useLocalDpi xmlns:a14="http://schemas.microsoft.com/office/drawing/2010/main" val="0"/>
              </a:ext>
            </a:extLst>
          </a:blip>
          <a:srcRect r="14509"/>
          <a:stretch/>
        </p:blipFill>
        <p:spPr>
          <a:xfrm>
            <a:off x="154965" y="1267245"/>
            <a:ext cx="3479240" cy="2286000"/>
          </a:xfrm>
          <a:prstGeom prst="rect">
            <a:avLst/>
          </a:prstGeom>
        </p:spPr>
      </p:pic>
      <p:pic>
        <p:nvPicPr>
          <p:cNvPr id="11" name="Picture 10">
            <a:extLst>
              <a:ext uri="{FF2B5EF4-FFF2-40B4-BE49-F238E27FC236}">
                <a16:creationId xmlns:a16="http://schemas.microsoft.com/office/drawing/2014/main" id="{84E63AF5-E08C-C8FB-EE15-FDC1B04AA2EF}"/>
              </a:ext>
            </a:extLst>
          </p:cNvPr>
          <p:cNvPicPr>
            <a:picLocks noChangeAspect="1"/>
          </p:cNvPicPr>
          <p:nvPr/>
        </p:nvPicPr>
        <p:blipFill rotWithShape="1">
          <a:blip r:embed="rId11">
            <a:extLst>
              <a:ext uri="{28A0092B-C50C-407E-A947-70E740481C1C}">
                <a14:useLocalDpi xmlns:a14="http://schemas.microsoft.com/office/drawing/2010/main" val="0"/>
              </a:ext>
            </a:extLst>
          </a:blip>
          <a:srcRect t="1" b="1319"/>
          <a:stretch/>
        </p:blipFill>
        <p:spPr>
          <a:xfrm>
            <a:off x="3679097" y="1267245"/>
            <a:ext cx="3481138" cy="2286000"/>
          </a:xfrm>
          <a:prstGeom prst="rect">
            <a:avLst/>
          </a:prstGeom>
        </p:spPr>
      </p:pic>
      <p:pic>
        <p:nvPicPr>
          <p:cNvPr id="12" name="Picture 11">
            <a:extLst>
              <a:ext uri="{FF2B5EF4-FFF2-40B4-BE49-F238E27FC236}">
                <a16:creationId xmlns:a16="http://schemas.microsoft.com/office/drawing/2014/main" id="{F444B440-F0CA-57F1-A15B-5C1569EDD1F2}"/>
              </a:ext>
            </a:extLst>
          </p:cNvPr>
          <p:cNvPicPr>
            <a:picLocks/>
          </p:cNvPicPr>
          <p:nvPr/>
        </p:nvPicPr>
        <p:blipFill>
          <a:blip r:embed="rId12">
            <a:extLst>
              <a:ext uri="{28A0092B-C50C-407E-A947-70E740481C1C}">
                <a14:useLocalDpi xmlns:a14="http://schemas.microsoft.com/office/drawing/2010/main" val="0"/>
              </a:ext>
            </a:extLst>
          </a:blip>
          <a:srcRect/>
          <a:stretch/>
        </p:blipFill>
        <p:spPr>
          <a:xfrm>
            <a:off x="154965" y="7017172"/>
            <a:ext cx="1719072" cy="1143000"/>
          </a:xfrm>
          <a:prstGeom prst="rect">
            <a:avLst/>
          </a:prstGeom>
        </p:spPr>
      </p:pic>
      <p:pic>
        <p:nvPicPr>
          <p:cNvPr id="16" name="Picture 15">
            <a:extLst>
              <a:ext uri="{FF2B5EF4-FFF2-40B4-BE49-F238E27FC236}">
                <a16:creationId xmlns:a16="http://schemas.microsoft.com/office/drawing/2014/main" id="{C16D118F-402C-12E1-C34E-F4DC220E3473}"/>
              </a:ext>
            </a:extLst>
          </p:cNvPr>
          <p:cNvPicPr>
            <a:picLocks/>
          </p:cNvPicPr>
          <p:nvPr/>
        </p:nvPicPr>
        <p:blipFill>
          <a:blip r:embed="rId13">
            <a:extLst>
              <a:ext uri="{28A0092B-C50C-407E-A947-70E740481C1C}">
                <a14:useLocalDpi xmlns:a14="http://schemas.microsoft.com/office/drawing/2010/main" val="0"/>
              </a:ext>
            </a:extLst>
          </a:blip>
          <a:srcRect/>
          <a:stretch/>
        </p:blipFill>
        <p:spPr>
          <a:xfrm>
            <a:off x="1917031" y="7017172"/>
            <a:ext cx="1719072" cy="1143000"/>
          </a:xfrm>
          <a:prstGeom prst="rect">
            <a:avLst/>
          </a:prstGeom>
        </p:spPr>
      </p:pic>
      <p:pic>
        <p:nvPicPr>
          <p:cNvPr id="18" name="Picture 17">
            <a:extLst>
              <a:ext uri="{FF2B5EF4-FFF2-40B4-BE49-F238E27FC236}">
                <a16:creationId xmlns:a16="http://schemas.microsoft.com/office/drawing/2014/main" id="{C2255E6F-30CB-9A44-54E4-80FAE8435970}"/>
              </a:ext>
            </a:extLst>
          </p:cNvPr>
          <p:cNvPicPr>
            <a:picLocks/>
          </p:cNvPicPr>
          <p:nvPr/>
        </p:nvPicPr>
        <p:blipFill>
          <a:blip r:embed="rId14">
            <a:extLst>
              <a:ext uri="{28A0092B-C50C-407E-A947-70E740481C1C}">
                <a14:useLocalDpi xmlns:a14="http://schemas.microsoft.com/office/drawing/2010/main" val="0"/>
              </a:ext>
            </a:extLst>
          </a:blip>
          <a:srcRect/>
          <a:stretch/>
        </p:blipFill>
        <p:spPr>
          <a:xfrm>
            <a:off x="3679097" y="7017172"/>
            <a:ext cx="1719072" cy="1143000"/>
          </a:xfrm>
          <a:prstGeom prst="rect">
            <a:avLst/>
          </a:prstGeom>
        </p:spPr>
      </p:pic>
      <p:pic>
        <p:nvPicPr>
          <p:cNvPr id="20" name="Picture 19">
            <a:extLst>
              <a:ext uri="{FF2B5EF4-FFF2-40B4-BE49-F238E27FC236}">
                <a16:creationId xmlns:a16="http://schemas.microsoft.com/office/drawing/2014/main" id="{7B1D3718-1CD1-A274-FBD1-60FA4B212311}"/>
              </a:ext>
            </a:extLst>
          </p:cNvPr>
          <p:cNvPicPr>
            <a:picLocks/>
          </p:cNvPicPr>
          <p:nvPr/>
        </p:nvPicPr>
        <p:blipFill>
          <a:blip r:embed="rId15">
            <a:extLst>
              <a:ext uri="{28A0092B-C50C-407E-A947-70E740481C1C}">
                <a14:useLocalDpi xmlns:a14="http://schemas.microsoft.com/office/drawing/2010/main" val="0"/>
              </a:ext>
            </a:extLst>
          </a:blip>
          <a:srcRect/>
          <a:stretch/>
        </p:blipFill>
        <p:spPr>
          <a:xfrm>
            <a:off x="5441163" y="7017172"/>
            <a:ext cx="1719072" cy="1143000"/>
          </a:xfrm>
          <a:prstGeom prst="rect">
            <a:avLst/>
          </a:prstGeom>
        </p:spPr>
      </p:pic>
      <p:pic>
        <p:nvPicPr>
          <p:cNvPr id="5" name="Picture 4">
            <a:extLst>
              <a:ext uri="{FF2B5EF4-FFF2-40B4-BE49-F238E27FC236}">
                <a16:creationId xmlns:a16="http://schemas.microsoft.com/office/drawing/2014/main" id="{A085924E-C91D-7902-2EFD-0E4FFEBCC65A}"/>
              </a:ext>
            </a:extLst>
          </p:cNvPr>
          <p:cNvPicPr>
            <a:picLocks/>
          </p:cNvPicPr>
          <p:nvPr/>
        </p:nvPicPr>
        <p:blipFill>
          <a:blip r:embed="rId16">
            <a:extLst>
              <a:ext uri="{28A0092B-C50C-407E-A947-70E740481C1C}">
                <a14:useLocalDpi xmlns:a14="http://schemas.microsoft.com/office/drawing/2010/main" val="0"/>
              </a:ext>
            </a:extLst>
          </a:blip>
          <a:srcRect/>
          <a:stretch/>
        </p:blipFill>
        <p:spPr>
          <a:xfrm>
            <a:off x="154965" y="3601279"/>
            <a:ext cx="1719072" cy="1143000"/>
          </a:xfrm>
          <a:prstGeom prst="rect">
            <a:avLst/>
          </a:prstGeom>
        </p:spPr>
      </p:pic>
      <p:pic>
        <p:nvPicPr>
          <p:cNvPr id="6" name="Picture 5">
            <a:extLst>
              <a:ext uri="{FF2B5EF4-FFF2-40B4-BE49-F238E27FC236}">
                <a16:creationId xmlns:a16="http://schemas.microsoft.com/office/drawing/2014/main" id="{E6F09CCF-FE7E-0C83-D5E2-44E970486D47}"/>
              </a:ext>
            </a:extLst>
          </p:cNvPr>
          <p:cNvPicPr>
            <a:picLocks/>
          </p:cNvPicPr>
          <p:nvPr/>
        </p:nvPicPr>
        <p:blipFill>
          <a:blip r:embed="rId17">
            <a:extLst>
              <a:ext uri="{28A0092B-C50C-407E-A947-70E740481C1C}">
                <a14:useLocalDpi xmlns:a14="http://schemas.microsoft.com/office/drawing/2010/main" val="0"/>
              </a:ext>
            </a:extLst>
          </a:blip>
          <a:srcRect/>
          <a:stretch/>
        </p:blipFill>
        <p:spPr>
          <a:xfrm>
            <a:off x="1917031" y="3601279"/>
            <a:ext cx="1719072" cy="1143000"/>
          </a:xfrm>
          <a:prstGeom prst="rect">
            <a:avLst/>
          </a:prstGeom>
        </p:spPr>
      </p:pic>
      <p:pic>
        <p:nvPicPr>
          <p:cNvPr id="9" name="Picture 8">
            <a:extLst>
              <a:ext uri="{FF2B5EF4-FFF2-40B4-BE49-F238E27FC236}">
                <a16:creationId xmlns:a16="http://schemas.microsoft.com/office/drawing/2014/main" id="{F7F60DB0-302B-DDCF-59A6-D11DDA7F2D38}"/>
              </a:ext>
            </a:extLst>
          </p:cNvPr>
          <p:cNvPicPr>
            <a:picLocks/>
          </p:cNvPicPr>
          <p:nvPr/>
        </p:nvPicPr>
        <p:blipFill>
          <a:blip r:embed="rId18">
            <a:extLst>
              <a:ext uri="{28A0092B-C50C-407E-A947-70E740481C1C}">
                <a14:useLocalDpi xmlns:a14="http://schemas.microsoft.com/office/drawing/2010/main" val="0"/>
              </a:ext>
            </a:extLst>
          </a:blip>
          <a:srcRect/>
          <a:stretch/>
        </p:blipFill>
        <p:spPr>
          <a:xfrm>
            <a:off x="3679097" y="3601279"/>
            <a:ext cx="1719072" cy="1143000"/>
          </a:xfrm>
          <a:prstGeom prst="rect">
            <a:avLst/>
          </a:prstGeom>
        </p:spPr>
      </p:pic>
      <p:pic>
        <p:nvPicPr>
          <p:cNvPr id="10" name="Picture 9">
            <a:extLst>
              <a:ext uri="{FF2B5EF4-FFF2-40B4-BE49-F238E27FC236}">
                <a16:creationId xmlns:a16="http://schemas.microsoft.com/office/drawing/2014/main" id="{0D2164EE-9398-F37D-29AE-73A27AE6DD0B}"/>
              </a:ext>
            </a:extLst>
          </p:cNvPr>
          <p:cNvPicPr>
            <a:picLocks/>
          </p:cNvPicPr>
          <p:nvPr/>
        </p:nvPicPr>
        <p:blipFill>
          <a:blip r:embed="rId19">
            <a:extLst>
              <a:ext uri="{28A0092B-C50C-407E-A947-70E740481C1C}">
                <a14:useLocalDpi xmlns:a14="http://schemas.microsoft.com/office/drawing/2010/main" val="0"/>
              </a:ext>
            </a:extLst>
          </a:blip>
          <a:srcRect/>
          <a:stretch/>
        </p:blipFill>
        <p:spPr>
          <a:xfrm>
            <a:off x="5441163" y="3601279"/>
            <a:ext cx="1719072" cy="1143000"/>
          </a:xfrm>
          <a:prstGeom prst="rect">
            <a:avLst/>
          </a:prstGeom>
        </p:spPr>
      </p:pic>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238</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Rastanty Cortez</vt:lpstr>
      <vt:lpstr>Office Theme</vt:lpstr>
      <vt:lpstr>Must-See Home Tanner Plantation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24</cp:revision>
  <dcterms:created xsi:type="dcterms:W3CDTF">2022-10-19T11:58:47Z</dcterms:created>
  <dcterms:modified xsi:type="dcterms:W3CDTF">2023-10-31T19:22:46Z</dcterms:modified>
</cp:coreProperties>
</file>