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2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495"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85B91-30FE-6A20-6857-75B82536A90D}"/>
              </a:ext>
            </a:extLst>
          </p:cNvPr>
          <p:cNvSpPr>
            <a:spLocks noGrp="1"/>
          </p:cNvSpPr>
          <p:nvPr>
            <p:ph type="ctrTitle"/>
          </p:nvPr>
        </p:nvSpPr>
        <p:spPr>
          <a:xfrm>
            <a:off x="914400" y="1496484"/>
            <a:ext cx="5486400" cy="3183467"/>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50A57F13-92BD-F6C7-B814-28455290C6F6}"/>
              </a:ext>
            </a:extLst>
          </p:cNvPr>
          <p:cNvSpPr>
            <a:spLocks noGrp="1"/>
          </p:cNvSpPr>
          <p:nvPr>
            <p:ph type="subTitle" idx="1"/>
          </p:nvPr>
        </p:nvSpPr>
        <p:spPr>
          <a:xfrm>
            <a:off x="914400" y="4802717"/>
            <a:ext cx="54864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63F270A8-11BA-8B98-8EA5-952AD88F5936}"/>
              </a:ext>
            </a:extLst>
          </p:cNvPr>
          <p:cNvSpPr>
            <a:spLocks noGrp="1"/>
          </p:cNvSpPr>
          <p:nvPr>
            <p:ph type="dt" sz="half" idx="10"/>
          </p:nvPr>
        </p:nvSpPr>
        <p:spPr/>
        <p:txBody>
          <a:bodyPr/>
          <a:lstStyle/>
          <a:p>
            <a:fld id="{8EB417AA-6964-4E9B-8690-4286F65E5FB7}" type="datetimeFigureOut">
              <a:rPr lang="en-US" smtClean="0"/>
              <a:t>11/17/2023</a:t>
            </a:fld>
            <a:endParaRPr lang="en-US"/>
          </a:p>
        </p:txBody>
      </p:sp>
      <p:sp>
        <p:nvSpPr>
          <p:cNvPr id="5" name="Footer Placeholder 4">
            <a:extLst>
              <a:ext uri="{FF2B5EF4-FFF2-40B4-BE49-F238E27FC236}">
                <a16:creationId xmlns:a16="http://schemas.microsoft.com/office/drawing/2014/main" id="{8541461F-19AE-49DC-6F3C-38AE2222E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43ABA-665F-7F63-8A86-EA41560BB500}"/>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541213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3A51-7785-236A-9056-F8FC0D0BED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ACBF65-C9CE-2AC5-6BE6-EB56DCFFC4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07CF9-F3DD-6C84-0E63-17CB517E1240}"/>
              </a:ext>
            </a:extLst>
          </p:cNvPr>
          <p:cNvSpPr>
            <a:spLocks noGrp="1"/>
          </p:cNvSpPr>
          <p:nvPr>
            <p:ph type="dt" sz="half" idx="10"/>
          </p:nvPr>
        </p:nvSpPr>
        <p:spPr/>
        <p:txBody>
          <a:bodyPr/>
          <a:lstStyle/>
          <a:p>
            <a:fld id="{8EB417AA-6964-4E9B-8690-4286F65E5FB7}" type="datetimeFigureOut">
              <a:rPr lang="en-US" smtClean="0"/>
              <a:t>11/17/2023</a:t>
            </a:fld>
            <a:endParaRPr lang="en-US"/>
          </a:p>
        </p:txBody>
      </p:sp>
      <p:sp>
        <p:nvSpPr>
          <p:cNvPr id="5" name="Footer Placeholder 4">
            <a:extLst>
              <a:ext uri="{FF2B5EF4-FFF2-40B4-BE49-F238E27FC236}">
                <a16:creationId xmlns:a16="http://schemas.microsoft.com/office/drawing/2014/main" id="{AC265732-AC29-B7E8-1616-F85A9F348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80C432-FA0D-356D-83B9-E164F49EDD1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31009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D587CB-0828-DB07-8102-37D8BE613107}"/>
              </a:ext>
            </a:extLst>
          </p:cNvPr>
          <p:cNvSpPr>
            <a:spLocks noGrp="1"/>
          </p:cNvSpPr>
          <p:nvPr>
            <p:ph type="title" orient="vert"/>
          </p:nvPr>
        </p:nvSpPr>
        <p:spPr>
          <a:xfrm>
            <a:off x="5234940" y="486834"/>
            <a:ext cx="1577340" cy="77491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FDE598-AF95-338D-2C0C-6DE563A67DDD}"/>
              </a:ext>
            </a:extLst>
          </p:cNvPr>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D72430-0099-7EF1-E6CF-7ACB2EC7D23B}"/>
              </a:ext>
            </a:extLst>
          </p:cNvPr>
          <p:cNvSpPr>
            <a:spLocks noGrp="1"/>
          </p:cNvSpPr>
          <p:nvPr>
            <p:ph type="dt" sz="half" idx="10"/>
          </p:nvPr>
        </p:nvSpPr>
        <p:spPr/>
        <p:txBody>
          <a:bodyPr/>
          <a:lstStyle/>
          <a:p>
            <a:fld id="{8EB417AA-6964-4E9B-8690-4286F65E5FB7}" type="datetimeFigureOut">
              <a:rPr lang="en-US" smtClean="0"/>
              <a:t>11/17/2023</a:t>
            </a:fld>
            <a:endParaRPr lang="en-US"/>
          </a:p>
        </p:txBody>
      </p:sp>
      <p:sp>
        <p:nvSpPr>
          <p:cNvPr id="5" name="Footer Placeholder 4">
            <a:extLst>
              <a:ext uri="{FF2B5EF4-FFF2-40B4-BE49-F238E27FC236}">
                <a16:creationId xmlns:a16="http://schemas.microsoft.com/office/drawing/2014/main" id="{034101A6-7B61-B779-FA12-B6922FB21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28E1DF-C2DD-F30B-5E88-B2A800ACD35E}"/>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66973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EF905-71A0-C2F5-F547-15C1526BEB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C16F58-A730-0D76-9F4C-5A3406452D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5A2CB-4792-C0C0-F60F-D8D91601386C}"/>
              </a:ext>
            </a:extLst>
          </p:cNvPr>
          <p:cNvSpPr>
            <a:spLocks noGrp="1"/>
          </p:cNvSpPr>
          <p:nvPr>
            <p:ph type="dt" sz="half" idx="10"/>
          </p:nvPr>
        </p:nvSpPr>
        <p:spPr/>
        <p:txBody>
          <a:bodyPr/>
          <a:lstStyle/>
          <a:p>
            <a:fld id="{8EB417AA-6964-4E9B-8690-4286F65E5FB7}" type="datetimeFigureOut">
              <a:rPr lang="en-US" smtClean="0"/>
              <a:t>11/17/2023</a:t>
            </a:fld>
            <a:endParaRPr lang="en-US"/>
          </a:p>
        </p:txBody>
      </p:sp>
      <p:sp>
        <p:nvSpPr>
          <p:cNvPr id="5" name="Footer Placeholder 4">
            <a:extLst>
              <a:ext uri="{FF2B5EF4-FFF2-40B4-BE49-F238E27FC236}">
                <a16:creationId xmlns:a16="http://schemas.microsoft.com/office/drawing/2014/main" id="{B94607B6-F2FA-D950-4138-61E427F9F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AE236-7255-9813-3DA1-4925E448202A}"/>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4341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6A877-CCA1-BFE3-86AF-6866A01643C4}"/>
              </a:ext>
            </a:extLst>
          </p:cNvPr>
          <p:cNvSpPr>
            <a:spLocks noGrp="1"/>
          </p:cNvSpPr>
          <p:nvPr>
            <p:ph type="title"/>
          </p:nvPr>
        </p:nvSpPr>
        <p:spPr>
          <a:xfrm>
            <a:off x="499110" y="2279652"/>
            <a:ext cx="6309360" cy="3803649"/>
          </a:xfr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2CED4BA9-2D79-8204-EE11-2E8FAB8A2E72}"/>
              </a:ext>
            </a:extLst>
          </p:cNvPr>
          <p:cNvSpPr>
            <a:spLocks noGrp="1"/>
          </p:cNvSpPr>
          <p:nvPr>
            <p:ph type="body" idx="1"/>
          </p:nvPr>
        </p:nvSpPr>
        <p:spPr>
          <a:xfrm>
            <a:off x="499110" y="6119285"/>
            <a:ext cx="630936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2341B9-5B59-01E9-C24A-2652E0DD07A4}"/>
              </a:ext>
            </a:extLst>
          </p:cNvPr>
          <p:cNvSpPr>
            <a:spLocks noGrp="1"/>
          </p:cNvSpPr>
          <p:nvPr>
            <p:ph type="dt" sz="half" idx="10"/>
          </p:nvPr>
        </p:nvSpPr>
        <p:spPr/>
        <p:txBody>
          <a:bodyPr/>
          <a:lstStyle/>
          <a:p>
            <a:fld id="{8EB417AA-6964-4E9B-8690-4286F65E5FB7}" type="datetimeFigureOut">
              <a:rPr lang="en-US" smtClean="0"/>
              <a:t>11/17/2023</a:t>
            </a:fld>
            <a:endParaRPr lang="en-US"/>
          </a:p>
        </p:txBody>
      </p:sp>
      <p:sp>
        <p:nvSpPr>
          <p:cNvPr id="5" name="Footer Placeholder 4">
            <a:extLst>
              <a:ext uri="{FF2B5EF4-FFF2-40B4-BE49-F238E27FC236}">
                <a16:creationId xmlns:a16="http://schemas.microsoft.com/office/drawing/2014/main" id="{BEE6C6DD-5C94-35EF-C464-458364AA8F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831EA-A9CC-8DE8-C860-65B4DE3C998B}"/>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1464977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DF8D7-4723-AF4C-BF7A-A7FD24B36B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6C7EA2-3EF0-CC82-E7E2-C88C687E80F2}"/>
              </a:ext>
            </a:extLst>
          </p:cNvPr>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89B001-D6C6-F63A-8837-751D0F9EB7D7}"/>
              </a:ext>
            </a:extLst>
          </p:cNvPr>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636D63-4DA0-8E19-2890-2E57FBC5C7BC}"/>
              </a:ext>
            </a:extLst>
          </p:cNvPr>
          <p:cNvSpPr>
            <a:spLocks noGrp="1"/>
          </p:cNvSpPr>
          <p:nvPr>
            <p:ph type="dt" sz="half" idx="10"/>
          </p:nvPr>
        </p:nvSpPr>
        <p:spPr/>
        <p:txBody>
          <a:bodyPr/>
          <a:lstStyle/>
          <a:p>
            <a:fld id="{8EB417AA-6964-4E9B-8690-4286F65E5FB7}" type="datetimeFigureOut">
              <a:rPr lang="en-US" smtClean="0"/>
              <a:t>11/17/2023</a:t>
            </a:fld>
            <a:endParaRPr lang="en-US"/>
          </a:p>
        </p:txBody>
      </p:sp>
      <p:sp>
        <p:nvSpPr>
          <p:cNvPr id="6" name="Footer Placeholder 5">
            <a:extLst>
              <a:ext uri="{FF2B5EF4-FFF2-40B4-BE49-F238E27FC236}">
                <a16:creationId xmlns:a16="http://schemas.microsoft.com/office/drawing/2014/main" id="{671C2A4B-AF59-357A-8B14-293F23E04E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0D25F7-92B1-C217-9C2F-2F8DE5CC2D7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936149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B0C43-4186-63C4-8441-FE5FDF7187EB}"/>
              </a:ext>
            </a:extLst>
          </p:cNvPr>
          <p:cNvSpPr>
            <a:spLocks noGrp="1"/>
          </p:cNvSpPr>
          <p:nvPr>
            <p:ph type="title"/>
          </p:nvPr>
        </p:nvSpPr>
        <p:spPr>
          <a:xfrm>
            <a:off x="503873" y="486834"/>
            <a:ext cx="6309360"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48E5CD-4EF9-4A0C-B728-CB06BAB8F359}"/>
              </a:ext>
            </a:extLst>
          </p:cNvPr>
          <p:cNvSpPr>
            <a:spLocks noGrp="1"/>
          </p:cNvSpPr>
          <p:nvPr>
            <p:ph type="body" idx="1"/>
          </p:nvPr>
        </p:nvSpPr>
        <p:spPr>
          <a:xfrm>
            <a:off x="503873" y="2241551"/>
            <a:ext cx="3094672"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C65ACEEF-2115-4C41-7BE4-58885611A1CC}"/>
              </a:ext>
            </a:extLst>
          </p:cNvPr>
          <p:cNvSpPr>
            <a:spLocks noGrp="1"/>
          </p:cNvSpPr>
          <p:nvPr>
            <p:ph sz="half" idx="2"/>
          </p:nvPr>
        </p:nvSpPr>
        <p:spPr>
          <a:xfrm>
            <a:off x="503873"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DDF9B7-271D-38D5-38A1-7BA7869F0DF5}"/>
              </a:ext>
            </a:extLst>
          </p:cNvPr>
          <p:cNvSpPr>
            <a:spLocks noGrp="1"/>
          </p:cNvSpPr>
          <p:nvPr>
            <p:ph type="body" sz="quarter" idx="3"/>
          </p:nvPr>
        </p:nvSpPr>
        <p:spPr>
          <a:xfrm>
            <a:off x="3703320" y="2241551"/>
            <a:ext cx="3109913"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D82BDC9C-610C-91DB-2AA6-D89460B5D774}"/>
              </a:ext>
            </a:extLst>
          </p:cNvPr>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50F803-A900-987C-9089-B9C486ED6197}"/>
              </a:ext>
            </a:extLst>
          </p:cNvPr>
          <p:cNvSpPr>
            <a:spLocks noGrp="1"/>
          </p:cNvSpPr>
          <p:nvPr>
            <p:ph type="dt" sz="half" idx="10"/>
          </p:nvPr>
        </p:nvSpPr>
        <p:spPr/>
        <p:txBody>
          <a:bodyPr/>
          <a:lstStyle/>
          <a:p>
            <a:fld id="{8EB417AA-6964-4E9B-8690-4286F65E5FB7}" type="datetimeFigureOut">
              <a:rPr lang="en-US" smtClean="0"/>
              <a:t>11/17/2023</a:t>
            </a:fld>
            <a:endParaRPr lang="en-US"/>
          </a:p>
        </p:txBody>
      </p:sp>
      <p:sp>
        <p:nvSpPr>
          <p:cNvPr id="8" name="Footer Placeholder 7">
            <a:extLst>
              <a:ext uri="{FF2B5EF4-FFF2-40B4-BE49-F238E27FC236}">
                <a16:creationId xmlns:a16="http://schemas.microsoft.com/office/drawing/2014/main" id="{6086B942-F30E-91D3-B1EA-E8D569A7D0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C14BB8-6346-105F-DA0F-A04B783E03B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28215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4EAD8-AF98-C814-1F81-DC6FE6BD31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3701F0-D174-2549-CB3C-60B90BAFBFD5}"/>
              </a:ext>
            </a:extLst>
          </p:cNvPr>
          <p:cNvSpPr>
            <a:spLocks noGrp="1"/>
          </p:cNvSpPr>
          <p:nvPr>
            <p:ph type="dt" sz="half" idx="10"/>
          </p:nvPr>
        </p:nvSpPr>
        <p:spPr/>
        <p:txBody>
          <a:bodyPr/>
          <a:lstStyle/>
          <a:p>
            <a:fld id="{8EB417AA-6964-4E9B-8690-4286F65E5FB7}" type="datetimeFigureOut">
              <a:rPr lang="en-US" smtClean="0"/>
              <a:t>11/17/2023</a:t>
            </a:fld>
            <a:endParaRPr lang="en-US"/>
          </a:p>
        </p:txBody>
      </p:sp>
      <p:sp>
        <p:nvSpPr>
          <p:cNvPr id="4" name="Footer Placeholder 3">
            <a:extLst>
              <a:ext uri="{FF2B5EF4-FFF2-40B4-BE49-F238E27FC236}">
                <a16:creationId xmlns:a16="http://schemas.microsoft.com/office/drawing/2014/main" id="{A3759D31-B69D-7D56-3DF2-A0C9232BB6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123B2C-5366-9DBC-7B68-B0BC2D4F0C1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727563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D3367C-A43E-3AA2-3F66-365A97D7EDB2}"/>
              </a:ext>
            </a:extLst>
          </p:cNvPr>
          <p:cNvSpPr>
            <a:spLocks noGrp="1"/>
          </p:cNvSpPr>
          <p:nvPr>
            <p:ph type="dt" sz="half" idx="10"/>
          </p:nvPr>
        </p:nvSpPr>
        <p:spPr/>
        <p:txBody>
          <a:bodyPr/>
          <a:lstStyle/>
          <a:p>
            <a:fld id="{8EB417AA-6964-4E9B-8690-4286F65E5FB7}" type="datetimeFigureOut">
              <a:rPr lang="en-US" smtClean="0"/>
              <a:t>11/17/2023</a:t>
            </a:fld>
            <a:endParaRPr lang="en-US"/>
          </a:p>
        </p:txBody>
      </p:sp>
      <p:sp>
        <p:nvSpPr>
          <p:cNvPr id="3" name="Footer Placeholder 2">
            <a:extLst>
              <a:ext uri="{FF2B5EF4-FFF2-40B4-BE49-F238E27FC236}">
                <a16:creationId xmlns:a16="http://schemas.microsoft.com/office/drawing/2014/main" id="{C821F93D-DA59-5D95-5AF6-1A9934E55E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147D05-D97D-FC0E-2D0C-B01AFF215D8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71746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CA8E1-27C0-ACD6-8570-06CA646DD2EA}"/>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DF07E56A-8CF7-1E35-CFB0-E11F00F22B42}"/>
              </a:ext>
            </a:extLst>
          </p:cNvPr>
          <p:cNvSpPr>
            <a:spLocks noGrp="1"/>
          </p:cNvSpPr>
          <p:nvPr>
            <p:ph idx="1"/>
          </p:nvPr>
        </p:nvSpPr>
        <p:spPr>
          <a:xfrm>
            <a:off x="3109913" y="1316567"/>
            <a:ext cx="370332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E1DB9-8784-B97E-95AB-ED244044001F}"/>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C88C9D50-3150-C8C6-BEA9-D95E93C66437}"/>
              </a:ext>
            </a:extLst>
          </p:cNvPr>
          <p:cNvSpPr>
            <a:spLocks noGrp="1"/>
          </p:cNvSpPr>
          <p:nvPr>
            <p:ph type="dt" sz="half" idx="10"/>
          </p:nvPr>
        </p:nvSpPr>
        <p:spPr/>
        <p:txBody>
          <a:bodyPr/>
          <a:lstStyle/>
          <a:p>
            <a:fld id="{8EB417AA-6964-4E9B-8690-4286F65E5FB7}" type="datetimeFigureOut">
              <a:rPr lang="en-US" smtClean="0"/>
              <a:t>11/17/2023</a:t>
            </a:fld>
            <a:endParaRPr lang="en-US"/>
          </a:p>
        </p:txBody>
      </p:sp>
      <p:sp>
        <p:nvSpPr>
          <p:cNvPr id="6" name="Footer Placeholder 5">
            <a:extLst>
              <a:ext uri="{FF2B5EF4-FFF2-40B4-BE49-F238E27FC236}">
                <a16:creationId xmlns:a16="http://schemas.microsoft.com/office/drawing/2014/main" id="{7D0F8E12-BA79-77B0-EC5F-E8851BD612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E9C7EA-21BC-E260-43B2-F825213761C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18659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F0B8-AA31-4EC7-A3E3-85032A2205E5}"/>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60FE87F6-D021-E1DA-5E7B-EF000607B619}"/>
              </a:ext>
            </a:extLst>
          </p:cNvPr>
          <p:cNvSpPr>
            <a:spLocks noGrp="1"/>
          </p:cNvSpPr>
          <p:nvPr>
            <p:ph type="pic" idx="1"/>
          </p:nvPr>
        </p:nvSpPr>
        <p:spPr>
          <a:xfrm>
            <a:off x="3109913" y="1316567"/>
            <a:ext cx="3703320"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CEB7B9E2-70A4-8852-215D-6F57546680FE}"/>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8F2D2450-DDEB-EF22-1242-034DF9283B32}"/>
              </a:ext>
            </a:extLst>
          </p:cNvPr>
          <p:cNvSpPr>
            <a:spLocks noGrp="1"/>
          </p:cNvSpPr>
          <p:nvPr>
            <p:ph type="dt" sz="half" idx="10"/>
          </p:nvPr>
        </p:nvSpPr>
        <p:spPr/>
        <p:txBody>
          <a:bodyPr/>
          <a:lstStyle/>
          <a:p>
            <a:fld id="{8EB417AA-6964-4E9B-8690-4286F65E5FB7}" type="datetimeFigureOut">
              <a:rPr lang="en-US" smtClean="0"/>
              <a:t>11/17/2023</a:t>
            </a:fld>
            <a:endParaRPr lang="en-US"/>
          </a:p>
        </p:txBody>
      </p:sp>
      <p:sp>
        <p:nvSpPr>
          <p:cNvPr id="6" name="Footer Placeholder 5">
            <a:extLst>
              <a:ext uri="{FF2B5EF4-FFF2-40B4-BE49-F238E27FC236}">
                <a16:creationId xmlns:a16="http://schemas.microsoft.com/office/drawing/2014/main" id="{20F508C6-5C39-D410-CA7B-BA6D340132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808C20-4C70-45F0-AC73-B54F95BA020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88752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2BD624-3343-1009-38ED-0E17114E5406}"/>
              </a:ext>
            </a:extLst>
          </p:cNvPr>
          <p:cNvSpPr>
            <a:spLocks noGrp="1"/>
          </p:cNvSpPr>
          <p:nvPr>
            <p:ph type="title"/>
          </p:nvPr>
        </p:nvSpPr>
        <p:spPr>
          <a:xfrm>
            <a:off x="502920" y="486834"/>
            <a:ext cx="630936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85F22C-DCC3-AE9F-B81E-38F7034861AC}"/>
              </a:ext>
            </a:extLst>
          </p:cNvPr>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E9FCB5-4868-2D00-A49D-307A44970EA5}"/>
              </a:ext>
            </a:extLst>
          </p:cNvPr>
          <p:cNvSpPr>
            <a:spLocks noGrp="1"/>
          </p:cNvSpPr>
          <p:nvPr>
            <p:ph type="dt" sz="half" idx="2"/>
          </p:nvPr>
        </p:nvSpPr>
        <p:spPr>
          <a:xfrm>
            <a:off x="502920" y="8475134"/>
            <a:ext cx="164592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8EB417AA-6964-4E9B-8690-4286F65E5FB7}" type="datetimeFigureOut">
              <a:rPr lang="en-US" smtClean="0"/>
              <a:t>11/17/2023</a:t>
            </a:fld>
            <a:endParaRPr lang="en-US"/>
          </a:p>
        </p:txBody>
      </p:sp>
      <p:sp>
        <p:nvSpPr>
          <p:cNvPr id="5" name="Footer Placeholder 4">
            <a:extLst>
              <a:ext uri="{FF2B5EF4-FFF2-40B4-BE49-F238E27FC236}">
                <a16:creationId xmlns:a16="http://schemas.microsoft.com/office/drawing/2014/main" id="{B44BD2F2-F4D8-9296-B821-0043E1DE5E21}"/>
              </a:ext>
            </a:extLst>
          </p:cNvPr>
          <p:cNvSpPr>
            <a:spLocks noGrp="1"/>
          </p:cNvSpPr>
          <p:nvPr>
            <p:ph type="ftr" sz="quarter" idx="3"/>
          </p:nvPr>
        </p:nvSpPr>
        <p:spPr>
          <a:xfrm>
            <a:off x="2423160" y="8475134"/>
            <a:ext cx="246888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0E55A7-286D-065B-5CEF-8A5E8160E55A}"/>
              </a:ext>
            </a:extLst>
          </p:cNvPr>
          <p:cNvSpPr>
            <a:spLocks noGrp="1"/>
          </p:cNvSpPr>
          <p:nvPr>
            <p:ph type="sldNum" sz="quarter" idx="4"/>
          </p:nvPr>
        </p:nvSpPr>
        <p:spPr>
          <a:xfrm>
            <a:off x="5166360" y="8475134"/>
            <a:ext cx="164592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571DDECB-0C7F-4F1E-A5A9-FCCF45559699}" type="slidenum">
              <a:rPr lang="en-US" smtClean="0"/>
              <a:t>‹#›</a:t>
            </a:fld>
            <a:endParaRPr lang="en-US"/>
          </a:p>
        </p:txBody>
      </p:sp>
    </p:spTree>
    <p:extLst>
      <p:ext uri="{BB962C8B-B14F-4D97-AF65-F5344CB8AC3E}">
        <p14:creationId xmlns:p14="http://schemas.microsoft.com/office/powerpoint/2010/main" val="1323247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12.jpg"/><Relationship Id="rId18" Type="http://schemas.openxmlformats.org/officeDocument/2006/relationships/image" Target="../media/image17.jp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pn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svg"/><Relationship Id="rId15" Type="http://schemas.openxmlformats.org/officeDocument/2006/relationships/image" Target="../media/image14.jpg"/><Relationship Id="rId10" Type="http://schemas.openxmlformats.org/officeDocument/2006/relationships/image" Target="../media/image9.jpg"/><Relationship Id="rId19" Type="http://schemas.openxmlformats.org/officeDocument/2006/relationships/image" Target="../media/image18.jpg"/><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4FB912-2516-3BF6-30BB-49954A19454B}"/>
              </a:ext>
            </a:extLst>
          </p:cNvPr>
          <p:cNvSpPr/>
          <p:nvPr/>
        </p:nvSpPr>
        <p:spPr>
          <a:xfrm>
            <a:off x="91440" y="402076"/>
            <a:ext cx="7132320" cy="783381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C44945-A9CC-DFF0-C1C9-2BB7276DBFAC}"/>
              </a:ext>
            </a:extLst>
          </p:cNvPr>
          <p:cNvSpPr>
            <a:spLocks noGrp="1"/>
          </p:cNvSpPr>
          <p:nvPr>
            <p:ph type="ctrTitle"/>
          </p:nvPr>
        </p:nvSpPr>
        <p:spPr>
          <a:xfrm>
            <a:off x="1950737" y="-75714"/>
            <a:ext cx="3413726" cy="724123"/>
          </a:xfrm>
          <a:solidFill>
            <a:schemeClr val="bg1"/>
          </a:solidFill>
          <a:ln>
            <a:noFill/>
          </a:ln>
        </p:spPr>
        <p:txBody>
          <a:bodyPr anchor="t">
            <a:noAutofit/>
          </a:bodyPr>
          <a:lstStyle/>
          <a:p>
            <a:r>
              <a:rPr lang="en-US" sz="4000" b="1" dirty="0">
                <a:solidFill>
                  <a:schemeClr val="tx2"/>
                </a:solidFill>
                <a:effectLst>
                  <a:outerShdw blurRad="50800" dist="63500" dir="5400000" algn="ctr" rotWithShape="0">
                    <a:schemeClr val="bg1">
                      <a:lumMod val="65000"/>
                      <a:alpha val="75000"/>
                    </a:schemeClr>
                  </a:outerShdw>
                </a:effectLst>
                <a:latin typeface="Rastanty Cortez" panose="02000506000000020003" pitchFamily="2" charset="0"/>
              </a:rPr>
              <a:t>Open House Weekend</a:t>
            </a:r>
          </a:p>
        </p:txBody>
      </p:sp>
      <p:sp>
        <p:nvSpPr>
          <p:cNvPr id="3" name="Subtitle 2">
            <a:extLst>
              <a:ext uri="{FF2B5EF4-FFF2-40B4-BE49-F238E27FC236}">
                <a16:creationId xmlns:a16="http://schemas.microsoft.com/office/drawing/2014/main" id="{0191E1D0-9AD9-4BED-A329-A9D7B6F58369}"/>
              </a:ext>
            </a:extLst>
          </p:cNvPr>
          <p:cNvSpPr>
            <a:spLocks noGrp="1"/>
          </p:cNvSpPr>
          <p:nvPr>
            <p:ph type="subTitle" idx="1"/>
          </p:nvPr>
        </p:nvSpPr>
        <p:spPr>
          <a:xfrm>
            <a:off x="288587" y="908106"/>
            <a:ext cx="6738026" cy="288760"/>
          </a:xfrm>
        </p:spPr>
        <p:txBody>
          <a:bodyPr anchor="ctr">
            <a:normAutofit fontScale="85000" lnSpcReduction="20000"/>
          </a:bodyPr>
          <a:lstStyle/>
          <a:p>
            <a:r>
              <a:rPr lang="en-US" sz="2000" b="1" dirty="0">
                <a:solidFill>
                  <a:schemeClr val="tx2"/>
                </a:solidFill>
                <a:latin typeface="Century Gothic" panose="020B0502020202020204" pitchFamily="34" charset="0"/>
              </a:rPr>
              <a:t>1309 Song Sparrow Way</a:t>
            </a:r>
          </a:p>
        </p:txBody>
      </p:sp>
      <p:sp>
        <p:nvSpPr>
          <p:cNvPr id="32" name="TextBox 31">
            <a:extLst>
              <a:ext uri="{FF2B5EF4-FFF2-40B4-BE49-F238E27FC236}">
                <a16:creationId xmlns:a16="http://schemas.microsoft.com/office/drawing/2014/main" id="{85F3BD85-556E-4F53-E605-BFBB04A5B55B}"/>
              </a:ext>
            </a:extLst>
          </p:cNvPr>
          <p:cNvSpPr txBox="1"/>
          <p:nvPr/>
        </p:nvSpPr>
        <p:spPr>
          <a:xfrm>
            <a:off x="284474" y="488738"/>
            <a:ext cx="6746252" cy="276999"/>
          </a:xfrm>
          <a:prstGeom prst="rect">
            <a:avLst/>
          </a:prstGeom>
          <a:noFill/>
        </p:spPr>
        <p:txBody>
          <a:bodyPr wrap="square" rtlCol="0">
            <a:spAutoFit/>
          </a:bodyPr>
          <a:lstStyle/>
          <a:p>
            <a:pPr algn="ctr"/>
            <a:r>
              <a:rPr lang="de-DE" sz="1200" i="1" dirty="0">
                <a:solidFill>
                  <a:schemeClr val="tx2"/>
                </a:solidFill>
                <a:latin typeface="Century Gothic" panose="020B0502020202020204" pitchFamily="34" charset="0"/>
              </a:rPr>
              <a:t>Stop by Saturday from 2-4 or Sunday 1:30-3:30</a:t>
            </a:r>
          </a:p>
        </p:txBody>
      </p:sp>
      <p:pic>
        <p:nvPicPr>
          <p:cNvPr id="34" name="Graphic 33" descr="Bed outline">
            <a:extLst>
              <a:ext uri="{FF2B5EF4-FFF2-40B4-BE49-F238E27FC236}">
                <a16:creationId xmlns:a16="http://schemas.microsoft.com/office/drawing/2014/main" id="{0C4CA87C-E05B-87A6-FDC2-E068596D08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4492" y="4821976"/>
            <a:ext cx="506064" cy="595844"/>
          </a:xfrm>
          <a:prstGeom prst="rect">
            <a:avLst/>
          </a:prstGeom>
        </p:spPr>
      </p:pic>
      <p:pic>
        <p:nvPicPr>
          <p:cNvPr id="35" name="Graphic 34" descr="Blueprint outline">
            <a:extLst>
              <a:ext uri="{FF2B5EF4-FFF2-40B4-BE49-F238E27FC236}">
                <a16:creationId xmlns:a16="http://schemas.microsoft.com/office/drawing/2014/main" id="{C0441DEF-18BF-C5D1-0843-9938975ECB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74718" y="4821976"/>
            <a:ext cx="506064" cy="595844"/>
          </a:xfrm>
          <a:prstGeom prst="rect">
            <a:avLst/>
          </a:prstGeom>
        </p:spPr>
      </p:pic>
      <p:pic>
        <p:nvPicPr>
          <p:cNvPr id="36" name="Graphic 35" descr="Bathtub outline">
            <a:extLst>
              <a:ext uri="{FF2B5EF4-FFF2-40B4-BE49-F238E27FC236}">
                <a16:creationId xmlns:a16="http://schemas.microsoft.com/office/drawing/2014/main" id="{07B80C55-6127-134C-4C79-9EA68540E91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74605" y="4821976"/>
            <a:ext cx="506064" cy="595844"/>
          </a:xfrm>
          <a:prstGeom prst="rect">
            <a:avLst/>
          </a:prstGeom>
        </p:spPr>
      </p:pic>
      <p:sp>
        <p:nvSpPr>
          <p:cNvPr id="37" name="TextBox 36">
            <a:extLst>
              <a:ext uri="{FF2B5EF4-FFF2-40B4-BE49-F238E27FC236}">
                <a16:creationId xmlns:a16="http://schemas.microsoft.com/office/drawing/2014/main" id="{13B2163B-949A-DA39-590E-1904217AF7BD}"/>
              </a:ext>
            </a:extLst>
          </p:cNvPr>
          <p:cNvSpPr txBox="1"/>
          <p:nvPr/>
        </p:nvSpPr>
        <p:spPr>
          <a:xfrm>
            <a:off x="8661163" y="5308596"/>
            <a:ext cx="479342" cy="246221"/>
          </a:xfrm>
          <a:prstGeom prst="rect">
            <a:avLst/>
          </a:prstGeom>
          <a:noFill/>
        </p:spPr>
        <p:txBody>
          <a:bodyPr wrap="square">
            <a:spAutoFit/>
          </a:bodyPr>
          <a:lstStyle/>
          <a:p>
            <a:pPr algn="ctr"/>
            <a:r>
              <a:rPr lang="en-US" sz="1000" dirty="0">
                <a:latin typeface="Century Gothic" panose="020B0502020202020204" pitchFamily="34" charset="0"/>
              </a:rPr>
              <a:t>3</a:t>
            </a:r>
          </a:p>
        </p:txBody>
      </p:sp>
      <p:sp>
        <p:nvSpPr>
          <p:cNvPr id="38" name="TextBox 37">
            <a:extLst>
              <a:ext uri="{FF2B5EF4-FFF2-40B4-BE49-F238E27FC236}">
                <a16:creationId xmlns:a16="http://schemas.microsoft.com/office/drawing/2014/main" id="{5D24C747-1A8D-2EE3-C495-C3A7833BC351}"/>
              </a:ext>
            </a:extLst>
          </p:cNvPr>
          <p:cNvSpPr txBox="1"/>
          <p:nvPr/>
        </p:nvSpPr>
        <p:spPr>
          <a:xfrm>
            <a:off x="9261277" y="5308596"/>
            <a:ext cx="479342" cy="246888"/>
          </a:xfrm>
          <a:prstGeom prst="rect">
            <a:avLst/>
          </a:prstGeom>
          <a:noFill/>
        </p:spPr>
        <p:txBody>
          <a:bodyPr wrap="square">
            <a:spAutoFit/>
          </a:bodyPr>
          <a:lstStyle/>
          <a:p>
            <a:pPr algn="ctr"/>
            <a:r>
              <a:rPr lang="en-US" sz="1000" dirty="0">
                <a:latin typeface="Century Gothic" panose="020B0502020202020204" pitchFamily="34" charset="0"/>
              </a:rPr>
              <a:t>1,844</a:t>
            </a:r>
          </a:p>
        </p:txBody>
      </p:sp>
      <p:sp>
        <p:nvSpPr>
          <p:cNvPr id="39" name="TextBox 38">
            <a:extLst>
              <a:ext uri="{FF2B5EF4-FFF2-40B4-BE49-F238E27FC236}">
                <a16:creationId xmlns:a16="http://schemas.microsoft.com/office/drawing/2014/main" id="{8B1F621C-2B3D-2EFF-E13C-8EBE4D1226B8}"/>
              </a:ext>
            </a:extLst>
          </p:cNvPr>
          <p:cNvSpPr txBox="1"/>
          <p:nvPr/>
        </p:nvSpPr>
        <p:spPr>
          <a:xfrm>
            <a:off x="8061050" y="5308596"/>
            <a:ext cx="479342" cy="246221"/>
          </a:xfrm>
          <a:prstGeom prst="rect">
            <a:avLst/>
          </a:prstGeom>
          <a:noFill/>
        </p:spPr>
        <p:txBody>
          <a:bodyPr wrap="square">
            <a:spAutoFit/>
          </a:bodyPr>
          <a:lstStyle/>
          <a:p>
            <a:pPr algn="ctr"/>
            <a:r>
              <a:rPr lang="en-US" sz="1000" dirty="0">
                <a:latin typeface="Century Gothic" panose="020B0502020202020204" pitchFamily="34" charset="0"/>
              </a:rPr>
              <a:t>4</a:t>
            </a:r>
          </a:p>
        </p:txBody>
      </p:sp>
      <p:sp>
        <p:nvSpPr>
          <p:cNvPr id="42" name="TextBox 41">
            <a:extLst>
              <a:ext uri="{FF2B5EF4-FFF2-40B4-BE49-F238E27FC236}">
                <a16:creationId xmlns:a16="http://schemas.microsoft.com/office/drawing/2014/main" id="{0961B75F-0215-7D19-DFEE-6BDF08056B9C}"/>
              </a:ext>
            </a:extLst>
          </p:cNvPr>
          <p:cNvSpPr txBox="1"/>
          <p:nvPr/>
        </p:nvSpPr>
        <p:spPr>
          <a:xfrm>
            <a:off x="576631" y="8323128"/>
            <a:ext cx="3055634" cy="723275"/>
          </a:xfrm>
          <a:prstGeom prst="rect">
            <a:avLst/>
          </a:prstGeom>
          <a:noFill/>
        </p:spPr>
        <p:txBody>
          <a:bodyPr wrap="square" rtlCol="0">
            <a:spAutoFit/>
          </a:bodyPr>
          <a:lstStyle/>
          <a:p>
            <a:r>
              <a:rPr lang="en-US" sz="1400" b="1" i="0" dirty="0">
                <a:solidFill>
                  <a:srgbClr val="083262"/>
                </a:solidFill>
                <a:effectLst/>
                <a:latin typeface="Century Gothic" panose="020B0502020202020204" pitchFamily="34" charset="0"/>
              </a:rPr>
              <a:t>Cara </a:t>
            </a:r>
            <a:r>
              <a:rPr lang="en-US" sz="1400" b="1" i="0" dirty="0" err="1">
                <a:solidFill>
                  <a:srgbClr val="083262"/>
                </a:solidFill>
                <a:effectLst/>
                <a:latin typeface="Century Gothic" panose="020B0502020202020204" pitchFamily="34" charset="0"/>
              </a:rPr>
              <a:t>Schaafsma</a:t>
            </a:r>
            <a:br>
              <a:rPr lang="en-US" sz="1400" dirty="0">
                <a:solidFill>
                  <a:srgbClr val="083262"/>
                </a:solidFill>
                <a:latin typeface="Century Gothic" panose="020B0502020202020204" pitchFamily="34" charset="0"/>
              </a:rPr>
            </a:br>
            <a:r>
              <a:rPr lang="en-US" sz="900" b="0" i="0" dirty="0">
                <a:solidFill>
                  <a:srgbClr val="083262"/>
                </a:solidFill>
                <a:effectLst/>
                <a:latin typeface="Century Gothic" panose="020B0502020202020204" pitchFamily="34" charset="0"/>
              </a:rPr>
              <a:t>843-345-3612</a:t>
            </a:r>
          </a:p>
          <a:p>
            <a:r>
              <a:rPr lang="en-US" sz="900" b="0" i="0" dirty="0">
                <a:solidFill>
                  <a:srgbClr val="083262"/>
                </a:solidFill>
                <a:effectLst/>
                <a:latin typeface="Century Gothic" panose="020B0502020202020204" pitchFamily="34" charset="0"/>
              </a:rPr>
              <a:t>cara.schaafsma@carolinaone.com</a:t>
            </a:r>
          </a:p>
          <a:p>
            <a:r>
              <a:rPr lang="en-US" sz="900" b="0" i="0" dirty="0">
                <a:solidFill>
                  <a:srgbClr val="083262"/>
                </a:solidFill>
                <a:effectLst/>
                <a:latin typeface="Century Gothic" panose="020B0502020202020204" pitchFamily="34" charset="0"/>
              </a:rPr>
              <a:t>http://www.carasellscharleston.com</a:t>
            </a:r>
          </a:p>
        </p:txBody>
      </p:sp>
      <p:pic>
        <p:nvPicPr>
          <p:cNvPr id="46" name="Picture 45">
            <a:extLst>
              <a:ext uri="{FF2B5EF4-FFF2-40B4-BE49-F238E27FC236}">
                <a16:creationId xmlns:a16="http://schemas.microsoft.com/office/drawing/2014/main" id="{64C763E5-66FC-1F7E-0E43-DA00300BAB8F}"/>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234192" y="8365354"/>
            <a:ext cx="928424" cy="638822"/>
          </a:xfrm>
          <a:prstGeom prst="rect">
            <a:avLst/>
          </a:prstGeom>
        </p:spPr>
      </p:pic>
      <p:pic>
        <p:nvPicPr>
          <p:cNvPr id="1026" name="Picture 2">
            <a:extLst>
              <a:ext uri="{FF2B5EF4-FFF2-40B4-BE49-F238E27FC236}">
                <a16:creationId xmlns:a16="http://schemas.microsoft.com/office/drawing/2014/main" id="{6F06B016-B191-8F4E-9C7A-0B650CB5F6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152585" y="8371163"/>
            <a:ext cx="417717" cy="62720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F813D680-6ECD-005C-3077-9E6D2DED5F90}"/>
              </a:ext>
            </a:extLst>
          </p:cNvPr>
          <p:cNvSpPr txBox="1"/>
          <p:nvPr/>
        </p:nvSpPr>
        <p:spPr>
          <a:xfrm>
            <a:off x="3682933" y="8407766"/>
            <a:ext cx="2505213" cy="553998"/>
          </a:xfrm>
          <a:prstGeom prst="rect">
            <a:avLst/>
          </a:prstGeom>
          <a:noFill/>
        </p:spPr>
        <p:txBody>
          <a:bodyPr wrap="square" rtlCol="0">
            <a:spAutoFit/>
          </a:bodyPr>
          <a:lstStyle/>
          <a:p>
            <a:pPr algn="r"/>
            <a:r>
              <a:rPr lang="en-US" sz="1000" b="0" i="0" dirty="0">
                <a:solidFill>
                  <a:srgbClr val="083262"/>
                </a:solidFill>
                <a:effectLst/>
                <a:latin typeface="Century Gothic" panose="020B0502020202020204" pitchFamily="34" charset="0"/>
              </a:rPr>
              <a:t>Carolina One Real Estate</a:t>
            </a:r>
          </a:p>
          <a:p>
            <a:pPr algn="r"/>
            <a:r>
              <a:rPr lang="en-US" sz="1000" b="0" i="0" dirty="0">
                <a:solidFill>
                  <a:srgbClr val="083262"/>
                </a:solidFill>
                <a:effectLst/>
                <a:latin typeface="Century Gothic" panose="020B0502020202020204" pitchFamily="34" charset="0"/>
              </a:rPr>
              <a:t>1101 St. Thomas Island Dr</a:t>
            </a:r>
          </a:p>
          <a:p>
            <a:pPr algn="r"/>
            <a:r>
              <a:rPr lang="en-US" sz="1000" b="0" i="0" dirty="0">
                <a:solidFill>
                  <a:srgbClr val="083262"/>
                </a:solidFill>
                <a:effectLst/>
                <a:latin typeface="Century Gothic" panose="020B0502020202020204" pitchFamily="34" charset="0"/>
              </a:rPr>
              <a:t>Charleston, SC 29492</a:t>
            </a:r>
            <a:endParaRPr lang="en-US" sz="800" dirty="0">
              <a:solidFill>
                <a:srgbClr val="083262"/>
              </a:solidFill>
              <a:latin typeface="Century Gothic" panose="020B0502020202020204" pitchFamily="34" charset="0"/>
            </a:endParaRPr>
          </a:p>
        </p:txBody>
      </p:sp>
      <p:sp>
        <p:nvSpPr>
          <p:cNvPr id="7" name="TextBox 6">
            <a:extLst>
              <a:ext uri="{FF2B5EF4-FFF2-40B4-BE49-F238E27FC236}">
                <a16:creationId xmlns:a16="http://schemas.microsoft.com/office/drawing/2014/main" id="{53EDAF66-DE50-54B0-C470-EBCDC12C6EC6}"/>
              </a:ext>
            </a:extLst>
          </p:cNvPr>
          <p:cNvSpPr txBox="1"/>
          <p:nvPr/>
        </p:nvSpPr>
        <p:spPr>
          <a:xfrm>
            <a:off x="154966" y="5036483"/>
            <a:ext cx="7005269" cy="1915461"/>
          </a:xfrm>
          <a:prstGeom prst="rect">
            <a:avLst/>
          </a:prstGeom>
          <a:noFill/>
        </p:spPr>
        <p:txBody>
          <a:bodyPr wrap="square" numCol="1" rtlCol="0" anchor="ctr">
            <a:spAutoFit/>
          </a:bodyPr>
          <a:lstStyle/>
          <a:p>
            <a:pPr algn="ctr">
              <a:lnSpc>
                <a:spcPct val="150000"/>
              </a:lnSpc>
            </a:pPr>
            <a:r>
              <a:rPr lang="en-US" sz="800" dirty="0">
                <a:solidFill>
                  <a:schemeClr val="tx2"/>
                </a:solidFill>
                <a:latin typeface="Century Gothic" panose="020B0502020202020204" pitchFamily="34" charset="0"/>
              </a:rPr>
              <a:t>This home in popular Tanner Plantation checks all the boxes. Before even walking in the door you'll be impressed by the well manicured front yard and large fenced backyard. Enter the home into a large living room area perfect for lounging in front of the TV, playing games or entertaining guests. The kitchen area has been updated with custom painted cabinetry, new light fixtures and new appliances. Adjacent to the large eat-in kitchen you have a keeping room with fireplace. The primary bedroom is conveniently located downstairs with more custom features including tastefully paneled wall treatments and more impressive lighting. The well designed upstairs has four additional bedrooms as well as personal office space. The large backyard it completely fenced with new landscaping.</a:t>
            </a:r>
          </a:p>
          <a:p>
            <a:pPr algn="ctr">
              <a:lnSpc>
                <a:spcPct val="150000"/>
              </a:lnSpc>
            </a:pPr>
            <a:endParaRPr lang="en-US" sz="800" dirty="0">
              <a:solidFill>
                <a:schemeClr val="tx2"/>
              </a:solidFill>
              <a:latin typeface="Century Gothic" panose="020B0502020202020204" pitchFamily="34" charset="0"/>
            </a:endParaRPr>
          </a:p>
          <a:p>
            <a:pPr algn="ctr">
              <a:lnSpc>
                <a:spcPct val="150000"/>
              </a:lnSpc>
            </a:pPr>
            <a:r>
              <a:rPr lang="en-US" sz="800" b="1" dirty="0">
                <a:solidFill>
                  <a:schemeClr val="tx2"/>
                </a:solidFill>
                <a:latin typeface="Century Gothic" panose="020B0502020202020204" pitchFamily="34" charset="0"/>
              </a:rPr>
              <a:t>Property improvements include</a:t>
            </a:r>
            <a:r>
              <a:rPr lang="en-US" sz="800" dirty="0">
                <a:solidFill>
                  <a:schemeClr val="tx2"/>
                </a:solidFill>
                <a:latin typeface="Century Gothic" panose="020B0502020202020204" pitchFamily="34" charset="0"/>
              </a:rPr>
              <a:t>:</a:t>
            </a:r>
            <a:br>
              <a:rPr lang="en-US" sz="800" dirty="0">
                <a:solidFill>
                  <a:schemeClr val="tx2"/>
                </a:solidFill>
                <a:latin typeface="Century Gothic" panose="020B0502020202020204" pitchFamily="34" charset="0"/>
              </a:rPr>
            </a:br>
            <a:r>
              <a:rPr lang="en-US" sz="800" dirty="0">
                <a:solidFill>
                  <a:schemeClr val="tx2"/>
                </a:solidFill>
                <a:latin typeface="Century Gothic" panose="020B0502020202020204" pitchFamily="34" charset="0"/>
              </a:rPr>
              <a:t>New roof Aug 2023, New appliances July 2023 (kitchen appliances, washer, dryer), Painted kitchen cabinets and upstairs jack-and-Jill bathroom cabinets, Fresh paint in dining room/kitchen, Planted some trees for shade and fruit trees in the backyard</a:t>
            </a:r>
            <a:endParaRPr lang="en-US" sz="800" b="1" i="1" dirty="0">
              <a:solidFill>
                <a:schemeClr val="tx2"/>
              </a:solidFill>
              <a:latin typeface="Century Gothic" panose="020B0502020202020204" pitchFamily="34" charset="0"/>
            </a:endParaRPr>
          </a:p>
        </p:txBody>
      </p:sp>
      <p:pic>
        <p:nvPicPr>
          <p:cNvPr id="14" name="Picture 13">
            <a:extLst>
              <a:ext uri="{FF2B5EF4-FFF2-40B4-BE49-F238E27FC236}">
                <a16:creationId xmlns:a16="http://schemas.microsoft.com/office/drawing/2014/main" id="{95A1446C-5246-385C-EFE1-915BF3926DAD}"/>
              </a:ext>
            </a:extLst>
          </p:cNvPr>
          <p:cNvPicPr>
            <a:picLocks noChangeAspect="1"/>
          </p:cNvPicPr>
          <p:nvPr/>
        </p:nvPicPr>
        <p:blipFill rotWithShape="1">
          <a:blip r:embed="rId10">
            <a:extLst>
              <a:ext uri="{28A0092B-C50C-407E-A947-70E740481C1C}">
                <a14:useLocalDpi xmlns:a14="http://schemas.microsoft.com/office/drawing/2010/main" val="0"/>
              </a:ext>
            </a:extLst>
          </a:blip>
          <a:srcRect r="14509"/>
          <a:stretch/>
        </p:blipFill>
        <p:spPr>
          <a:xfrm>
            <a:off x="154965" y="1494220"/>
            <a:ext cx="3479240" cy="2286000"/>
          </a:xfrm>
          <a:prstGeom prst="rect">
            <a:avLst/>
          </a:prstGeom>
        </p:spPr>
      </p:pic>
      <p:pic>
        <p:nvPicPr>
          <p:cNvPr id="11" name="Picture 10">
            <a:extLst>
              <a:ext uri="{FF2B5EF4-FFF2-40B4-BE49-F238E27FC236}">
                <a16:creationId xmlns:a16="http://schemas.microsoft.com/office/drawing/2014/main" id="{84E63AF5-E08C-C8FB-EE15-FDC1B04AA2EF}"/>
              </a:ext>
            </a:extLst>
          </p:cNvPr>
          <p:cNvPicPr>
            <a:picLocks noChangeAspect="1"/>
          </p:cNvPicPr>
          <p:nvPr/>
        </p:nvPicPr>
        <p:blipFill rotWithShape="1">
          <a:blip r:embed="rId11">
            <a:extLst>
              <a:ext uri="{28A0092B-C50C-407E-A947-70E740481C1C}">
                <a14:useLocalDpi xmlns:a14="http://schemas.microsoft.com/office/drawing/2010/main" val="0"/>
              </a:ext>
            </a:extLst>
          </a:blip>
          <a:srcRect t="1" b="1319"/>
          <a:stretch/>
        </p:blipFill>
        <p:spPr>
          <a:xfrm>
            <a:off x="3679097" y="1494220"/>
            <a:ext cx="3481138" cy="2286000"/>
          </a:xfrm>
          <a:prstGeom prst="rect">
            <a:avLst/>
          </a:prstGeom>
        </p:spPr>
      </p:pic>
      <p:pic>
        <p:nvPicPr>
          <p:cNvPr id="12" name="Picture 11">
            <a:extLst>
              <a:ext uri="{FF2B5EF4-FFF2-40B4-BE49-F238E27FC236}">
                <a16:creationId xmlns:a16="http://schemas.microsoft.com/office/drawing/2014/main" id="{F444B440-F0CA-57F1-A15B-5C1569EDD1F2}"/>
              </a:ext>
            </a:extLst>
          </p:cNvPr>
          <p:cNvPicPr>
            <a:picLocks/>
          </p:cNvPicPr>
          <p:nvPr/>
        </p:nvPicPr>
        <p:blipFill>
          <a:blip r:embed="rId12">
            <a:extLst>
              <a:ext uri="{28A0092B-C50C-407E-A947-70E740481C1C}">
                <a14:useLocalDpi xmlns:a14="http://schemas.microsoft.com/office/drawing/2010/main" val="0"/>
              </a:ext>
            </a:extLst>
          </a:blip>
          <a:srcRect/>
          <a:stretch/>
        </p:blipFill>
        <p:spPr>
          <a:xfrm>
            <a:off x="154965" y="7017172"/>
            <a:ext cx="1719072" cy="1143000"/>
          </a:xfrm>
          <a:prstGeom prst="rect">
            <a:avLst/>
          </a:prstGeom>
        </p:spPr>
      </p:pic>
      <p:pic>
        <p:nvPicPr>
          <p:cNvPr id="16" name="Picture 15">
            <a:extLst>
              <a:ext uri="{FF2B5EF4-FFF2-40B4-BE49-F238E27FC236}">
                <a16:creationId xmlns:a16="http://schemas.microsoft.com/office/drawing/2014/main" id="{C16D118F-402C-12E1-C34E-F4DC220E3473}"/>
              </a:ext>
            </a:extLst>
          </p:cNvPr>
          <p:cNvPicPr>
            <a:picLocks/>
          </p:cNvPicPr>
          <p:nvPr/>
        </p:nvPicPr>
        <p:blipFill>
          <a:blip r:embed="rId13">
            <a:extLst>
              <a:ext uri="{28A0092B-C50C-407E-A947-70E740481C1C}">
                <a14:useLocalDpi xmlns:a14="http://schemas.microsoft.com/office/drawing/2010/main" val="0"/>
              </a:ext>
            </a:extLst>
          </a:blip>
          <a:srcRect/>
          <a:stretch/>
        </p:blipFill>
        <p:spPr>
          <a:xfrm>
            <a:off x="1917031" y="7017172"/>
            <a:ext cx="1719072" cy="1143000"/>
          </a:xfrm>
          <a:prstGeom prst="rect">
            <a:avLst/>
          </a:prstGeom>
        </p:spPr>
      </p:pic>
      <p:pic>
        <p:nvPicPr>
          <p:cNvPr id="18" name="Picture 17">
            <a:extLst>
              <a:ext uri="{FF2B5EF4-FFF2-40B4-BE49-F238E27FC236}">
                <a16:creationId xmlns:a16="http://schemas.microsoft.com/office/drawing/2014/main" id="{C2255E6F-30CB-9A44-54E4-80FAE8435970}"/>
              </a:ext>
            </a:extLst>
          </p:cNvPr>
          <p:cNvPicPr>
            <a:picLocks/>
          </p:cNvPicPr>
          <p:nvPr/>
        </p:nvPicPr>
        <p:blipFill>
          <a:blip r:embed="rId14">
            <a:extLst>
              <a:ext uri="{28A0092B-C50C-407E-A947-70E740481C1C}">
                <a14:useLocalDpi xmlns:a14="http://schemas.microsoft.com/office/drawing/2010/main" val="0"/>
              </a:ext>
            </a:extLst>
          </a:blip>
          <a:srcRect/>
          <a:stretch/>
        </p:blipFill>
        <p:spPr>
          <a:xfrm>
            <a:off x="3679097" y="7017172"/>
            <a:ext cx="1719072" cy="1143000"/>
          </a:xfrm>
          <a:prstGeom prst="rect">
            <a:avLst/>
          </a:prstGeom>
        </p:spPr>
      </p:pic>
      <p:pic>
        <p:nvPicPr>
          <p:cNvPr id="20" name="Picture 19">
            <a:extLst>
              <a:ext uri="{FF2B5EF4-FFF2-40B4-BE49-F238E27FC236}">
                <a16:creationId xmlns:a16="http://schemas.microsoft.com/office/drawing/2014/main" id="{7B1D3718-1CD1-A274-FBD1-60FA4B212311}"/>
              </a:ext>
            </a:extLst>
          </p:cNvPr>
          <p:cNvPicPr>
            <a:picLocks/>
          </p:cNvPicPr>
          <p:nvPr/>
        </p:nvPicPr>
        <p:blipFill>
          <a:blip r:embed="rId15">
            <a:extLst>
              <a:ext uri="{28A0092B-C50C-407E-A947-70E740481C1C}">
                <a14:useLocalDpi xmlns:a14="http://schemas.microsoft.com/office/drawing/2010/main" val="0"/>
              </a:ext>
            </a:extLst>
          </a:blip>
          <a:srcRect/>
          <a:stretch/>
        </p:blipFill>
        <p:spPr>
          <a:xfrm>
            <a:off x="5441163" y="7017172"/>
            <a:ext cx="1719072" cy="1143000"/>
          </a:xfrm>
          <a:prstGeom prst="rect">
            <a:avLst/>
          </a:prstGeom>
        </p:spPr>
      </p:pic>
      <p:pic>
        <p:nvPicPr>
          <p:cNvPr id="5" name="Picture 4">
            <a:extLst>
              <a:ext uri="{FF2B5EF4-FFF2-40B4-BE49-F238E27FC236}">
                <a16:creationId xmlns:a16="http://schemas.microsoft.com/office/drawing/2014/main" id="{A085924E-C91D-7902-2EFD-0E4FFEBCC65A}"/>
              </a:ext>
            </a:extLst>
          </p:cNvPr>
          <p:cNvPicPr>
            <a:picLocks/>
          </p:cNvPicPr>
          <p:nvPr/>
        </p:nvPicPr>
        <p:blipFill>
          <a:blip r:embed="rId16">
            <a:extLst>
              <a:ext uri="{28A0092B-C50C-407E-A947-70E740481C1C}">
                <a14:useLocalDpi xmlns:a14="http://schemas.microsoft.com/office/drawing/2010/main" val="0"/>
              </a:ext>
            </a:extLst>
          </a:blip>
          <a:srcRect/>
          <a:stretch/>
        </p:blipFill>
        <p:spPr>
          <a:xfrm>
            <a:off x="154965" y="3828254"/>
            <a:ext cx="1719072" cy="1143000"/>
          </a:xfrm>
          <a:prstGeom prst="rect">
            <a:avLst/>
          </a:prstGeom>
        </p:spPr>
      </p:pic>
      <p:pic>
        <p:nvPicPr>
          <p:cNvPr id="6" name="Picture 5">
            <a:extLst>
              <a:ext uri="{FF2B5EF4-FFF2-40B4-BE49-F238E27FC236}">
                <a16:creationId xmlns:a16="http://schemas.microsoft.com/office/drawing/2014/main" id="{E6F09CCF-FE7E-0C83-D5E2-44E970486D47}"/>
              </a:ext>
            </a:extLst>
          </p:cNvPr>
          <p:cNvPicPr>
            <a:picLocks/>
          </p:cNvPicPr>
          <p:nvPr/>
        </p:nvPicPr>
        <p:blipFill>
          <a:blip r:embed="rId17">
            <a:extLst>
              <a:ext uri="{28A0092B-C50C-407E-A947-70E740481C1C}">
                <a14:useLocalDpi xmlns:a14="http://schemas.microsoft.com/office/drawing/2010/main" val="0"/>
              </a:ext>
            </a:extLst>
          </a:blip>
          <a:srcRect/>
          <a:stretch/>
        </p:blipFill>
        <p:spPr>
          <a:xfrm>
            <a:off x="1917031" y="3828254"/>
            <a:ext cx="1719072" cy="1143000"/>
          </a:xfrm>
          <a:prstGeom prst="rect">
            <a:avLst/>
          </a:prstGeom>
        </p:spPr>
      </p:pic>
      <p:pic>
        <p:nvPicPr>
          <p:cNvPr id="9" name="Picture 8">
            <a:extLst>
              <a:ext uri="{FF2B5EF4-FFF2-40B4-BE49-F238E27FC236}">
                <a16:creationId xmlns:a16="http://schemas.microsoft.com/office/drawing/2014/main" id="{F7F60DB0-302B-DDCF-59A6-D11DDA7F2D38}"/>
              </a:ext>
            </a:extLst>
          </p:cNvPr>
          <p:cNvPicPr>
            <a:picLocks/>
          </p:cNvPicPr>
          <p:nvPr/>
        </p:nvPicPr>
        <p:blipFill>
          <a:blip r:embed="rId18">
            <a:extLst>
              <a:ext uri="{28A0092B-C50C-407E-A947-70E740481C1C}">
                <a14:useLocalDpi xmlns:a14="http://schemas.microsoft.com/office/drawing/2010/main" val="0"/>
              </a:ext>
            </a:extLst>
          </a:blip>
          <a:srcRect/>
          <a:stretch/>
        </p:blipFill>
        <p:spPr>
          <a:xfrm>
            <a:off x="3679097" y="3828254"/>
            <a:ext cx="1719072" cy="1143000"/>
          </a:xfrm>
          <a:prstGeom prst="rect">
            <a:avLst/>
          </a:prstGeom>
        </p:spPr>
      </p:pic>
      <p:pic>
        <p:nvPicPr>
          <p:cNvPr id="10" name="Picture 9">
            <a:extLst>
              <a:ext uri="{FF2B5EF4-FFF2-40B4-BE49-F238E27FC236}">
                <a16:creationId xmlns:a16="http://schemas.microsoft.com/office/drawing/2014/main" id="{0D2164EE-9398-F37D-29AE-73A27AE6DD0B}"/>
              </a:ext>
            </a:extLst>
          </p:cNvPr>
          <p:cNvPicPr>
            <a:picLocks/>
          </p:cNvPicPr>
          <p:nvPr/>
        </p:nvPicPr>
        <p:blipFill>
          <a:blip r:embed="rId19">
            <a:extLst>
              <a:ext uri="{28A0092B-C50C-407E-A947-70E740481C1C}">
                <a14:useLocalDpi xmlns:a14="http://schemas.microsoft.com/office/drawing/2010/main" val="0"/>
              </a:ext>
            </a:extLst>
          </a:blip>
          <a:srcRect/>
          <a:stretch/>
        </p:blipFill>
        <p:spPr>
          <a:xfrm>
            <a:off x="5441163" y="3828254"/>
            <a:ext cx="1719072" cy="1143000"/>
          </a:xfrm>
          <a:prstGeom prst="rect">
            <a:avLst/>
          </a:prstGeom>
        </p:spPr>
      </p:pic>
      <p:sp>
        <p:nvSpPr>
          <p:cNvPr id="8" name="TextBox 7">
            <a:extLst>
              <a:ext uri="{FF2B5EF4-FFF2-40B4-BE49-F238E27FC236}">
                <a16:creationId xmlns:a16="http://schemas.microsoft.com/office/drawing/2014/main" id="{07DEB97D-2520-C7D1-8FAF-42498C236F7F}"/>
              </a:ext>
            </a:extLst>
          </p:cNvPr>
          <p:cNvSpPr txBox="1"/>
          <p:nvPr/>
        </p:nvSpPr>
        <p:spPr>
          <a:xfrm>
            <a:off x="284474" y="1191655"/>
            <a:ext cx="6746252" cy="307777"/>
          </a:xfrm>
          <a:prstGeom prst="rect">
            <a:avLst/>
          </a:prstGeom>
          <a:noFill/>
        </p:spPr>
        <p:txBody>
          <a:bodyPr wrap="square" rtlCol="0">
            <a:spAutoFit/>
          </a:bodyPr>
          <a:lstStyle/>
          <a:p>
            <a:pPr algn="ctr"/>
            <a:r>
              <a:rPr lang="de-DE" sz="1400" b="1" dirty="0">
                <a:solidFill>
                  <a:schemeClr val="tx2"/>
                </a:solidFill>
                <a:latin typeface="Century Gothic" panose="020B0502020202020204" pitchFamily="34" charset="0"/>
              </a:rPr>
              <a:t>Tanner Plantation | Hanahan, SC 29410 | MLS# 23023133 | $549,900</a:t>
            </a:r>
          </a:p>
        </p:txBody>
      </p:sp>
    </p:spTree>
    <p:extLst>
      <p:ext uri="{BB962C8B-B14F-4D97-AF65-F5344CB8AC3E}">
        <p14:creationId xmlns:p14="http://schemas.microsoft.com/office/powerpoint/2010/main" val="2634440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TotalTime>
  <Words>247</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Century Gothic</vt:lpstr>
      <vt:lpstr>Rastanty Cortez</vt:lpstr>
      <vt:lpstr>Office Theme</vt:lpstr>
      <vt:lpstr>Open House Weekend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Agents &amp; Buyers Welcome!</dc:title>
  <dc:creator>A. Thomas Price</dc:creator>
  <cp:lastModifiedBy>A. Thomas Price</cp:lastModifiedBy>
  <cp:revision>25</cp:revision>
  <dcterms:created xsi:type="dcterms:W3CDTF">2022-10-19T11:58:47Z</dcterms:created>
  <dcterms:modified xsi:type="dcterms:W3CDTF">2023-11-17T15:33:45Z</dcterms:modified>
</cp:coreProperties>
</file>