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9/25/2015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6200" y="76201"/>
            <a:ext cx="3661169" cy="2745876"/>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3" name="Subtitle 2"/>
          <p:cNvSpPr>
            <a:spLocks noGrp="1"/>
          </p:cNvSpPr>
          <p:nvPr>
            <p:ph type="subTitle" idx="1"/>
          </p:nvPr>
        </p:nvSpPr>
        <p:spPr>
          <a:xfrm>
            <a:off x="76200" y="4055364"/>
            <a:ext cx="7620000" cy="3916744"/>
          </a:xfrm>
        </p:spPr>
        <p:txBody>
          <a:bodyPr anchor="ctr">
            <a:noAutofit/>
          </a:bodyPr>
          <a:lstStyle/>
          <a:p>
            <a:pPr>
              <a:lnSpc>
                <a:spcPct val="170000"/>
              </a:lnSpc>
            </a:pPr>
            <a:r>
              <a:rPr lang="en-US" sz="1100" dirty="0">
                <a:solidFill>
                  <a:schemeClr val="tx1"/>
                </a:solidFill>
                <a:latin typeface="Open Sans" panose="020B0606030504020204"/>
              </a:rPr>
              <a:t>Beautifully upgraded, 3 bedroom, 2.5 bath, pond-view condo with bonus room is sure to please. Centrally located in an Award Winning Dorchester II school district, this home has so much to offer with nearly 1700 </a:t>
            </a:r>
            <a:r>
              <a:rPr lang="en-US" sz="1100" dirty="0" err="1">
                <a:solidFill>
                  <a:schemeClr val="tx1"/>
                </a:solidFill>
                <a:latin typeface="Open Sans" panose="020B0606030504020204"/>
              </a:rPr>
              <a:t>sq</a:t>
            </a:r>
            <a:r>
              <a:rPr lang="en-US" sz="1100" dirty="0">
                <a:solidFill>
                  <a:schemeClr val="tx1"/>
                </a:solidFill>
                <a:latin typeface="Open Sans" panose="020B0606030504020204"/>
              </a:rPr>
              <a:t> Ft of space. Enjoy an open floor-plan with kitchen adjoining the dining and living room. The Kitchen has upgraded cherry cabinets, faux stone backsplash, nearly new Samsung stainless steel 5 burner flat-top range with convection oven, warming drawer &amp; self-cleaning/steam cleaning oven, full size stainless steel microwave, GE Stainless steel dishwasher, island &amp; pantry. Enjoy beautiful views of the pond from your kitchen, dining and living room or outdoor patio. Downstairs bonus room has so many possible uses. All bedrooms located upstairs. Master bedroom has two walk-in closets, dual sinks in master bath and separate shower and garden tub. The other two bedrooms are separated from the master on the other side of the hallway. The second bedroom has Built-in-closet shelving and the 3rd bedroom is also quite large. Convenient Upstairs laundry room. This unit is on a premium lot due to great water views. Spacious one car garage with storage closet, outside parking pad and guest parking nearby. Too many upgrades to mention. Shows like a model home. HOA also includes basic cable and garbage pick-up. Great location on the border of Summerville and Ladson. Taxes here are less expensive since you don't pay the Summerville city tax, but you still get access to Award winning Dorchester 2 school! Easy commute to most area employers. Neighborhood pool &amp; playground. Priced right and can close quickly.</a:t>
            </a:r>
            <a:br>
              <a:rPr lang="en-US" sz="1100" dirty="0">
                <a:solidFill>
                  <a:schemeClr val="tx1"/>
                </a:solidFill>
                <a:latin typeface="Open Sans" panose="020B0606030504020204"/>
              </a:rPr>
            </a:br>
            <a:r>
              <a:rPr lang="en-US" sz="1100" i="1" dirty="0">
                <a:solidFill>
                  <a:schemeClr val="tx1"/>
                </a:solidFill>
                <a:latin typeface="Open Sans" panose="020B0606030504020204"/>
              </a:rPr>
              <a:t>Make sure to show this one and bring us an offer. Thank you. </a:t>
            </a:r>
          </a:p>
        </p:txBody>
      </p:sp>
      <p:sp>
        <p:nvSpPr>
          <p:cNvPr id="4" name="Rectangle 3"/>
          <p:cNvSpPr/>
          <p:nvPr/>
        </p:nvSpPr>
        <p:spPr>
          <a:xfrm>
            <a:off x="3737369" y="318060"/>
            <a:ext cx="4035031" cy="2262158"/>
          </a:xfrm>
          <a:prstGeom prst="rect">
            <a:avLst/>
          </a:prstGeom>
        </p:spPr>
        <p:txBody>
          <a:bodyPr wrap="square">
            <a:spAutoFit/>
          </a:bodyPr>
          <a:lstStyle/>
          <a:p>
            <a:pPr algn="ctr"/>
            <a:r>
              <a:rPr lang="en-US" sz="2800" b="1" i="1" dirty="0" smtClean="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Just Reduced to $129,000 </a:t>
            </a:r>
            <a:endParaRPr lang="en-US" sz="2800" b="1" i="1" dirty="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a:p>
            <a:pPr algn="ctr"/>
            <a:endParaRPr lang="en-US" sz="2400" b="1" dirty="0" smtClean="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a:p>
            <a:pPr algn="ctr"/>
            <a:r>
              <a:rPr lang="en-US" sz="2400" b="1" dirty="0">
                <a:solidFill>
                  <a:schemeClr val="tx2">
                    <a:lumMod val="50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130 Grand Oaks Drive</a:t>
            </a:r>
            <a:endParaRPr lang="en-US" sz="1050" i="1" dirty="0" smtClean="0">
              <a:solidFill>
                <a:schemeClr val="tx2">
                  <a:lumMod val="50000"/>
                </a:schemeClr>
              </a:solidFill>
              <a:latin typeface="Open Sans" panose="020B0606030504020204" pitchFamily="34" charset="0"/>
              <a:ea typeface="Open Sans" panose="020B0606030504020204" pitchFamily="34" charset="0"/>
              <a:cs typeface="Open Sans" panose="020B0606030504020204" pitchFamily="34" charset="0"/>
            </a:endParaRPr>
          </a:p>
          <a:p>
            <a:pPr algn="ctr"/>
            <a:endParaRPr lang="en-US" sz="1100" b="1" dirty="0" smtClean="0">
              <a:solidFill>
                <a:schemeClr val="tx2">
                  <a:lumMod val="50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a:p>
            <a:pPr algn="ctr"/>
            <a:r>
              <a:rPr lang="en-US" sz="1800" b="1" dirty="0" smtClean="0">
                <a:solidFill>
                  <a:schemeClr val="tx2">
                    <a:lumMod val="50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Grand </a:t>
            </a:r>
            <a:r>
              <a:rPr lang="en-US" sz="1800" b="1" dirty="0">
                <a:solidFill>
                  <a:schemeClr val="tx2">
                    <a:lumMod val="50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Oaks Preserve</a:t>
            </a:r>
          </a:p>
          <a:p>
            <a:pPr algn="ctr"/>
            <a:r>
              <a:rPr lang="en-US" sz="1800" b="1" dirty="0">
                <a:solidFill>
                  <a:schemeClr val="tx2">
                    <a:lumMod val="50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Ladson, SC 29456</a:t>
            </a:r>
          </a:p>
          <a:p>
            <a:pPr algn="ctr"/>
            <a:r>
              <a:rPr lang="en-US" sz="1800" b="1" dirty="0">
                <a:solidFill>
                  <a:schemeClr val="tx2">
                    <a:lumMod val="50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MLS# </a:t>
            </a:r>
            <a:r>
              <a:rPr lang="en-US" sz="1800" b="1" dirty="0" smtClean="0">
                <a:solidFill>
                  <a:schemeClr val="tx2">
                    <a:lumMod val="50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15017302</a:t>
            </a:r>
            <a:endParaRPr lang="en-US" sz="1800" b="1" dirty="0">
              <a:solidFill>
                <a:schemeClr val="tx2">
                  <a:lumMod val="50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5" name="Rectangle 4"/>
          <p:cNvSpPr/>
          <p:nvPr/>
        </p:nvSpPr>
        <p:spPr>
          <a:xfrm>
            <a:off x="7924800" y="1295400"/>
            <a:ext cx="4186300" cy="707886"/>
          </a:xfrm>
          <a:prstGeom prst="rect">
            <a:avLst/>
          </a:prstGeom>
        </p:spPr>
        <p:txBody>
          <a:bodyPr wrap="square">
            <a:spAutoFit/>
          </a:bodyPr>
          <a:lstStyle/>
          <a:p>
            <a:r>
              <a:rPr lang="en-US" b="1" i="1" dirty="0">
                <a:solidFill>
                  <a:schemeClr val="bg1"/>
                </a:solidFill>
                <a:effectLst>
                  <a:outerShdw blurRad="38100" dist="38100" dir="2700000" algn="tl">
                    <a:srgbClr val="000000">
                      <a:alpha val="43137"/>
                    </a:srgbClr>
                  </a:outerShdw>
                </a:effectLst>
                <a:latin typeface="Palatino Linotype" panose="02040502050505030304" pitchFamily="18" charset="0"/>
              </a:rPr>
              <a:t>Charming </a:t>
            </a:r>
            <a: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t>&amp;</a:t>
            </a:r>
            <a:b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br>
            <a: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t>Comfortable </a:t>
            </a:r>
            <a:r>
              <a:rPr lang="en-US" b="1" i="1" dirty="0">
                <a:solidFill>
                  <a:schemeClr val="bg1"/>
                </a:solidFill>
                <a:effectLst>
                  <a:outerShdw blurRad="38100" dist="38100" dir="2700000" algn="tl">
                    <a:srgbClr val="000000">
                      <a:alpha val="43137"/>
                    </a:srgbClr>
                  </a:outerShdw>
                </a:effectLst>
                <a:latin typeface="Palatino Linotype" panose="02040502050505030304" pitchFamily="18" charset="0"/>
              </a:rPr>
              <a:t>Living</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8765985" y="2842394"/>
            <a:ext cx="2503930" cy="1671607"/>
          </a:xfrm>
          <a:prstGeom prst="rect">
            <a:avLst/>
          </a:prstGeom>
          <a:noFill/>
          <a:ln w="28575">
            <a:solidFill>
              <a:schemeClr val="bg1"/>
            </a:solidFill>
            <a:miter lim="800000"/>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8522" y="9232328"/>
            <a:ext cx="1444752" cy="6615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9" name="Group 8"/>
          <p:cNvGrpSpPr/>
          <p:nvPr/>
        </p:nvGrpSpPr>
        <p:grpSpPr>
          <a:xfrm>
            <a:off x="-3568" y="9144000"/>
            <a:ext cx="7775967" cy="914400"/>
            <a:chOff x="-7134" y="9220200"/>
            <a:chExt cx="7775967" cy="914400"/>
          </a:xfrm>
        </p:grpSpPr>
        <p:sp>
          <p:nvSpPr>
            <p:cNvPr id="6" name="Rectangle 5"/>
            <p:cNvSpPr/>
            <p:nvPr/>
          </p:nvSpPr>
          <p:spPr>
            <a:xfrm>
              <a:off x="-7134" y="9220200"/>
              <a:ext cx="7775967" cy="769441"/>
            </a:xfrm>
            <a:prstGeom prst="rect">
              <a:avLst/>
            </a:prstGeom>
          </p:spPr>
          <p:txBody>
            <a:bodyPr wrap="square">
              <a:spAutoFit/>
            </a:bodyPr>
            <a:lstStyle/>
            <a:p>
              <a:pPr algn="ctr"/>
              <a:r>
                <a:rPr lang="en-US" sz="1600" b="1" dirty="0">
                  <a:latin typeface="Open Sans" panose="020B0606030504020204" pitchFamily="34" charset="0"/>
                  <a:ea typeface="Open Sans" panose="020B0606030504020204" pitchFamily="34" charset="0"/>
                  <a:cs typeface="Open Sans" panose="020B0606030504020204" pitchFamily="34" charset="0"/>
                </a:rPr>
                <a:t>Julie </a:t>
              </a:r>
              <a:r>
                <a:rPr lang="en-US" sz="1600" b="1" dirty="0" smtClean="0">
                  <a:latin typeface="Open Sans" panose="020B0606030504020204" pitchFamily="34" charset="0"/>
                  <a:ea typeface="Open Sans" panose="020B0606030504020204" pitchFamily="34" charset="0"/>
                  <a:cs typeface="Open Sans" panose="020B0606030504020204" pitchFamily="34" charset="0"/>
                </a:rPr>
                <a:t>Johnson</a:t>
              </a:r>
            </a:p>
            <a:p>
              <a:pPr algn="ctr"/>
              <a:r>
                <a:rPr lang="en-US" sz="1400" dirty="0">
                  <a:latin typeface="Open Sans" panose="020B0606030504020204" pitchFamily="34" charset="0"/>
                  <a:ea typeface="Open Sans" panose="020B0606030504020204" pitchFamily="34" charset="0"/>
                  <a:cs typeface="Open Sans" panose="020B0606030504020204" pitchFamily="34" charset="0"/>
                </a:rPr>
                <a:t>843-826-0088</a:t>
              </a:r>
            </a:p>
            <a:p>
              <a:pPr algn="ctr"/>
              <a:r>
                <a:rPr lang="en-US" sz="1400" dirty="0">
                  <a:latin typeface="Open Sans" panose="020B0606030504020204" pitchFamily="34" charset="0"/>
                  <a:ea typeface="Open Sans" panose="020B0606030504020204" pitchFamily="34" charset="0"/>
                  <a:cs typeface="Open Sans" panose="020B0606030504020204" pitchFamily="34" charset="0"/>
                </a:rPr>
                <a:t>juliemjohnson123@Gmail.com</a:t>
              </a:r>
            </a:p>
          </p:txBody>
        </p:sp>
        <p:sp>
          <p:nvSpPr>
            <p:cNvPr id="7" name="Rectangle 6"/>
            <p:cNvSpPr/>
            <p:nvPr/>
          </p:nvSpPr>
          <p:spPr>
            <a:xfrm>
              <a:off x="-7133" y="9934545"/>
              <a:ext cx="7772400" cy="200055"/>
            </a:xfrm>
            <a:prstGeom prst="rect">
              <a:avLst/>
            </a:prstGeom>
          </p:spPr>
          <p:txBody>
            <a:bodyPr wrap="square">
              <a:spAutoFit/>
            </a:bodyPr>
            <a:lstStyle/>
            <a:p>
              <a:pPr algn="ctr"/>
              <a:r>
                <a:rPr lang="en-US" sz="700" dirty="0">
                  <a:latin typeface="Open Sans" panose="020B0606030504020204" pitchFamily="34" charset="0"/>
                  <a:ea typeface="Open Sans" panose="020B0606030504020204" pitchFamily="34" charset="0"/>
                  <a:cs typeface="Open Sans" panose="020B0606030504020204" pitchFamily="34" charset="0"/>
                </a:rPr>
                <a:t>AgentOwned Realty Premiere </a:t>
              </a:r>
              <a:r>
                <a:rPr lang="en-US" sz="700" dirty="0" smtClean="0">
                  <a:latin typeface="Open Sans" panose="020B0606030504020204" pitchFamily="34" charset="0"/>
                  <a:ea typeface="Open Sans" panose="020B0606030504020204" pitchFamily="34" charset="0"/>
                  <a:cs typeface="Open Sans" panose="020B0606030504020204" pitchFamily="34" charset="0"/>
                </a:rPr>
                <a:t>Group</a:t>
              </a:r>
              <a:r>
                <a:rPr lang="en-US" sz="700" dirty="0">
                  <a:latin typeface="Open Sans" panose="020B0606030504020204" pitchFamily="34" charset="0"/>
                  <a:ea typeface="Open Sans" panose="020B0606030504020204" pitchFamily="34" charset="0"/>
                  <a:cs typeface="Open Sans" panose="020B0606030504020204" pitchFamily="34" charset="0"/>
                </a:rPr>
                <a:t> · </a:t>
              </a:r>
              <a:r>
                <a:rPr lang="en-US" sz="700" dirty="0" smtClean="0">
                  <a:latin typeface="Open Sans" panose="020B0606030504020204" pitchFamily="34" charset="0"/>
                  <a:ea typeface="Open Sans" panose="020B0606030504020204" pitchFamily="34" charset="0"/>
                  <a:cs typeface="Open Sans" panose="020B0606030504020204" pitchFamily="34" charset="0"/>
                </a:rPr>
                <a:t>1800 </a:t>
              </a:r>
              <a:r>
                <a:rPr lang="en-US" sz="700" dirty="0">
                  <a:latin typeface="Open Sans" panose="020B0606030504020204" pitchFamily="34" charset="0"/>
                  <a:ea typeface="Open Sans" panose="020B0606030504020204" pitchFamily="34" charset="0"/>
                  <a:cs typeface="Open Sans" panose="020B0606030504020204" pitchFamily="34" charset="0"/>
                </a:rPr>
                <a:t>Old Trolley </a:t>
              </a:r>
              <a:r>
                <a:rPr lang="en-US" sz="700" dirty="0" smtClean="0">
                  <a:latin typeface="Open Sans" panose="020B0606030504020204" pitchFamily="34" charset="0"/>
                  <a:ea typeface="Open Sans" panose="020B0606030504020204" pitchFamily="34" charset="0"/>
                  <a:cs typeface="Open Sans" panose="020B0606030504020204" pitchFamily="34" charset="0"/>
                </a:rPr>
                <a:t>Rd · Summerville</a:t>
              </a:r>
              <a:r>
                <a:rPr lang="en-US" sz="700" dirty="0">
                  <a:latin typeface="Open Sans" panose="020B0606030504020204" pitchFamily="34" charset="0"/>
                  <a:ea typeface="Open Sans" panose="020B0606030504020204" pitchFamily="34" charset="0"/>
                  <a:cs typeface="Open Sans" panose="020B0606030504020204" pitchFamily="34" charset="0"/>
                </a:rPr>
                <a:t>, SC 29485</a:t>
              </a:r>
            </a:p>
          </p:txBody>
        </p:sp>
      </p:grpSp>
      <p:pic>
        <p:nvPicPr>
          <p:cNvPr id="1035" name="Picture 1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5800" y="9782145"/>
            <a:ext cx="123855" cy="1238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7943073" y="84023"/>
            <a:ext cx="3747407" cy="1384995"/>
          </a:xfrm>
          <a:prstGeom prst="rect">
            <a:avLst/>
          </a:prstGeom>
        </p:spPr>
        <p:txBody>
          <a:bodyPr wrap="square">
            <a:spAutoFit/>
          </a:bodyPr>
          <a:lstStyle/>
          <a:p>
            <a:r>
              <a:rPr lang="en-US" sz="2800" b="1" i="1" dirty="0" smtClean="0">
                <a:ln>
                  <a:solidFill>
                    <a:srgbClr val="002060"/>
                  </a:solidFill>
                </a:ln>
                <a:solidFill>
                  <a:schemeClr val="bg1"/>
                </a:solidFill>
                <a:effectLst>
                  <a:outerShdw blurRad="38100" dist="38100" dir="2700000" algn="tl">
                    <a:srgbClr val="000000">
                      <a:alpha val="43137"/>
                    </a:srgbClr>
                  </a:outerShdw>
                </a:effectLst>
                <a:latin typeface="Century Gothic" panose="020B0502020202020204" pitchFamily="34" charset="0"/>
              </a:rPr>
              <a:t>Location…</a:t>
            </a:r>
          </a:p>
          <a:p>
            <a:pPr algn="ctr"/>
            <a:r>
              <a:rPr lang="en-US" sz="2800" b="1" i="1" dirty="0" smtClean="0">
                <a:ln>
                  <a:solidFill>
                    <a:srgbClr val="002060"/>
                  </a:solidFill>
                </a:ln>
                <a:solidFill>
                  <a:schemeClr val="bg1"/>
                </a:solidFill>
                <a:effectLst>
                  <a:outerShdw blurRad="38100" dist="38100" dir="2700000" algn="tl">
                    <a:srgbClr val="000000">
                      <a:alpha val="43137"/>
                    </a:srgbClr>
                  </a:outerShdw>
                </a:effectLst>
                <a:latin typeface="Century Gothic" panose="020B0502020202020204" pitchFamily="34" charset="0"/>
              </a:rPr>
              <a:t>Location…</a:t>
            </a:r>
          </a:p>
          <a:p>
            <a:pPr algn="r"/>
            <a:r>
              <a:rPr lang="en-US" sz="2800" b="1" i="1" dirty="0" smtClean="0">
                <a:ln>
                  <a:solidFill>
                    <a:srgbClr val="002060"/>
                  </a:solidFill>
                </a:ln>
                <a:solidFill>
                  <a:schemeClr val="bg1"/>
                </a:solidFill>
                <a:effectLst>
                  <a:outerShdw blurRad="38100" dist="38100" dir="2700000" algn="tl">
                    <a:srgbClr val="000000">
                      <a:alpha val="43137"/>
                    </a:srgbClr>
                  </a:outerShdw>
                </a:effectLst>
                <a:latin typeface="Century Gothic" panose="020B0502020202020204" pitchFamily="34" charset="0"/>
              </a:rPr>
              <a:t>Location!</a:t>
            </a:r>
            <a:endParaRPr lang="en-US" sz="2800" i="1" dirty="0">
              <a:ln>
                <a:solidFill>
                  <a:srgbClr val="002060"/>
                </a:solidFill>
              </a:ln>
              <a:solidFill>
                <a:schemeClr val="bg1"/>
              </a:solidFill>
            </a:endParaRPr>
          </a:p>
        </p:txBody>
      </p:sp>
      <p:pic>
        <p:nvPicPr>
          <p:cNvPr id="1028" name="Picture 4"/>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620012" y="2971800"/>
            <a:ext cx="1444752" cy="1083564"/>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163824" y="2971800"/>
            <a:ext cx="1444752" cy="1083564"/>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0" name="Picture 6"/>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 y="2971800"/>
            <a:ext cx="1444752" cy="1083564"/>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6"/>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251448" y="2971800"/>
            <a:ext cx="1444752" cy="1083564"/>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0"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8524764" y="2470831"/>
            <a:ext cx="1292012" cy="1671607"/>
          </a:xfrm>
          <a:prstGeom prst="rect">
            <a:avLst/>
          </a:prstGeom>
          <a:noFill/>
          <a:ln w="28575">
            <a:solidFill>
              <a:schemeClr val="bg1"/>
            </a:solidFill>
            <a:miter lim="800000"/>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6" name="Picture 4"/>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620012" y="7984236"/>
            <a:ext cx="1444752" cy="1083564"/>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251448" y="7984236"/>
            <a:ext cx="1444752" cy="1083564"/>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8" name="Picture 6"/>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4707636" y="2971800"/>
            <a:ext cx="1444752" cy="1083564"/>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9" name="Picture 6"/>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76200" y="7984236"/>
            <a:ext cx="1444752" cy="1083564"/>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8" name="Picture 2" descr="G:\All Web Sites\CVH\flyers\134GolfviewLn_011115\JohnsonCropped_smallestweb.jpg"/>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730048" y="9190082"/>
            <a:ext cx="891892" cy="746037"/>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6"/>
          <p:cNvPicPr>
            <a:picLocks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3163824" y="7984236"/>
            <a:ext cx="1444752" cy="1083564"/>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5" name="Picture 6"/>
          <p:cNvPicPr>
            <a:picLocks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4707636" y="7984236"/>
            <a:ext cx="1444752" cy="1083564"/>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9101982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TotalTime>
  <Words>342</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Open Sans</vt:lpstr>
      <vt:lpstr>Palatino Linotype</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26</cp:revision>
  <dcterms:created xsi:type="dcterms:W3CDTF">2006-08-16T00:00:00Z</dcterms:created>
  <dcterms:modified xsi:type="dcterms:W3CDTF">2015-09-25T21:35:09Z</dcterms:modified>
</cp:coreProperties>
</file>