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000" autoAdjust="0"/>
    <p:restoredTop sz="94660"/>
  </p:normalViewPr>
  <p:slideViewPr>
    <p:cSldViewPr>
      <p:cViewPr varScale="1">
        <p:scale>
          <a:sx n="54" d="100"/>
          <a:sy n="54" d="100"/>
        </p:scale>
        <p:origin x="2926"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8"/>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7" indent="0" algn="ctr">
              <a:buNone/>
              <a:defRPr>
                <a:solidFill>
                  <a:schemeClr val="tx1">
                    <a:tint val="75000"/>
                  </a:schemeClr>
                </a:solidFill>
              </a:defRPr>
            </a:lvl3pPr>
            <a:lvl4pPr marL="1371505" indent="0" algn="ctr">
              <a:buNone/>
              <a:defRPr>
                <a:solidFill>
                  <a:schemeClr val="tx1">
                    <a:tint val="75000"/>
                  </a:schemeClr>
                </a:solidFill>
              </a:defRPr>
            </a:lvl4pPr>
            <a:lvl5pPr marL="1828673" indent="0" algn="ctr">
              <a:buNone/>
              <a:defRPr>
                <a:solidFill>
                  <a:schemeClr val="tx1">
                    <a:tint val="75000"/>
                  </a:schemeClr>
                </a:solidFill>
              </a:defRPr>
            </a:lvl5pPr>
            <a:lvl6pPr marL="2285842" indent="0" algn="ctr">
              <a:buNone/>
              <a:defRPr>
                <a:solidFill>
                  <a:schemeClr val="tx1">
                    <a:tint val="75000"/>
                  </a:schemeClr>
                </a:solidFill>
              </a:defRPr>
            </a:lvl6pPr>
            <a:lvl7pPr marL="2743010" indent="0" algn="ctr">
              <a:buNone/>
              <a:defRPr>
                <a:solidFill>
                  <a:schemeClr val="tx1">
                    <a:tint val="75000"/>
                  </a:schemeClr>
                </a:solidFill>
              </a:defRPr>
            </a:lvl7pPr>
            <a:lvl8pPr marL="3200179" indent="0" algn="ctr">
              <a:buNone/>
              <a:defRPr>
                <a:solidFill>
                  <a:schemeClr val="tx1">
                    <a:tint val="75000"/>
                  </a:schemeClr>
                </a:solidFill>
              </a:defRPr>
            </a:lvl8pPr>
            <a:lvl9pPr marL="365734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1428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634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72062" y="591397"/>
            <a:ext cx="1573054"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0046" y="591397"/>
            <a:ext cx="4584858"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47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696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7" indent="0">
              <a:buNone/>
              <a:defRPr sz="1600">
                <a:solidFill>
                  <a:schemeClr val="tx1">
                    <a:tint val="75000"/>
                  </a:schemeClr>
                </a:solidFill>
              </a:defRPr>
            </a:lvl3pPr>
            <a:lvl4pPr marL="1371505" indent="0">
              <a:buNone/>
              <a:defRPr sz="1400">
                <a:solidFill>
                  <a:schemeClr val="tx1">
                    <a:tint val="75000"/>
                  </a:schemeClr>
                </a:solidFill>
              </a:defRPr>
            </a:lvl4pPr>
            <a:lvl5pPr marL="1828673" indent="0">
              <a:buNone/>
              <a:defRPr sz="1400">
                <a:solidFill>
                  <a:schemeClr val="tx1">
                    <a:tint val="75000"/>
                  </a:schemeClr>
                </a:solidFill>
              </a:defRPr>
            </a:lvl5pPr>
            <a:lvl6pPr marL="2285842" indent="0">
              <a:buNone/>
              <a:defRPr sz="1400">
                <a:solidFill>
                  <a:schemeClr val="tx1">
                    <a:tint val="75000"/>
                  </a:schemeClr>
                </a:solidFill>
              </a:defRPr>
            </a:lvl6pPr>
            <a:lvl7pPr marL="2743010" indent="0">
              <a:buNone/>
              <a:defRPr sz="1400">
                <a:solidFill>
                  <a:schemeClr val="tx1">
                    <a:tint val="75000"/>
                  </a:schemeClr>
                </a:solidFill>
              </a:defRPr>
            </a:lvl7pPr>
            <a:lvl8pPr marL="3200179" indent="0">
              <a:buNone/>
              <a:defRPr sz="1400">
                <a:solidFill>
                  <a:schemeClr val="tx1">
                    <a:tint val="75000"/>
                  </a:schemeClr>
                </a:solidFill>
              </a:defRPr>
            </a:lvl8pPr>
            <a:lvl9pPr marL="365734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87452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0044" y="3441277"/>
            <a:ext cx="3078956"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566160" y="3441277"/>
            <a:ext cx="3078957"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794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2802"/>
            <a:ext cx="740664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168" indent="0">
              <a:buNone/>
              <a:defRPr sz="2000" b="1"/>
            </a:lvl2pPr>
            <a:lvl3pPr marL="914337" indent="0">
              <a:buNone/>
              <a:defRPr sz="1800" b="1"/>
            </a:lvl3pPr>
            <a:lvl4pPr marL="1371505" indent="0">
              <a:buNone/>
              <a:defRPr sz="1600" b="1"/>
            </a:lvl4pPr>
            <a:lvl5pPr marL="1828673" indent="0">
              <a:buNone/>
              <a:defRPr sz="1600" b="1"/>
            </a:lvl5pPr>
            <a:lvl6pPr marL="2285842" indent="0">
              <a:buNone/>
              <a:defRPr sz="1600" b="1"/>
            </a:lvl6pPr>
            <a:lvl7pPr marL="2743010" indent="0">
              <a:buNone/>
              <a:defRPr sz="1600" b="1"/>
            </a:lvl7pPr>
            <a:lvl8pPr marL="3200179" indent="0">
              <a:buNone/>
              <a:defRPr sz="1600" b="1"/>
            </a:lvl8pPr>
            <a:lvl9pPr marL="3657347"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6" y="2251499"/>
            <a:ext cx="3637598" cy="938318"/>
          </a:xfrm>
        </p:spPr>
        <p:txBody>
          <a:bodyPr anchor="b"/>
          <a:lstStyle>
            <a:lvl1pPr marL="0" indent="0">
              <a:buNone/>
              <a:defRPr sz="2400" b="1"/>
            </a:lvl1pPr>
            <a:lvl2pPr marL="457168" indent="0">
              <a:buNone/>
              <a:defRPr sz="2000" b="1"/>
            </a:lvl2pPr>
            <a:lvl3pPr marL="914337" indent="0">
              <a:buNone/>
              <a:defRPr sz="1800" b="1"/>
            </a:lvl3pPr>
            <a:lvl4pPr marL="1371505" indent="0">
              <a:buNone/>
              <a:defRPr sz="1600" b="1"/>
            </a:lvl4pPr>
            <a:lvl5pPr marL="1828673" indent="0">
              <a:buNone/>
              <a:defRPr sz="1600" b="1"/>
            </a:lvl5pPr>
            <a:lvl6pPr marL="2285842" indent="0">
              <a:buNone/>
              <a:defRPr sz="1600" b="1"/>
            </a:lvl6pPr>
            <a:lvl7pPr marL="2743010" indent="0">
              <a:buNone/>
              <a:defRPr sz="1600" b="1"/>
            </a:lvl7pPr>
            <a:lvl8pPr marL="3200179" indent="0">
              <a:buNone/>
              <a:defRPr sz="1600" b="1"/>
            </a:lvl8pPr>
            <a:lvl9pPr marL="365734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6"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73305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55578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0914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5"/>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5"/>
            <a:ext cx="2707482" cy="6880226"/>
          </a:xfrm>
        </p:spPr>
        <p:txBody>
          <a:bodyPr/>
          <a:lstStyle>
            <a:lvl1pPr marL="0" indent="0">
              <a:buNone/>
              <a:defRPr sz="1400"/>
            </a:lvl1pPr>
            <a:lvl2pPr marL="457168" indent="0">
              <a:buNone/>
              <a:defRPr sz="1200"/>
            </a:lvl2pPr>
            <a:lvl3pPr marL="914337" indent="0">
              <a:buNone/>
              <a:defRPr sz="1000"/>
            </a:lvl3pPr>
            <a:lvl4pPr marL="1371505" indent="0">
              <a:buNone/>
              <a:defRPr sz="900"/>
            </a:lvl4pPr>
            <a:lvl5pPr marL="1828673" indent="0">
              <a:buNone/>
              <a:defRPr sz="900"/>
            </a:lvl5pPr>
            <a:lvl6pPr marL="2285842" indent="0">
              <a:buNone/>
              <a:defRPr sz="900"/>
            </a:lvl6pPr>
            <a:lvl7pPr marL="2743010" indent="0">
              <a:buNone/>
              <a:defRPr sz="900"/>
            </a:lvl7pPr>
            <a:lvl8pPr marL="3200179" indent="0">
              <a:buNone/>
              <a:defRPr sz="900"/>
            </a:lvl8pPr>
            <a:lvl9pPr marL="365734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01166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168" indent="0">
              <a:buNone/>
              <a:defRPr sz="2800"/>
            </a:lvl2pPr>
            <a:lvl3pPr marL="914337" indent="0">
              <a:buNone/>
              <a:defRPr sz="2400"/>
            </a:lvl3pPr>
            <a:lvl4pPr marL="1371505" indent="0">
              <a:buNone/>
              <a:defRPr sz="2000"/>
            </a:lvl4pPr>
            <a:lvl5pPr marL="1828673" indent="0">
              <a:buNone/>
              <a:defRPr sz="2000"/>
            </a:lvl5pPr>
            <a:lvl6pPr marL="2285842" indent="0">
              <a:buNone/>
              <a:defRPr sz="2000"/>
            </a:lvl6pPr>
            <a:lvl7pPr marL="2743010" indent="0">
              <a:buNone/>
              <a:defRPr sz="2000"/>
            </a:lvl7pPr>
            <a:lvl8pPr marL="3200179" indent="0">
              <a:buNone/>
              <a:defRPr sz="2000"/>
            </a:lvl8pPr>
            <a:lvl9pPr marL="3657347"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168" indent="0">
              <a:buNone/>
              <a:defRPr sz="1200"/>
            </a:lvl2pPr>
            <a:lvl3pPr marL="914337" indent="0">
              <a:buNone/>
              <a:defRPr sz="1000"/>
            </a:lvl3pPr>
            <a:lvl4pPr marL="1371505" indent="0">
              <a:buNone/>
              <a:defRPr sz="900"/>
            </a:lvl4pPr>
            <a:lvl5pPr marL="1828673" indent="0">
              <a:buNone/>
              <a:defRPr sz="900"/>
            </a:lvl5pPr>
            <a:lvl6pPr marL="2285842" indent="0">
              <a:buNone/>
              <a:defRPr sz="900"/>
            </a:lvl6pPr>
            <a:lvl7pPr marL="2743010" indent="0">
              <a:buNone/>
              <a:defRPr sz="900"/>
            </a:lvl7pPr>
            <a:lvl8pPr marL="3200179" indent="0">
              <a:buNone/>
              <a:defRPr sz="900"/>
            </a:lvl8pPr>
            <a:lvl9pPr marL="365734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8570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52"/>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4/25/2024</a:t>
            </a:fld>
            <a:endParaRPr lang="en-US"/>
          </a:p>
        </p:txBody>
      </p:sp>
      <p:sp>
        <p:nvSpPr>
          <p:cNvPr id="5" name="Footer Placeholder 4"/>
          <p:cNvSpPr>
            <a:spLocks noGrp="1"/>
          </p:cNvSpPr>
          <p:nvPr>
            <p:ph type="ftr" sz="quarter" idx="3"/>
          </p:nvPr>
        </p:nvSpPr>
        <p:spPr>
          <a:xfrm>
            <a:off x="2811780" y="9322652"/>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52"/>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9558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337" rtl="0" eaLnBrk="1" latinLnBrk="0" hangingPunct="1">
        <a:spcBef>
          <a:spcPct val="0"/>
        </a:spcBef>
        <a:buNone/>
        <a:defRPr sz="4400" kern="1200">
          <a:solidFill>
            <a:schemeClr val="tx1"/>
          </a:solidFill>
          <a:latin typeface="+mj-lt"/>
          <a:ea typeface="+mj-ea"/>
          <a:cs typeface="+mj-cs"/>
        </a:defRPr>
      </a:lvl1pPr>
    </p:titleStyle>
    <p:bodyStyle>
      <a:lvl1pPr marL="342877" indent="-342877" algn="l" defTabSz="914337"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7"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7"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9"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7"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5"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4"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62"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31"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7" rtl="0" eaLnBrk="1" latinLnBrk="0" hangingPunct="1">
        <a:defRPr sz="1800" kern="1200">
          <a:solidFill>
            <a:schemeClr val="tx1"/>
          </a:solidFill>
          <a:latin typeface="+mn-lt"/>
          <a:ea typeface="+mn-ea"/>
          <a:cs typeface="+mn-cs"/>
        </a:defRPr>
      </a:lvl1pPr>
      <a:lvl2pPr marL="457168" algn="l" defTabSz="914337" rtl="0" eaLnBrk="1" latinLnBrk="0" hangingPunct="1">
        <a:defRPr sz="1800" kern="1200">
          <a:solidFill>
            <a:schemeClr val="tx1"/>
          </a:solidFill>
          <a:latin typeface="+mn-lt"/>
          <a:ea typeface="+mn-ea"/>
          <a:cs typeface="+mn-cs"/>
        </a:defRPr>
      </a:lvl2pPr>
      <a:lvl3pPr marL="914337" algn="l" defTabSz="914337" rtl="0" eaLnBrk="1" latinLnBrk="0" hangingPunct="1">
        <a:defRPr sz="1800" kern="1200">
          <a:solidFill>
            <a:schemeClr val="tx1"/>
          </a:solidFill>
          <a:latin typeface="+mn-lt"/>
          <a:ea typeface="+mn-ea"/>
          <a:cs typeface="+mn-cs"/>
        </a:defRPr>
      </a:lvl3pPr>
      <a:lvl4pPr marL="1371505" algn="l" defTabSz="914337" rtl="0" eaLnBrk="1" latinLnBrk="0" hangingPunct="1">
        <a:defRPr sz="1800" kern="1200">
          <a:solidFill>
            <a:schemeClr val="tx1"/>
          </a:solidFill>
          <a:latin typeface="+mn-lt"/>
          <a:ea typeface="+mn-ea"/>
          <a:cs typeface="+mn-cs"/>
        </a:defRPr>
      </a:lvl4pPr>
      <a:lvl5pPr marL="1828673" algn="l" defTabSz="914337" rtl="0" eaLnBrk="1" latinLnBrk="0" hangingPunct="1">
        <a:defRPr sz="1800" kern="1200">
          <a:solidFill>
            <a:schemeClr val="tx1"/>
          </a:solidFill>
          <a:latin typeface="+mn-lt"/>
          <a:ea typeface="+mn-ea"/>
          <a:cs typeface="+mn-cs"/>
        </a:defRPr>
      </a:lvl5pPr>
      <a:lvl6pPr marL="2285842" algn="l" defTabSz="914337" rtl="0" eaLnBrk="1" latinLnBrk="0" hangingPunct="1">
        <a:defRPr sz="1800" kern="1200">
          <a:solidFill>
            <a:schemeClr val="tx1"/>
          </a:solidFill>
          <a:latin typeface="+mn-lt"/>
          <a:ea typeface="+mn-ea"/>
          <a:cs typeface="+mn-cs"/>
        </a:defRPr>
      </a:lvl6pPr>
      <a:lvl7pPr marL="2743010" algn="l" defTabSz="914337" rtl="0" eaLnBrk="1" latinLnBrk="0" hangingPunct="1">
        <a:defRPr sz="1800" kern="1200">
          <a:solidFill>
            <a:schemeClr val="tx1"/>
          </a:solidFill>
          <a:latin typeface="+mn-lt"/>
          <a:ea typeface="+mn-ea"/>
          <a:cs typeface="+mn-cs"/>
        </a:defRPr>
      </a:lvl7pPr>
      <a:lvl8pPr marL="3200179" algn="l" defTabSz="914337" rtl="0" eaLnBrk="1" latinLnBrk="0" hangingPunct="1">
        <a:defRPr sz="1800" kern="1200">
          <a:solidFill>
            <a:schemeClr val="tx1"/>
          </a:solidFill>
          <a:latin typeface="+mn-lt"/>
          <a:ea typeface="+mn-ea"/>
          <a:cs typeface="+mn-cs"/>
        </a:defRPr>
      </a:lvl8pPr>
      <a:lvl9pPr marL="3657347" algn="l" defTabSz="91433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Rectangle 18"/>
          <p:cNvSpPr/>
          <p:nvPr/>
        </p:nvSpPr>
        <p:spPr>
          <a:xfrm>
            <a:off x="156972" y="-241936"/>
            <a:ext cx="7772400" cy="147638"/>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226695" y="101025"/>
            <a:ext cx="7772400" cy="584775"/>
          </a:xfrm>
          <a:prstGeom prst="rect">
            <a:avLst/>
          </a:prstGeom>
          <a:solidFill>
            <a:srgbClr val="C00000"/>
          </a:solidFill>
          <a:effectLst>
            <a:outerShdw blurRad="38100" dist="38100" dir="5400000" algn="t" rotWithShape="0">
              <a:schemeClr val="bg1"/>
            </a:outerShdw>
          </a:effectLst>
        </p:spPr>
        <p:txBody>
          <a:bodyPr wrap="square" rtlCol="0">
            <a:spAutoFit/>
          </a:bodyPr>
          <a:lstStyle/>
          <a:p>
            <a:pPr algn="ctr"/>
            <a:r>
              <a:rPr lang="en-US" sz="3200" b="1" i="1" dirty="0">
                <a:solidFill>
                  <a:schemeClr val="bg1"/>
                </a:solidFill>
                <a:effectLst>
                  <a:outerShdw blurRad="38100" dist="38100" dir="2700000" algn="tl">
                    <a:srgbClr val="000000">
                      <a:alpha val="43137"/>
                    </a:srgbClr>
                  </a:outerShdw>
                </a:effectLst>
                <a:latin typeface="Perpetua" panose="02020502060401020303" pitchFamily="18" charset="0"/>
              </a:rPr>
              <a:t>$10,000 Buyer Incentive!!!!</a:t>
            </a:r>
          </a:p>
        </p:txBody>
      </p:sp>
      <p:sp>
        <p:nvSpPr>
          <p:cNvPr id="22" name="TextBox 21"/>
          <p:cNvSpPr txBox="1"/>
          <p:nvPr/>
        </p:nvSpPr>
        <p:spPr>
          <a:xfrm>
            <a:off x="0" y="774136"/>
            <a:ext cx="8229600" cy="738664"/>
          </a:xfrm>
          <a:prstGeom prst="rect">
            <a:avLst/>
          </a:prstGeom>
          <a:noFill/>
        </p:spPr>
        <p:txBody>
          <a:bodyPr wrap="square" rtlCol="0">
            <a:spAutoFit/>
          </a:bodyPr>
          <a:lstStyle/>
          <a:p>
            <a:pPr algn="ctr"/>
            <a:r>
              <a:rPr lang="nb-NO" sz="2400" b="1" dirty="0">
                <a:effectLst>
                  <a:outerShdw blurRad="38100" dist="38100" dir="2700000" algn="tl">
                    <a:srgbClr val="000000">
                      <a:alpha val="43137"/>
                    </a:srgbClr>
                  </a:outerShdw>
                </a:effectLst>
                <a:latin typeface="Perpetua" panose="02020502060401020303" pitchFamily="18" charset="0"/>
              </a:rPr>
              <a:t>130 River Landing Drive 10106</a:t>
            </a:r>
          </a:p>
          <a:p>
            <a:pPr algn="ctr"/>
            <a:r>
              <a:rPr lang="en-US" sz="1800" b="1" dirty="0">
                <a:effectLst>
                  <a:outerShdw blurRad="38100" dist="38100" dir="2700000" algn="tl">
                    <a:srgbClr val="000000">
                      <a:alpha val="43137"/>
                    </a:srgbClr>
                  </a:outerShdw>
                </a:effectLst>
                <a:latin typeface="Perpetua" panose="02020502060401020303" pitchFamily="18" charset="0"/>
              </a:rPr>
              <a:t>Daniels Landing </a:t>
            </a:r>
            <a:r>
              <a:rPr lang="en-US" sz="1800" b="1">
                <a:effectLst>
                  <a:outerShdw blurRad="38100" dist="38100" dir="2700000" algn="tl">
                    <a:srgbClr val="000000">
                      <a:alpha val="43137"/>
                    </a:srgbClr>
                  </a:outerShdw>
                </a:effectLst>
                <a:latin typeface="Perpetua" panose="02020502060401020303" pitchFamily="18" charset="0"/>
              </a:rPr>
              <a:t>· Daniel Island, </a:t>
            </a:r>
            <a:r>
              <a:rPr lang="en-US" sz="1800" b="1" dirty="0">
                <a:effectLst>
                  <a:outerShdw blurRad="38100" dist="38100" dir="2700000" algn="tl">
                    <a:srgbClr val="000000">
                      <a:alpha val="43137"/>
                    </a:srgbClr>
                  </a:outerShdw>
                </a:effectLst>
                <a:latin typeface="Perpetua" panose="02020502060401020303" pitchFamily="18" charset="0"/>
              </a:rPr>
              <a:t>SC 29492 · MLS# 24003848 · $498,000</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16919" y="1601136"/>
            <a:ext cx="3721681" cy="215920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Rectangle 22"/>
          <p:cNvSpPr/>
          <p:nvPr/>
        </p:nvSpPr>
        <p:spPr>
          <a:xfrm>
            <a:off x="304801" y="5011741"/>
            <a:ext cx="7620000" cy="4031873"/>
          </a:xfrm>
          <a:prstGeom prst="rect">
            <a:avLst/>
          </a:prstGeom>
          <a:noFill/>
        </p:spPr>
        <p:txBody>
          <a:bodyPr wrap="square" numCol="1" anchor="ctr">
            <a:spAutoFit/>
          </a:bodyPr>
          <a:lstStyle/>
          <a:p>
            <a:pPr algn="ctr"/>
            <a:r>
              <a:rPr lang="en-US" sz="1600" dirty="0">
                <a:latin typeface="Perpetua" panose="02020502060401020303" pitchFamily="18" charset="0"/>
              </a:rPr>
              <a:t>Sunny 1st floor end unit with screened porch and green space! Be the first to purchase in the NEWLY RENOVATED condominium building in Daniels Landing! NEW impact resistant windows, NEW roof, NEW Sliding Glass Doors to NEW screened in porch and door installed in April, NEW paint, NEW carpet in bedroom. PLUS, this is the best condo because of the porch with a door faces green space, barbecue grill out the back door, and no traffic. The condo faces south and west so it gets plenty of sunshine and sunset views. Great privacy as it does not face parking lot and is not in a high traffic area. Includes washer, dryer and refrigerator Daniels Landing is as close to the water as you can get without spending a million dollars, and conveniently located in the heart of downtown Daniel Island! Water heater 2022. HVAC 2015. Water, Flood and all exterior maintenance included in HOA. Living here is an amazing lifestyle, a golf cart community with golf cart charging stations, a </a:t>
            </a:r>
            <a:r>
              <a:rPr lang="en-US" sz="1600" dirty="0" err="1">
                <a:latin typeface="Perpetua" panose="02020502060401020303" pitchFamily="18" charset="0"/>
              </a:rPr>
              <a:t>marshfront</a:t>
            </a:r>
            <a:r>
              <a:rPr lang="en-US" sz="1600" dirty="0">
                <a:latin typeface="Perpetua" panose="02020502060401020303" pitchFamily="18" charset="0"/>
              </a:rPr>
              <a:t> salt water pool, and a fabulous social committee where neighbors meet neighbors! Down at the waterfront park there are concerts all summer, and the Daniel Island Ferry to downtown Charleston. The gym and game room are open 24/7, and the beautiful clubhouse with full kitchen can be rented out for private parties and is open during the day for social gatherings. There is also a library book exchange, and computers and printers for residents. Each year there is a great Christmas party, and throughout the year there are pool parties and chili cook offs, and other events.</a:t>
            </a:r>
          </a:p>
        </p:txBody>
      </p:sp>
      <p:sp>
        <p:nvSpPr>
          <p:cNvPr id="27" name="TextBox 26"/>
          <p:cNvSpPr txBox="1"/>
          <p:nvPr/>
        </p:nvSpPr>
        <p:spPr>
          <a:xfrm>
            <a:off x="1090209" y="9179041"/>
            <a:ext cx="2859775" cy="830997"/>
          </a:xfrm>
          <a:prstGeom prst="rect">
            <a:avLst/>
          </a:prstGeom>
          <a:noFill/>
        </p:spPr>
        <p:txBody>
          <a:bodyPr wrap="square" rtlCol="0">
            <a:spAutoFit/>
          </a:bodyPr>
          <a:lstStyle/>
          <a:p>
            <a:r>
              <a:rPr lang="en-US" dirty="0">
                <a:latin typeface="Perpetua" panose="02020502060401020303" pitchFamily="18" charset="0"/>
              </a:rPr>
              <a:t>Therese Jenkins</a:t>
            </a:r>
          </a:p>
          <a:p>
            <a:r>
              <a:rPr lang="en-US" sz="1400" dirty="0">
                <a:latin typeface="Perpetua" panose="02020502060401020303" pitchFamily="18" charset="0"/>
              </a:rPr>
              <a:t>843-568-9748</a:t>
            </a:r>
          </a:p>
          <a:p>
            <a:r>
              <a:rPr lang="en-US" sz="1400" dirty="0">
                <a:latin typeface="Perpetua" panose="02020502060401020303" pitchFamily="18" charset="0"/>
              </a:rPr>
              <a:t>therese@beautifulhomesllc.com</a:t>
            </a:r>
          </a:p>
        </p:txBody>
      </p:sp>
      <p:sp>
        <p:nvSpPr>
          <p:cNvPr id="33" name="TextBox 32"/>
          <p:cNvSpPr txBox="1"/>
          <p:nvPr/>
        </p:nvSpPr>
        <p:spPr>
          <a:xfrm>
            <a:off x="4150957" y="9117486"/>
            <a:ext cx="2866902" cy="954107"/>
          </a:xfrm>
          <a:prstGeom prst="rect">
            <a:avLst/>
          </a:prstGeom>
          <a:noFill/>
        </p:spPr>
        <p:txBody>
          <a:bodyPr wrap="square" rtlCol="0">
            <a:spAutoFit/>
          </a:bodyPr>
          <a:lstStyle/>
          <a:p>
            <a:pPr algn="r"/>
            <a:r>
              <a:rPr lang="en-US" sz="1400" dirty="0">
                <a:latin typeface="Perpetua" panose="02020502060401020303" pitchFamily="18" charset="0"/>
              </a:rPr>
              <a:t>Beautiful Homes Realty</a:t>
            </a:r>
          </a:p>
          <a:p>
            <a:pPr algn="r"/>
            <a:r>
              <a:rPr lang="en-US" sz="1400" dirty="0">
                <a:latin typeface="Perpetua" panose="02020502060401020303" pitchFamily="18" charset="0"/>
              </a:rPr>
              <a:t>130 River Landing </a:t>
            </a:r>
            <a:r>
              <a:rPr lang="en-US" sz="1400" dirty="0" err="1">
                <a:latin typeface="Perpetua" panose="02020502060401020303" pitchFamily="18" charset="0"/>
              </a:rPr>
              <a:t>Dr</a:t>
            </a:r>
            <a:r>
              <a:rPr lang="en-US" sz="1400" dirty="0">
                <a:latin typeface="Perpetua" panose="02020502060401020303" pitchFamily="18" charset="0"/>
              </a:rPr>
              <a:t> #7322</a:t>
            </a:r>
          </a:p>
          <a:p>
            <a:pPr algn="r"/>
            <a:r>
              <a:rPr lang="en-US" sz="1400" dirty="0">
                <a:latin typeface="Perpetua" panose="02020502060401020303" pitchFamily="18" charset="0"/>
              </a:rPr>
              <a:t>Daniel Island, SC 29492</a:t>
            </a:r>
          </a:p>
          <a:p>
            <a:pPr algn="r"/>
            <a:r>
              <a:rPr lang="en-US" sz="1400" dirty="0">
                <a:latin typeface="Perpetua" panose="02020502060401020303" pitchFamily="18" charset="0"/>
              </a:rPr>
              <a:t>www.theresejenkins.com</a:t>
            </a:r>
            <a:endParaRPr lang="en-US" sz="1100" dirty="0">
              <a:latin typeface="Perpetua" panose="02020502060401020303"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56972" y="9211656"/>
            <a:ext cx="732264" cy="765767"/>
          </a:xfrm>
          <a:prstGeom prst="rect">
            <a:avLst/>
          </a:prstGeom>
        </p:spPr>
      </p:pic>
      <p:pic>
        <p:nvPicPr>
          <p:cNvPr id="102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16919" y="3929300"/>
            <a:ext cx="1371600" cy="914400"/>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16" name="Picture 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872960" y="3929300"/>
            <a:ext cx="1371600" cy="914400"/>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24" name="Picture 5"/>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6541082" y="3929300"/>
            <a:ext cx="1371600" cy="914400"/>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31" name="Picture 5"/>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429001" y="3929300"/>
            <a:ext cx="1371600" cy="914400"/>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35"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985042" y="3929300"/>
            <a:ext cx="1371600" cy="914400"/>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36" name="Picture 2">
            <a:extLst>
              <a:ext uri="{FF2B5EF4-FFF2-40B4-BE49-F238E27FC236}">
                <a16:creationId xmlns:a16="http://schemas.microsoft.com/office/drawing/2014/main" id="{A4B35426-3F92-490F-A12F-3DE474E5E101}"/>
              </a:ext>
            </a:extLst>
          </p:cNvPr>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6639" b="7261"/>
          <a:stretch/>
        </p:blipFill>
        <p:spPr bwMode="auto">
          <a:xfrm>
            <a:off x="4191001" y="1600200"/>
            <a:ext cx="3721681" cy="2160144"/>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1">
            <a:extLst>
              <a:ext uri="{FF2B5EF4-FFF2-40B4-BE49-F238E27FC236}">
                <a16:creationId xmlns:a16="http://schemas.microsoft.com/office/drawing/2014/main" id="{DA52FB94-2BE7-E53E-CB58-DC4FE45B9F7E}"/>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218833" y="9210491"/>
            <a:ext cx="875746" cy="768096"/>
          </a:xfrm>
          <a:prstGeom prst="rect">
            <a:avLst/>
          </a:prstGeom>
        </p:spPr>
      </p:pic>
    </p:spTree>
    <p:extLst>
      <p:ext uri="{BB962C8B-B14F-4D97-AF65-F5344CB8AC3E}">
        <p14:creationId xmlns:p14="http://schemas.microsoft.com/office/powerpoint/2010/main" val="1173017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163</TotalTime>
  <Words>353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Perpetua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2024-04-25T19:23:44Z</dcterms:modified>
</cp:coreProperties>
</file>