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000" autoAdjust="0"/>
    <p:restoredTop sz="94660"/>
  </p:normalViewPr>
  <p:slideViewPr>
    <p:cSldViewPr>
      <p:cViewPr varScale="1">
        <p:scale>
          <a:sx n="72" d="100"/>
          <a:sy n="72" d="100"/>
        </p:scale>
        <p:origin x="3540"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8"/>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7" indent="0" algn="ctr">
              <a:buNone/>
              <a:defRPr>
                <a:solidFill>
                  <a:schemeClr val="tx1">
                    <a:tint val="75000"/>
                  </a:schemeClr>
                </a:solidFill>
              </a:defRPr>
            </a:lvl3pPr>
            <a:lvl4pPr marL="1371505" indent="0" algn="ctr">
              <a:buNone/>
              <a:defRPr>
                <a:solidFill>
                  <a:schemeClr val="tx1">
                    <a:tint val="75000"/>
                  </a:schemeClr>
                </a:solidFill>
              </a:defRPr>
            </a:lvl4pPr>
            <a:lvl5pPr marL="1828673" indent="0" algn="ctr">
              <a:buNone/>
              <a:defRPr>
                <a:solidFill>
                  <a:schemeClr val="tx1">
                    <a:tint val="75000"/>
                  </a:schemeClr>
                </a:solidFill>
              </a:defRPr>
            </a:lvl5pPr>
            <a:lvl6pPr marL="2285842" indent="0" algn="ctr">
              <a:buNone/>
              <a:defRPr>
                <a:solidFill>
                  <a:schemeClr val="tx1">
                    <a:tint val="75000"/>
                  </a:schemeClr>
                </a:solidFill>
              </a:defRPr>
            </a:lvl6pPr>
            <a:lvl7pPr marL="2743010" indent="0" algn="ctr">
              <a:buNone/>
              <a:defRPr>
                <a:solidFill>
                  <a:schemeClr val="tx1">
                    <a:tint val="75000"/>
                  </a:schemeClr>
                </a:solidFill>
              </a:defRPr>
            </a:lvl7pPr>
            <a:lvl8pPr marL="3200179" indent="0" algn="ctr">
              <a:buNone/>
              <a:defRPr>
                <a:solidFill>
                  <a:schemeClr val="tx1">
                    <a:tint val="75000"/>
                  </a:schemeClr>
                </a:solidFill>
              </a:defRPr>
            </a:lvl8pPr>
            <a:lvl9pPr marL="365734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51428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3634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72062" y="591397"/>
            <a:ext cx="1573054"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50046" y="591397"/>
            <a:ext cx="4584858"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47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696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7" indent="0">
              <a:buNone/>
              <a:defRPr sz="1600">
                <a:solidFill>
                  <a:schemeClr val="tx1">
                    <a:tint val="75000"/>
                  </a:schemeClr>
                </a:solidFill>
              </a:defRPr>
            </a:lvl3pPr>
            <a:lvl4pPr marL="1371505" indent="0">
              <a:buNone/>
              <a:defRPr sz="1400">
                <a:solidFill>
                  <a:schemeClr val="tx1">
                    <a:tint val="75000"/>
                  </a:schemeClr>
                </a:solidFill>
              </a:defRPr>
            </a:lvl4pPr>
            <a:lvl5pPr marL="1828673" indent="0">
              <a:buNone/>
              <a:defRPr sz="1400">
                <a:solidFill>
                  <a:schemeClr val="tx1">
                    <a:tint val="75000"/>
                  </a:schemeClr>
                </a:solidFill>
              </a:defRPr>
            </a:lvl5pPr>
            <a:lvl6pPr marL="2285842" indent="0">
              <a:buNone/>
              <a:defRPr sz="1400">
                <a:solidFill>
                  <a:schemeClr val="tx1">
                    <a:tint val="75000"/>
                  </a:schemeClr>
                </a:solidFill>
              </a:defRPr>
            </a:lvl6pPr>
            <a:lvl7pPr marL="2743010" indent="0">
              <a:buNone/>
              <a:defRPr sz="1400">
                <a:solidFill>
                  <a:schemeClr val="tx1">
                    <a:tint val="75000"/>
                  </a:schemeClr>
                </a:solidFill>
              </a:defRPr>
            </a:lvl7pPr>
            <a:lvl8pPr marL="3200179" indent="0">
              <a:buNone/>
              <a:defRPr sz="1400">
                <a:solidFill>
                  <a:schemeClr val="tx1">
                    <a:tint val="75000"/>
                  </a:schemeClr>
                </a:solidFill>
              </a:defRPr>
            </a:lvl8pPr>
            <a:lvl9pPr marL="365734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87452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0044" y="3441277"/>
            <a:ext cx="3078956"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566160" y="3441277"/>
            <a:ext cx="3078957"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794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2802"/>
            <a:ext cx="740664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168" indent="0">
              <a:buNone/>
              <a:defRPr sz="2000" b="1"/>
            </a:lvl2pPr>
            <a:lvl3pPr marL="914337" indent="0">
              <a:buNone/>
              <a:defRPr sz="1800" b="1"/>
            </a:lvl3pPr>
            <a:lvl4pPr marL="1371505" indent="0">
              <a:buNone/>
              <a:defRPr sz="1600" b="1"/>
            </a:lvl4pPr>
            <a:lvl5pPr marL="1828673" indent="0">
              <a:buNone/>
              <a:defRPr sz="1600" b="1"/>
            </a:lvl5pPr>
            <a:lvl6pPr marL="2285842" indent="0">
              <a:buNone/>
              <a:defRPr sz="1600" b="1"/>
            </a:lvl6pPr>
            <a:lvl7pPr marL="2743010" indent="0">
              <a:buNone/>
              <a:defRPr sz="1600" b="1"/>
            </a:lvl7pPr>
            <a:lvl8pPr marL="3200179" indent="0">
              <a:buNone/>
              <a:defRPr sz="1600" b="1"/>
            </a:lvl8pPr>
            <a:lvl9pPr marL="3657347"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6" y="2251499"/>
            <a:ext cx="3637598" cy="938318"/>
          </a:xfrm>
        </p:spPr>
        <p:txBody>
          <a:bodyPr anchor="b"/>
          <a:lstStyle>
            <a:lvl1pPr marL="0" indent="0">
              <a:buNone/>
              <a:defRPr sz="2400" b="1"/>
            </a:lvl1pPr>
            <a:lvl2pPr marL="457168" indent="0">
              <a:buNone/>
              <a:defRPr sz="2000" b="1"/>
            </a:lvl2pPr>
            <a:lvl3pPr marL="914337" indent="0">
              <a:buNone/>
              <a:defRPr sz="1800" b="1"/>
            </a:lvl3pPr>
            <a:lvl4pPr marL="1371505" indent="0">
              <a:buNone/>
              <a:defRPr sz="1600" b="1"/>
            </a:lvl4pPr>
            <a:lvl5pPr marL="1828673" indent="0">
              <a:buNone/>
              <a:defRPr sz="1600" b="1"/>
            </a:lvl5pPr>
            <a:lvl6pPr marL="2285842" indent="0">
              <a:buNone/>
              <a:defRPr sz="1600" b="1"/>
            </a:lvl6pPr>
            <a:lvl7pPr marL="2743010" indent="0">
              <a:buNone/>
              <a:defRPr sz="1600" b="1"/>
            </a:lvl7pPr>
            <a:lvl8pPr marL="3200179" indent="0">
              <a:buNone/>
              <a:defRPr sz="1600" b="1"/>
            </a:lvl8pPr>
            <a:lvl9pPr marL="365734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6"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73305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55578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0914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5"/>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5"/>
            <a:ext cx="2707482" cy="6880226"/>
          </a:xfrm>
        </p:spPr>
        <p:txBody>
          <a:bodyPr/>
          <a:lstStyle>
            <a:lvl1pPr marL="0" indent="0">
              <a:buNone/>
              <a:defRPr sz="1400"/>
            </a:lvl1pPr>
            <a:lvl2pPr marL="457168" indent="0">
              <a:buNone/>
              <a:defRPr sz="1200"/>
            </a:lvl2pPr>
            <a:lvl3pPr marL="914337" indent="0">
              <a:buNone/>
              <a:defRPr sz="1000"/>
            </a:lvl3pPr>
            <a:lvl4pPr marL="1371505" indent="0">
              <a:buNone/>
              <a:defRPr sz="900"/>
            </a:lvl4pPr>
            <a:lvl5pPr marL="1828673" indent="0">
              <a:buNone/>
              <a:defRPr sz="900"/>
            </a:lvl5pPr>
            <a:lvl6pPr marL="2285842" indent="0">
              <a:buNone/>
              <a:defRPr sz="900"/>
            </a:lvl6pPr>
            <a:lvl7pPr marL="2743010" indent="0">
              <a:buNone/>
              <a:defRPr sz="900"/>
            </a:lvl7pPr>
            <a:lvl8pPr marL="3200179" indent="0">
              <a:buNone/>
              <a:defRPr sz="900"/>
            </a:lvl8pPr>
            <a:lvl9pPr marL="365734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01166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168" indent="0">
              <a:buNone/>
              <a:defRPr sz="2800"/>
            </a:lvl2pPr>
            <a:lvl3pPr marL="914337" indent="0">
              <a:buNone/>
              <a:defRPr sz="2400"/>
            </a:lvl3pPr>
            <a:lvl4pPr marL="1371505" indent="0">
              <a:buNone/>
              <a:defRPr sz="2000"/>
            </a:lvl4pPr>
            <a:lvl5pPr marL="1828673" indent="0">
              <a:buNone/>
              <a:defRPr sz="2000"/>
            </a:lvl5pPr>
            <a:lvl6pPr marL="2285842" indent="0">
              <a:buNone/>
              <a:defRPr sz="2000"/>
            </a:lvl6pPr>
            <a:lvl7pPr marL="2743010" indent="0">
              <a:buNone/>
              <a:defRPr sz="2000"/>
            </a:lvl7pPr>
            <a:lvl8pPr marL="3200179" indent="0">
              <a:buNone/>
              <a:defRPr sz="2000"/>
            </a:lvl8pPr>
            <a:lvl9pPr marL="3657347"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168" indent="0">
              <a:buNone/>
              <a:defRPr sz="1200"/>
            </a:lvl2pPr>
            <a:lvl3pPr marL="914337" indent="0">
              <a:buNone/>
              <a:defRPr sz="1000"/>
            </a:lvl3pPr>
            <a:lvl4pPr marL="1371505" indent="0">
              <a:buNone/>
              <a:defRPr sz="900"/>
            </a:lvl4pPr>
            <a:lvl5pPr marL="1828673" indent="0">
              <a:buNone/>
              <a:defRPr sz="900"/>
            </a:lvl5pPr>
            <a:lvl6pPr marL="2285842" indent="0">
              <a:buNone/>
              <a:defRPr sz="900"/>
            </a:lvl6pPr>
            <a:lvl7pPr marL="2743010" indent="0">
              <a:buNone/>
              <a:defRPr sz="900"/>
            </a:lvl7pPr>
            <a:lvl8pPr marL="3200179" indent="0">
              <a:buNone/>
              <a:defRPr sz="900"/>
            </a:lvl8pPr>
            <a:lvl9pPr marL="365734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8570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52"/>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10/4/2024</a:t>
            </a:fld>
            <a:endParaRPr lang="en-US"/>
          </a:p>
        </p:txBody>
      </p:sp>
      <p:sp>
        <p:nvSpPr>
          <p:cNvPr id="5" name="Footer Placeholder 4"/>
          <p:cNvSpPr>
            <a:spLocks noGrp="1"/>
          </p:cNvSpPr>
          <p:nvPr>
            <p:ph type="ftr" sz="quarter" idx="3"/>
          </p:nvPr>
        </p:nvSpPr>
        <p:spPr>
          <a:xfrm>
            <a:off x="2811780" y="9322652"/>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52"/>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9558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337" rtl="0" eaLnBrk="1" latinLnBrk="0" hangingPunct="1">
        <a:spcBef>
          <a:spcPct val="0"/>
        </a:spcBef>
        <a:buNone/>
        <a:defRPr sz="4400" kern="1200">
          <a:solidFill>
            <a:schemeClr val="tx1"/>
          </a:solidFill>
          <a:latin typeface="+mj-lt"/>
          <a:ea typeface="+mj-ea"/>
          <a:cs typeface="+mj-cs"/>
        </a:defRPr>
      </a:lvl1pPr>
    </p:titleStyle>
    <p:bodyStyle>
      <a:lvl1pPr marL="342877" indent="-342877" algn="l" defTabSz="914337"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7"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7"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9"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7"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5"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4"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62"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31"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7" rtl="0" eaLnBrk="1" latinLnBrk="0" hangingPunct="1">
        <a:defRPr sz="1800" kern="1200">
          <a:solidFill>
            <a:schemeClr val="tx1"/>
          </a:solidFill>
          <a:latin typeface="+mn-lt"/>
          <a:ea typeface="+mn-ea"/>
          <a:cs typeface="+mn-cs"/>
        </a:defRPr>
      </a:lvl1pPr>
      <a:lvl2pPr marL="457168" algn="l" defTabSz="914337" rtl="0" eaLnBrk="1" latinLnBrk="0" hangingPunct="1">
        <a:defRPr sz="1800" kern="1200">
          <a:solidFill>
            <a:schemeClr val="tx1"/>
          </a:solidFill>
          <a:latin typeface="+mn-lt"/>
          <a:ea typeface="+mn-ea"/>
          <a:cs typeface="+mn-cs"/>
        </a:defRPr>
      </a:lvl2pPr>
      <a:lvl3pPr marL="914337" algn="l" defTabSz="914337" rtl="0" eaLnBrk="1" latinLnBrk="0" hangingPunct="1">
        <a:defRPr sz="1800" kern="1200">
          <a:solidFill>
            <a:schemeClr val="tx1"/>
          </a:solidFill>
          <a:latin typeface="+mn-lt"/>
          <a:ea typeface="+mn-ea"/>
          <a:cs typeface="+mn-cs"/>
        </a:defRPr>
      </a:lvl3pPr>
      <a:lvl4pPr marL="1371505" algn="l" defTabSz="914337" rtl="0" eaLnBrk="1" latinLnBrk="0" hangingPunct="1">
        <a:defRPr sz="1800" kern="1200">
          <a:solidFill>
            <a:schemeClr val="tx1"/>
          </a:solidFill>
          <a:latin typeface="+mn-lt"/>
          <a:ea typeface="+mn-ea"/>
          <a:cs typeface="+mn-cs"/>
        </a:defRPr>
      </a:lvl4pPr>
      <a:lvl5pPr marL="1828673" algn="l" defTabSz="914337" rtl="0" eaLnBrk="1" latinLnBrk="0" hangingPunct="1">
        <a:defRPr sz="1800" kern="1200">
          <a:solidFill>
            <a:schemeClr val="tx1"/>
          </a:solidFill>
          <a:latin typeface="+mn-lt"/>
          <a:ea typeface="+mn-ea"/>
          <a:cs typeface="+mn-cs"/>
        </a:defRPr>
      </a:lvl5pPr>
      <a:lvl6pPr marL="2285842" algn="l" defTabSz="914337" rtl="0" eaLnBrk="1" latinLnBrk="0" hangingPunct="1">
        <a:defRPr sz="1800" kern="1200">
          <a:solidFill>
            <a:schemeClr val="tx1"/>
          </a:solidFill>
          <a:latin typeface="+mn-lt"/>
          <a:ea typeface="+mn-ea"/>
          <a:cs typeface="+mn-cs"/>
        </a:defRPr>
      </a:lvl6pPr>
      <a:lvl7pPr marL="2743010" algn="l" defTabSz="914337" rtl="0" eaLnBrk="1" latinLnBrk="0" hangingPunct="1">
        <a:defRPr sz="1800" kern="1200">
          <a:solidFill>
            <a:schemeClr val="tx1"/>
          </a:solidFill>
          <a:latin typeface="+mn-lt"/>
          <a:ea typeface="+mn-ea"/>
          <a:cs typeface="+mn-cs"/>
        </a:defRPr>
      </a:lvl7pPr>
      <a:lvl8pPr marL="3200179" algn="l" defTabSz="914337" rtl="0" eaLnBrk="1" latinLnBrk="0" hangingPunct="1">
        <a:defRPr sz="1800" kern="1200">
          <a:solidFill>
            <a:schemeClr val="tx1"/>
          </a:solidFill>
          <a:latin typeface="+mn-lt"/>
          <a:ea typeface="+mn-ea"/>
          <a:cs typeface="+mn-cs"/>
        </a:defRPr>
      </a:lvl8pPr>
      <a:lvl9pPr marL="3657347" algn="l" defTabSz="91433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Rectangle 18"/>
          <p:cNvSpPr/>
          <p:nvPr/>
        </p:nvSpPr>
        <p:spPr>
          <a:xfrm>
            <a:off x="156972" y="-241936"/>
            <a:ext cx="7772400" cy="147638"/>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228600" y="101025"/>
            <a:ext cx="7772400" cy="523220"/>
          </a:xfrm>
          <a:prstGeom prst="rect">
            <a:avLst/>
          </a:prstGeom>
          <a:solidFill>
            <a:srgbClr val="C00000"/>
          </a:solidFill>
          <a:effectLst>
            <a:outerShdw blurRad="38100" dist="38100" dir="5400000" algn="t" rotWithShape="0">
              <a:schemeClr val="bg1"/>
            </a:outerShdw>
          </a:effectLst>
        </p:spPr>
        <p:txBody>
          <a:bodyPr wrap="square" rtlCol="0">
            <a:spAutoFit/>
          </a:bodyPr>
          <a:lstStyle/>
          <a:p>
            <a:pPr algn="ctr"/>
            <a:r>
              <a:rPr lang="en-US" sz="2800" b="1" i="1" dirty="0">
                <a:solidFill>
                  <a:schemeClr val="bg1"/>
                </a:solidFill>
                <a:effectLst>
                  <a:outerShdw blurRad="50800" dist="38100" dir="2700000" algn="tl" rotWithShape="0">
                    <a:prstClr val="black">
                      <a:alpha val="40000"/>
                    </a:prstClr>
                  </a:outerShdw>
                </a:effectLst>
                <a:latin typeface="Perpetua" panose="02020502060401020303" pitchFamily="18" charset="0"/>
              </a:rPr>
              <a:t>PRICE REDUCED For Quick Sale - 2% Buyers Comp!</a:t>
            </a:r>
          </a:p>
        </p:txBody>
      </p:sp>
      <p:sp>
        <p:nvSpPr>
          <p:cNvPr id="22" name="TextBox 21"/>
          <p:cNvSpPr txBox="1"/>
          <p:nvPr/>
        </p:nvSpPr>
        <p:spPr>
          <a:xfrm>
            <a:off x="0" y="743358"/>
            <a:ext cx="8229600" cy="738664"/>
          </a:xfrm>
          <a:prstGeom prst="rect">
            <a:avLst/>
          </a:prstGeom>
          <a:noFill/>
        </p:spPr>
        <p:txBody>
          <a:bodyPr wrap="square" rtlCol="0">
            <a:spAutoFit/>
          </a:bodyPr>
          <a:lstStyle/>
          <a:p>
            <a:pPr algn="ctr"/>
            <a:r>
              <a:rPr lang="nb-NO" sz="2400" b="1" dirty="0">
                <a:effectLst>
                  <a:outerShdw blurRad="38100" dist="38100" dir="2700000" algn="tl">
                    <a:srgbClr val="000000">
                      <a:alpha val="43137"/>
                    </a:srgbClr>
                  </a:outerShdw>
                </a:effectLst>
                <a:latin typeface="Perpetua" panose="02020502060401020303" pitchFamily="18" charset="0"/>
              </a:rPr>
              <a:t>130 River Landing Drive 11304</a:t>
            </a:r>
          </a:p>
          <a:p>
            <a:pPr algn="ctr"/>
            <a:r>
              <a:rPr lang="en-US" sz="1800" b="1" dirty="0">
                <a:effectLst>
                  <a:outerShdw blurRad="38100" dist="38100" dir="2700000" algn="tl">
                    <a:srgbClr val="000000">
                      <a:alpha val="43137"/>
                    </a:srgbClr>
                  </a:outerShdw>
                </a:effectLst>
                <a:latin typeface="Perpetua" panose="02020502060401020303" pitchFamily="18" charset="0"/>
              </a:rPr>
              <a:t>Daniels Landing · Daniel Island, SC 29492 · MLS# 24017793 · $417,000</a:t>
            </a:r>
          </a:p>
        </p:txBody>
      </p:sp>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16600"/>
          <a:stretch/>
        </p:blipFill>
        <p:spPr bwMode="auto">
          <a:xfrm>
            <a:off x="316918" y="1601136"/>
            <a:ext cx="3721681" cy="2159208"/>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Rectangle 22"/>
          <p:cNvSpPr/>
          <p:nvPr/>
        </p:nvSpPr>
        <p:spPr>
          <a:xfrm>
            <a:off x="304801" y="5011741"/>
            <a:ext cx="7620000" cy="4031873"/>
          </a:xfrm>
          <a:prstGeom prst="rect">
            <a:avLst/>
          </a:prstGeom>
          <a:noFill/>
        </p:spPr>
        <p:txBody>
          <a:bodyPr wrap="square" numCol="1" anchor="ctr">
            <a:spAutoFit/>
          </a:bodyPr>
          <a:lstStyle/>
          <a:p>
            <a:pPr algn="ctr"/>
            <a:r>
              <a:rPr lang="en-US" sz="1600" b="1" dirty="0">
                <a:latin typeface="Perpetua" panose="02020502060401020303" pitchFamily="18" charset="0"/>
              </a:rPr>
              <a:t>BRAND NEW renovated building so close to The Waterfront on Daniel Island! </a:t>
            </a:r>
          </a:p>
          <a:p>
            <a:pPr algn="ctr"/>
            <a:r>
              <a:rPr lang="en-US" sz="1600" dirty="0">
                <a:latin typeface="Perpetua" panose="02020502060401020303" pitchFamily="18" charset="0"/>
              </a:rPr>
              <a:t>This top floor unit has New impact resistant windows, new roof, new impact resistant porch door, new paint, and new light fixtures! Separate private office/den space or guest room. Extra large porch overlooking treetops and water fountain, this is extremely peaceful. Gorgeous clubhouse is rentable for private parties and has a 24-hour fitness center, 24-hour game room, full kitchen and a library book exchange with computers and printer for owners use! Outside saltwater pool and hot tub. A social committee organizes events throughout the year such as a Christmas Party, summer music party at the pool, and of course the annual chili-cook off! Short walk to ferry downtown Charleston and live concerts at Credit One.</a:t>
            </a:r>
          </a:p>
          <a:p>
            <a:pPr algn="ctr"/>
            <a:r>
              <a:rPr lang="en-US" sz="1600" dirty="0">
                <a:latin typeface="Perpetua" panose="02020502060401020303" pitchFamily="18" charset="0"/>
              </a:rPr>
              <a:t>Just down the street at The Waterfront park you will find free summer and fall concerts, the Carefree Boat Club, fine dining and cocktails overlooking the water at The </a:t>
            </a:r>
            <a:r>
              <a:rPr lang="en-US" sz="1600" dirty="0" err="1">
                <a:latin typeface="Perpetua" panose="02020502060401020303" pitchFamily="18" charset="0"/>
              </a:rPr>
              <a:t>Kingstide</a:t>
            </a:r>
            <a:r>
              <a:rPr lang="en-US" sz="1600" dirty="0">
                <a:latin typeface="Perpetua" panose="02020502060401020303" pitchFamily="18" charset="0"/>
              </a:rPr>
              <a:t> restaurant, and coffee/lunch hot spot The Dime - all within a stones throw! Enjoy the golf cart lifestyle as there are also charging stations in the complex. The Credit One Stadium is next door where you can avoid traffic and just walk over and grab a ticket to a show. This is a great lifestyle and a great turn-key condo to call home, or your vacation getaway. Water and flood insurance, and exterior insurance are all included with your monthly HOA dues.</a:t>
            </a:r>
          </a:p>
        </p:txBody>
      </p:sp>
      <p:sp>
        <p:nvSpPr>
          <p:cNvPr id="27" name="TextBox 26"/>
          <p:cNvSpPr txBox="1"/>
          <p:nvPr/>
        </p:nvSpPr>
        <p:spPr>
          <a:xfrm>
            <a:off x="1090209" y="9179041"/>
            <a:ext cx="2859775" cy="830997"/>
          </a:xfrm>
          <a:prstGeom prst="rect">
            <a:avLst/>
          </a:prstGeom>
          <a:noFill/>
        </p:spPr>
        <p:txBody>
          <a:bodyPr wrap="square" rtlCol="0">
            <a:spAutoFit/>
          </a:bodyPr>
          <a:lstStyle/>
          <a:p>
            <a:r>
              <a:rPr lang="en-US" dirty="0">
                <a:latin typeface="Perpetua" panose="02020502060401020303" pitchFamily="18" charset="0"/>
              </a:rPr>
              <a:t>Therese Jenkins</a:t>
            </a:r>
          </a:p>
          <a:p>
            <a:r>
              <a:rPr lang="en-US" sz="1400" dirty="0">
                <a:latin typeface="Perpetua" panose="02020502060401020303" pitchFamily="18" charset="0"/>
              </a:rPr>
              <a:t>843-568-9748</a:t>
            </a:r>
          </a:p>
          <a:p>
            <a:r>
              <a:rPr lang="en-US" sz="1400" dirty="0">
                <a:latin typeface="Perpetua" panose="02020502060401020303" pitchFamily="18" charset="0"/>
              </a:rPr>
              <a:t>therese@beautifulhomesllc.com</a:t>
            </a:r>
          </a:p>
        </p:txBody>
      </p:sp>
      <p:sp>
        <p:nvSpPr>
          <p:cNvPr id="33" name="TextBox 32"/>
          <p:cNvSpPr txBox="1"/>
          <p:nvPr/>
        </p:nvSpPr>
        <p:spPr>
          <a:xfrm>
            <a:off x="4150957" y="9117486"/>
            <a:ext cx="2866902" cy="954107"/>
          </a:xfrm>
          <a:prstGeom prst="rect">
            <a:avLst/>
          </a:prstGeom>
          <a:noFill/>
        </p:spPr>
        <p:txBody>
          <a:bodyPr wrap="square" rtlCol="0">
            <a:spAutoFit/>
          </a:bodyPr>
          <a:lstStyle/>
          <a:p>
            <a:pPr algn="r"/>
            <a:r>
              <a:rPr lang="en-US" sz="1400" dirty="0">
                <a:latin typeface="Perpetua" panose="02020502060401020303" pitchFamily="18" charset="0"/>
              </a:rPr>
              <a:t>Beautiful Homes Realty</a:t>
            </a:r>
          </a:p>
          <a:p>
            <a:pPr algn="r"/>
            <a:r>
              <a:rPr lang="en-US" sz="1400" dirty="0">
                <a:latin typeface="Perpetua" panose="02020502060401020303" pitchFamily="18" charset="0"/>
              </a:rPr>
              <a:t>130 River Landing </a:t>
            </a:r>
            <a:r>
              <a:rPr lang="en-US" sz="1400" dirty="0" err="1">
                <a:latin typeface="Perpetua" panose="02020502060401020303" pitchFamily="18" charset="0"/>
              </a:rPr>
              <a:t>Dr</a:t>
            </a:r>
            <a:r>
              <a:rPr lang="en-US" sz="1400" dirty="0">
                <a:latin typeface="Perpetua" panose="02020502060401020303" pitchFamily="18" charset="0"/>
              </a:rPr>
              <a:t> #7322</a:t>
            </a:r>
          </a:p>
          <a:p>
            <a:pPr algn="r"/>
            <a:r>
              <a:rPr lang="en-US" sz="1400" dirty="0">
                <a:latin typeface="Perpetua" panose="02020502060401020303" pitchFamily="18" charset="0"/>
              </a:rPr>
              <a:t>Daniel Island, SC 29492</a:t>
            </a:r>
          </a:p>
          <a:p>
            <a:pPr algn="r"/>
            <a:r>
              <a:rPr lang="en-US" sz="1400" dirty="0">
                <a:latin typeface="Perpetua" panose="02020502060401020303" pitchFamily="18" charset="0"/>
              </a:rPr>
              <a:t>www.theresejenkins.com</a:t>
            </a:r>
            <a:endParaRPr lang="en-US" sz="1100" dirty="0">
              <a:latin typeface="Perpetua" panose="02020502060401020303"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56972" y="9211656"/>
            <a:ext cx="732264" cy="765767"/>
          </a:xfrm>
          <a:prstGeom prst="rect">
            <a:avLst/>
          </a:prstGeom>
        </p:spPr>
      </p:pic>
      <p:pic>
        <p:nvPicPr>
          <p:cNvPr id="102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16919" y="3940904"/>
            <a:ext cx="1371600" cy="891191"/>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16" name="Picture 5"/>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884122" y="3929300"/>
            <a:ext cx="1349275" cy="914400"/>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24" name="Picture 5"/>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6541082" y="3932844"/>
            <a:ext cx="1371600" cy="907311"/>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31" name="Picture 5"/>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437484" y="3929300"/>
            <a:ext cx="1354633" cy="914400"/>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35"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994418" y="3929300"/>
            <a:ext cx="1352847" cy="914400"/>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36" name="Picture 2">
            <a:extLst>
              <a:ext uri="{FF2B5EF4-FFF2-40B4-BE49-F238E27FC236}">
                <a16:creationId xmlns:a16="http://schemas.microsoft.com/office/drawing/2014/main" id="{A4B35426-3F92-490F-A12F-3DE474E5E101}"/>
              </a:ext>
            </a:extLst>
          </p:cNvPr>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15276" b="7354"/>
          <a:stretch/>
        </p:blipFill>
        <p:spPr bwMode="auto">
          <a:xfrm>
            <a:off x="4191001" y="1600200"/>
            <a:ext cx="3721681" cy="2160144"/>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1">
            <a:extLst>
              <a:ext uri="{FF2B5EF4-FFF2-40B4-BE49-F238E27FC236}">
                <a16:creationId xmlns:a16="http://schemas.microsoft.com/office/drawing/2014/main" id="{DA52FB94-2BE7-E53E-CB58-DC4FE45B9F7E}"/>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218833" y="9210491"/>
            <a:ext cx="875746" cy="768096"/>
          </a:xfrm>
          <a:prstGeom prst="rect">
            <a:avLst/>
          </a:prstGeom>
        </p:spPr>
      </p:pic>
    </p:spTree>
    <p:extLst>
      <p:ext uri="{BB962C8B-B14F-4D97-AF65-F5344CB8AC3E}">
        <p14:creationId xmlns:p14="http://schemas.microsoft.com/office/powerpoint/2010/main" val="1173017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175</TotalTime>
  <Words>328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Perpetua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2024-10-05T01:15:37Z</dcterms:modified>
</cp:coreProperties>
</file>