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4660"/>
  </p:normalViewPr>
  <p:slideViewPr>
    <p:cSldViewPr>
      <p:cViewPr varScale="1">
        <p:scale>
          <a:sx n="72" d="100"/>
          <a:sy n="72" d="100"/>
        </p:scale>
        <p:origin x="354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8"/>
            <a:ext cx="6995160" cy="2156037"/>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7" indent="0" algn="ctr">
              <a:buNone/>
              <a:defRPr>
                <a:solidFill>
                  <a:schemeClr val="tx1">
                    <a:tint val="75000"/>
                  </a:schemeClr>
                </a:solidFill>
              </a:defRPr>
            </a:lvl3pPr>
            <a:lvl4pPr marL="1371505" indent="0" algn="ctr">
              <a:buNone/>
              <a:defRPr>
                <a:solidFill>
                  <a:schemeClr val="tx1">
                    <a:tint val="75000"/>
                  </a:schemeClr>
                </a:solidFill>
              </a:defRPr>
            </a:lvl4pPr>
            <a:lvl5pPr marL="1828673" indent="0" algn="ctr">
              <a:buNone/>
              <a:defRPr>
                <a:solidFill>
                  <a:schemeClr val="tx1">
                    <a:tint val="75000"/>
                  </a:schemeClr>
                </a:solidFill>
              </a:defRPr>
            </a:lvl5pPr>
            <a:lvl6pPr marL="2285842" indent="0" algn="ctr">
              <a:buNone/>
              <a:defRPr>
                <a:solidFill>
                  <a:schemeClr val="tx1">
                    <a:tint val="75000"/>
                  </a:schemeClr>
                </a:solidFill>
              </a:defRPr>
            </a:lvl6pPr>
            <a:lvl7pPr marL="2743010" indent="0" algn="ctr">
              <a:buNone/>
              <a:defRPr>
                <a:solidFill>
                  <a:schemeClr val="tx1">
                    <a:tint val="75000"/>
                  </a:schemeClr>
                </a:solidFill>
              </a:defRPr>
            </a:lvl7pPr>
            <a:lvl8pPr marL="3200179" indent="0" algn="ctr">
              <a:buNone/>
              <a:defRPr>
                <a:solidFill>
                  <a:schemeClr val="tx1">
                    <a:tint val="75000"/>
                  </a:schemeClr>
                </a:solidFill>
              </a:defRPr>
            </a:lvl8pPr>
            <a:lvl9pPr marL="365734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1428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634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072062" y="591397"/>
            <a:ext cx="1573054"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50046" y="591397"/>
            <a:ext cx="4584858"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147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696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7" indent="0">
              <a:buNone/>
              <a:defRPr sz="1600">
                <a:solidFill>
                  <a:schemeClr val="tx1">
                    <a:tint val="75000"/>
                  </a:schemeClr>
                </a:solidFill>
              </a:defRPr>
            </a:lvl3pPr>
            <a:lvl4pPr marL="1371505" indent="0">
              <a:buNone/>
              <a:defRPr sz="1400">
                <a:solidFill>
                  <a:schemeClr val="tx1">
                    <a:tint val="75000"/>
                  </a:schemeClr>
                </a:solidFill>
              </a:defRPr>
            </a:lvl4pPr>
            <a:lvl5pPr marL="1828673" indent="0">
              <a:buNone/>
              <a:defRPr sz="1400">
                <a:solidFill>
                  <a:schemeClr val="tx1">
                    <a:tint val="75000"/>
                  </a:schemeClr>
                </a:solidFill>
              </a:defRPr>
            </a:lvl5pPr>
            <a:lvl6pPr marL="2285842" indent="0">
              <a:buNone/>
              <a:defRPr sz="1400">
                <a:solidFill>
                  <a:schemeClr val="tx1">
                    <a:tint val="75000"/>
                  </a:schemeClr>
                </a:solidFill>
              </a:defRPr>
            </a:lvl6pPr>
            <a:lvl7pPr marL="2743010" indent="0">
              <a:buNone/>
              <a:defRPr sz="1400">
                <a:solidFill>
                  <a:schemeClr val="tx1">
                    <a:tint val="75000"/>
                  </a:schemeClr>
                </a:solidFill>
              </a:defRPr>
            </a:lvl7pPr>
            <a:lvl8pPr marL="3200179" indent="0">
              <a:buNone/>
              <a:defRPr sz="1400">
                <a:solidFill>
                  <a:schemeClr val="tx1">
                    <a:tint val="75000"/>
                  </a:schemeClr>
                </a:solidFill>
              </a:defRPr>
            </a:lvl8pPr>
            <a:lvl9pPr marL="365734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87452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50044" y="3441277"/>
            <a:ext cx="3078956"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66160" y="3441277"/>
            <a:ext cx="3078957"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67946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2802"/>
            <a:ext cx="740664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6" y="2251499"/>
            <a:ext cx="3637598" cy="938318"/>
          </a:xfrm>
        </p:spPr>
        <p:txBody>
          <a:bodyPr anchor="b"/>
          <a:lstStyle>
            <a:lvl1pPr marL="0" indent="0">
              <a:buNone/>
              <a:defRPr sz="2400" b="1"/>
            </a:lvl1pPr>
            <a:lvl2pPr marL="457168" indent="0">
              <a:buNone/>
              <a:defRPr sz="2000" b="1"/>
            </a:lvl2pPr>
            <a:lvl3pPr marL="914337" indent="0">
              <a:buNone/>
              <a:defRPr sz="1800" b="1"/>
            </a:lvl3pPr>
            <a:lvl4pPr marL="1371505" indent="0">
              <a:buNone/>
              <a:defRPr sz="1600" b="1"/>
            </a:lvl4pPr>
            <a:lvl5pPr marL="1828673" indent="0">
              <a:buNone/>
              <a:defRPr sz="1600" b="1"/>
            </a:lvl5pPr>
            <a:lvl6pPr marL="2285842" indent="0">
              <a:buNone/>
              <a:defRPr sz="1600" b="1"/>
            </a:lvl6pPr>
            <a:lvl7pPr marL="2743010" indent="0">
              <a:buNone/>
              <a:defRPr sz="1600" b="1"/>
            </a:lvl7pPr>
            <a:lvl8pPr marL="3200179" indent="0">
              <a:buNone/>
              <a:defRPr sz="1600" b="1"/>
            </a:lvl8pPr>
            <a:lvl9pPr marL="365734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6" y="3189817"/>
            <a:ext cx="3637598"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7330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578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14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2707482"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217544" y="400475"/>
            <a:ext cx="4600576"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0" y="2104815"/>
            <a:ext cx="2707482" cy="6880226"/>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01166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0"/>
            <a:ext cx="493776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613059" y="898737"/>
            <a:ext cx="4937760" cy="6035040"/>
          </a:xfrm>
        </p:spPr>
        <p:txBody>
          <a:bodyPr/>
          <a:lstStyle>
            <a:lvl1pPr marL="0" indent="0">
              <a:buNone/>
              <a:defRPr sz="3200"/>
            </a:lvl1pPr>
            <a:lvl2pPr marL="457168" indent="0">
              <a:buNone/>
              <a:defRPr sz="2800"/>
            </a:lvl2pPr>
            <a:lvl3pPr marL="914337" indent="0">
              <a:buNone/>
              <a:defRPr sz="2400"/>
            </a:lvl3pPr>
            <a:lvl4pPr marL="1371505" indent="0">
              <a:buNone/>
              <a:defRPr sz="2000"/>
            </a:lvl4pPr>
            <a:lvl5pPr marL="1828673" indent="0">
              <a:buNone/>
              <a:defRPr sz="2000"/>
            </a:lvl5pPr>
            <a:lvl6pPr marL="2285842" indent="0">
              <a:buNone/>
              <a:defRPr sz="2000"/>
            </a:lvl6pPr>
            <a:lvl7pPr marL="2743010" indent="0">
              <a:buNone/>
              <a:defRPr sz="2000"/>
            </a:lvl7pPr>
            <a:lvl8pPr marL="3200179" indent="0">
              <a:buNone/>
              <a:defRPr sz="2000"/>
            </a:lvl8pPr>
            <a:lvl9pPr marL="3657347" indent="0">
              <a:buNone/>
              <a:defRPr sz="2000"/>
            </a:lvl9pPr>
          </a:lstStyle>
          <a:p>
            <a:endParaRPr lang="en-US"/>
          </a:p>
        </p:txBody>
      </p:sp>
      <p:sp>
        <p:nvSpPr>
          <p:cNvPr id="4" name="Text Placeholder 3"/>
          <p:cNvSpPr>
            <a:spLocks noGrp="1"/>
          </p:cNvSpPr>
          <p:nvPr>
            <p:ph type="body" sz="half" idx="2"/>
          </p:nvPr>
        </p:nvSpPr>
        <p:spPr>
          <a:xfrm>
            <a:off x="1613059" y="7872096"/>
            <a:ext cx="4937760" cy="1180464"/>
          </a:xfrm>
        </p:spPr>
        <p:txBody>
          <a:bodyPr/>
          <a:lstStyle>
            <a:lvl1pPr marL="0" indent="0">
              <a:buNone/>
              <a:defRPr sz="1400"/>
            </a:lvl1pPr>
            <a:lvl2pPr marL="457168" indent="0">
              <a:buNone/>
              <a:defRPr sz="1200"/>
            </a:lvl2pPr>
            <a:lvl3pPr marL="914337" indent="0">
              <a:buNone/>
              <a:defRPr sz="1000"/>
            </a:lvl3pPr>
            <a:lvl4pPr marL="1371505" indent="0">
              <a:buNone/>
              <a:defRPr sz="900"/>
            </a:lvl4pPr>
            <a:lvl5pPr marL="1828673" indent="0">
              <a:buNone/>
              <a:defRPr sz="900"/>
            </a:lvl5pPr>
            <a:lvl6pPr marL="2285842" indent="0">
              <a:buNone/>
              <a:defRPr sz="900"/>
            </a:lvl6pPr>
            <a:lvl7pPr marL="2743010" indent="0">
              <a:buNone/>
              <a:defRPr sz="900"/>
            </a:lvl7pPr>
            <a:lvl8pPr marL="3200179" indent="0">
              <a:buNone/>
              <a:defRPr sz="900"/>
            </a:lvl8pPr>
            <a:lvl9pPr marL="365734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8570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52"/>
            <a:ext cx="192024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7/15/2025</a:t>
            </a:fld>
            <a:endParaRPr lang="en-US"/>
          </a:p>
        </p:txBody>
      </p:sp>
      <p:sp>
        <p:nvSpPr>
          <p:cNvPr id="5" name="Footer Placeholder 4"/>
          <p:cNvSpPr>
            <a:spLocks noGrp="1"/>
          </p:cNvSpPr>
          <p:nvPr>
            <p:ph type="ftr" sz="quarter" idx="3"/>
          </p:nvPr>
        </p:nvSpPr>
        <p:spPr>
          <a:xfrm>
            <a:off x="2811780" y="9322652"/>
            <a:ext cx="260604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52"/>
            <a:ext cx="192024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89558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337" rtl="0" eaLnBrk="1" latinLnBrk="0" hangingPunct="1">
        <a:spcBef>
          <a:spcPct val="0"/>
        </a:spcBef>
        <a:buNone/>
        <a:defRPr sz="4400" kern="1200">
          <a:solidFill>
            <a:schemeClr val="tx1"/>
          </a:solidFill>
          <a:latin typeface="+mj-lt"/>
          <a:ea typeface="+mj-ea"/>
          <a:cs typeface="+mj-cs"/>
        </a:defRPr>
      </a:lvl1pPr>
    </p:titleStyle>
    <p:bodyStyle>
      <a:lvl1pPr marL="342877" indent="-342877" algn="l" defTabSz="914337"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7"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7"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9"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7"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5"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4"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62"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31" indent="-228584" algn="l" defTabSz="914337"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7" rtl="0" eaLnBrk="1" latinLnBrk="0" hangingPunct="1">
        <a:defRPr sz="1800" kern="1200">
          <a:solidFill>
            <a:schemeClr val="tx1"/>
          </a:solidFill>
          <a:latin typeface="+mn-lt"/>
          <a:ea typeface="+mn-ea"/>
          <a:cs typeface="+mn-cs"/>
        </a:defRPr>
      </a:lvl1pPr>
      <a:lvl2pPr marL="457168" algn="l" defTabSz="914337" rtl="0" eaLnBrk="1" latinLnBrk="0" hangingPunct="1">
        <a:defRPr sz="1800" kern="1200">
          <a:solidFill>
            <a:schemeClr val="tx1"/>
          </a:solidFill>
          <a:latin typeface="+mn-lt"/>
          <a:ea typeface="+mn-ea"/>
          <a:cs typeface="+mn-cs"/>
        </a:defRPr>
      </a:lvl2pPr>
      <a:lvl3pPr marL="914337" algn="l" defTabSz="914337" rtl="0" eaLnBrk="1" latinLnBrk="0" hangingPunct="1">
        <a:defRPr sz="1800" kern="1200">
          <a:solidFill>
            <a:schemeClr val="tx1"/>
          </a:solidFill>
          <a:latin typeface="+mn-lt"/>
          <a:ea typeface="+mn-ea"/>
          <a:cs typeface="+mn-cs"/>
        </a:defRPr>
      </a:lvl3pPr>
      <a:lvl4pPr marL="1371505" algn="l" defTabSz="914337" rtl="0" eaLnBrk="1" latinLnBrk="0" hangingPunct="1">
        <a:defRPr sz="1800" kern="1200">
          <a:solidFill>
            <a:schemeClr val="tx1"/>
          </a:solidFill>
          <a:latin typeface="+mn-lt"/>
          <a:ea typeface="+mn-ea"/>
          <a:cs typeface="+mn-cs"/>
        </a:defRPr>
      </a:lvl4pPr>
      <a:lvl5pPr marL="1828673" algn="l" defTabSz="914337" rtl="0" eaLnBrk="1" latinLnBrk="0" hangingPunct="1">
        <a:defRPr sz="1800" kern="1200">
          <a:solidFill>
            <a:schemeClr val="tx1"/>
          </a:solidFill>
          <a:latin typeface="+mn-lt"/>
          <a:ea typeface="+mn-ea"/>
          <a:cs typeface="+mn-cs"/>
        </a:defRPr>
      </a:lvl5pPr>
      <a:lvl6pPr marL="2285842" algn="l" defTabSz="914337" rtl="0" eaLnBrk="1" latinLnBrk="0" hangingPunct="1">
        <a:defRPr sz="1800" kern="1200">
          <a:solidFill>
            <a:schemeClr val="tx1"/>
          </a:solidFill>
          <a:latin typeface="+mn-lt"/>
          <a:ea typeface="+mn-ea"/>
          <a:cs typeface="+mn-cs"/>
        </a:defRPr>
      </a:lvl6pPr>
      <a:lvl7pPr marL="2743010" algn="l" defTabSz="914337" rtl="0" eaLnBrk="1" latinLnBrk="0" hangingPunct="1">
        <a:defRPr sz="1800" kern="1200">
          <a:solidFill>
            <a:schemeClr val="tx1"/>
          </a:solidFill>
          <a:latin typeface="+mn-lt"/>
          <a:ea typeface="+mn-ea"/>
          <a:cs typeface="+mn-cs"/>
        </a:defRPr>
      </a:lvl7pPr>
      <a:lvl8pPr marL="3200179" algn="l" defTabSz="914337" rtl="0" eaLnBrk="1" latinLnBrk="0" hangingPunct="1">
        <a:defRPr sz="1800" kern="1200">
          <a:solidFill>
            <a:schemeClr val="tx1"/>
          </a:solidFill>
          <a:latin typeface="+mn-lt"/>
          <a:ea typeface="+mn-ea"/>
          <a:cs typeface="+mn-cs"/>
        </a:defRPr>
      </a:lvl8pPr>
      <a:lvl9pPr marL="3657347" algn="l" defTabSz="91433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https://lowcountryexposure.hd.pics/130-River-Landing-Dr-11"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9" name="Rectangle 18"/>
          <p:cNvSpPr/>
          <p:nvPr/>
        </p:nvSpPr>
        <p:spPr>
          <a:xfrm>
            <a:off x="156972" y="-241936"/>
            <a:ext cx="7772400" cy="147638"/>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28600" y="101025"/>
            <a:ext cx="7772400" cy="523220"/>
          </a:xfrm>
          <a:prstGeom prst="rect">
            <a:avLst/>
          </a:prstGeom>
          <a:solidFill>
            <a:srgbClr val="C00000"/>
          </a:solidFill>
          <a:effectLst>
            <a:outerShdw blurRad="38100" dist="38100" dir="5400000" algn="t" rotWithShape="0">
              <a:schemeClr val="bg1"/>
            </a:outerShdw>
          </a:effectLst>
        </p:spPr>
        <p:txBody>
          <a:bodyPr wrap="square" rtlCol="0">
            <a:spAutoFit/>
          </a:bodyPr>
          <a:lstStyle/>
          <a:p>
            <a:pPr algn="ctr"/>
            <a:r>
              <a:rPr lang="it-IT" sz="2800" b="1" i="1">
                <a:solidFill>
                  <a:schemeClr val="bg1"/>
                </a:solidFill>
                <a:effectLst>
                  <a:outerShdw blurRad="38100" dist="38100" dir="2700000" algn="tl">
                    <a:srgbClr val="000000">
                      <a:alpha val="43137"/>
                    </a:srgbClr>
                  </a:outerShdw>
                </a:effectLst>
                <a:latin typeface="Perpetua" panose="02020502060401020303" pitchFamily="18" charset="0"/>
              </a:rPr>
              <a:t>Offering 2.5% Commission DI Luxury Condo</a:t>
            </a:r>
            <a:endParaRPr lang="it-IT" sz="2800" b="1" i="1" dirty="0">
              <a:solidFill>
                <a:schemeClr val="bg1"/>
              </a:solidFill>
              <a:effectLst>
                <a:outerShdw blurRad="38100" dist="38100" dir="2700000" algn="tl">
                  <a:srgbClr val="000000">
                    <a:alpha val="43137"/>
                  </a:srgbClr>
                </a:outerShdw>
              </a:effectLst>
              <a:latin typeface="Perpetua" panose="02020502060401020303" pitchFamily="18" charset="0"/>
            </a:endParaRPr>
          </a:p>
        </p:txBody>
      </p:sp>
      <p:sp>
        <p:nvSpPr>
          <p:cNvPr id="22" name="TextBox 21"/>
          <p:cNvSpPr txBox="1"/>
          <p:nvPr/>
        </p:nvSpPr>
        <p:spPr>
          <a:xfrm>
            <a:off x="0" y="743358"/>
            <a:ext cx="8229600" cy="738664"/>
          </a:xfrm>
          <a:prstGeom prst="rect">
            <a:avLst/>
          </a:prstGeom>
          <a:noFill/>
        </p:spPr>
        <p:txBody>
          <a:bodyPr wrap="square" rtlCol="0">
            <a:spAutoFit/>
          </a:bodyPr>
          <a:lstStyle/>
          <a:p>
            <a:pPr algn="ctr"/>
            <a:r>
              <a:rPr lang="nb-NO" sz="2400" b="1" dirty="0">
                <a:effectLst>
                  <a:outerShdw blurRad="38100" dist="38100" dir="2700000" algn="tl">
                    <a:srgbClr val="000000">
                      <a:alpha val="43137"/>
                    </a:srgbClr>
                  </a:outerShdw>
                </a:effectLst>
                <a:latin typeface="Perpetua" panose="02020502060401020303" pitchFamily="18" charset="0"/>
              </a:rPr>
              <a:t>130 River Landing Drive 5108</a:t>
            </a:r>
          </a:p>
          <a:p>
            <a:pPr algn="ctr"/>
            <a:r>
              <a:rPr lang="en-US" sz="1800" b="1" dirty="0">
                <a:effectLst>
                  <a:outerShdw blurRad="38100" dist="38100" dir="2700000" algn="tl">
                    <a:srgbClr val="000000">
                      <a:alpha val="43137"/>
                    </a:srgbClr>
                  </a:outerShdw>
                </a:effectLst>
                <a:latin typeface="Perpetua" panose="02020502060401020303" pitchFamily="18" charset="0"/>
              </a:rPr>
              <a:t>Daniels Landing · Daniel Island, SC 29492 · MLS# 25003569 · $509,000</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t="10703" b="10703"/>
          <a:stretch/>
        </p:blipFill>
        <p:spPr bwMode="auto">
          <a:xfrm>
            <a:off x="316918" y="1601136"/>
            <a:ext cx="3721681" cy="2159208"/>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Rectangle 22"/>
          <p:cNvSpPr/>
          <p:nvPr/>
        </p:nvSpPr>
        <p:spPr>
          <a:xfrm>
            <a:off x="156972" y="5011741"/>
            <a:ext cx="7844027" cy="4031873"/>
          </a:xfrm>
          <a:prstGeom prst="rect">
            <a:avLst/>
          </a:prstGeom>
          <a:noFill/>
        </p:spPr>
        <p:txBody>
          <a:bodyPr wrap="square" numCol="1" anchor="ctr">
            <a:spAutoFit/>
          </a:bodyPr>
          <a:lstStyle/>
          <a:p>
            <a:pPr algn="ctr"/>
            <a:r>
              <a:rPr lang="en-US" sz="1600" dirty="0">
                <a:latin typeface="Perpetua" panose="02020502060401020303" pitchFamily="18" charset="0"/>
              </a:rPr>
              <a:t>Rare opportunity for one-level living in this beautifully renovated first-floor condo featuring two bedrooms plus a versatile office or guest room. This move-in ready home has been thoughtfully updated with Sherwin Williams Alabaster paint, new LVP flooring, new roof, cement siding, impact-resistant windows, new sliding glass door, and a full HVAC replacement in 2022. The open-concept eat-in kitchen has granite counters, and both bedrooms have private baths. Located in one of Daniel Island's most social communities, with a clubhouse, pool, hot tub, fitness center, library, and game room. Golf cart charging, on-site management, and events like pool parties create a true community vibe.</a:t>
            </a:r>
          </a:p>
          <a:p>
            <a:pPr algn="ctr"/>
            <a:endParaRPr lang="en-US" sz="1600" dirty="0">
              <a:latin typeface="Perpetua" panose="02020502060401020303" pitchFamily="18" charset="0"/>
            </a:endParaRPr>
          </a:p>
          <a:p>
            <a:pPr algn="ctr"/>
            <a:r>
              <a:rPr lang="en-US" sz="1600" dirty="0">
                <a:latin typeface="Perpetua" panose="02020502060401020303" pitchFamily="18" charset="0"/>
              </a:rPr>
              <a:t>Enjoy the miles and miles of walking/biking trails through beautiful marsh views, ferry access to downtown Charleston, and walkability to dining, Credit One Stadium, tennis events, and more. Pickleball? Only $15/</a:t>
            </a:r>
            <a:r>
              <a:rPr lang="en-US" sz="1600" dirty="0" err="1">
                <a:latin typeface="Perpetua" panose="02020502060401020303" pitchFamily="18" charset="0"/>
              </a:rPr>
              <a:t>mo</a:t>
            </a:r>
            <a:r>
              <a:rPr lang="en-US" sz="1600" dirty="0">
                <a:latin typeface="Perpetua" panose="02020502060401020303" pitchFamily="18" charset="0"/>
              </a:rPr>
              <a:t> at the famous LTP Stadium that hosts the annual Women's Tennis tournament in April! Renovations are almost complete and new landscaping is expected by August. The clubhouse is undergoing an interior facelift that will be outstanding! Clubhouse is available for private parties and includes a full kitchen, game room, multiple TVs, a library and computer/printer use for owners.</a:t>
            </a:r>
          </a:p>
          <a:p>
            <a:pPr algn="ctr"/>
            <a:endParaRPr lang="en-US" sz="1600" dirty="0">
              <a:latin typeface="Perpetua" panose="02020502060401020303" pitchFamily="18" charset="0"/>
            </a:endParaRPr>
          </a:p>
          <a:p>
            <a:pPr algn="ctr"/>
            <a:r>
              <a:rPr lang="en-US" sz="1600" dirty="0">
                <a:latin typeface="Perpetua" panose="02020502060401020303" pitchFamily="18" charset="0"/>
                <a:hlinkClick r:id="rId3"/>
              </a:rPr>
              <a:t>TAKE A VIRTUAL TOUR</a:t>
            </a:r>
            <a:endParaRPr lang="en-US" sz="1600" dirty="0">
              <a:latin typeface="Perpetua" panose="02020502060401020303" pitchFamily="18" charset="0"/>
            </a:endParaRPr>
          </a:p>
        </p:txBody>
      </p:sp>
      <p:sp>
        <p:nvSpPr>
          <p:cNvPr id="27" name="TextBox 26"/>
          <p:cNvSpPr txBox="1"/>
          <p:nvPr/>
        </p:nvSpPr>
        <p:spPr>
          <a:xfrm>
            <a:off x="1090209" y="9179041"/>
            <a:ext cx="2859775" cy="830997"/>
          </a:xfrm>
          <a:prstGeom prst="rect">
            <a:avLst/>
          </a:prstGeom>
          <a:noFill/>
        </p:spPr>
        <p:txBody>
          <a:bodyPr wrap="square" rtlCol="0">
            <a:spAutoFit/>
          </a:bodyPr>
          <a:lstStyle/>
          <a:p>
            <a:r>
              <a:rPr lang="en-US" dirty="0">
                <a:latin typeface="Perpetua" panose="02020502060401020303" pitchFamily="18" charset="0"/>
              </a:rPr>
              <a:t>Therese Jenkins</a:t>
            </a:r>
          </a:p>
          <a:p>
            <a:r>
              <a:rPr lang="en-US" sz="1400" dirty="0">
                <a:latin typeface="Perpetua" panose="02020502060401020303" pitchFamily="18" charset="0"/>
              </a:rPr>
              <a:t>843-568-9748</a:t>
            </a:r>
          </a:p>
          <a:p>
            <a:r>
              <a:rPr lang="en-US" sz="1400" dirty="0">
                <a:latin typeface="Perpetua" panose="02020502060401020303" pitchFamily="18" charset="0"/>
              </a:rPr>
              <a:t>therese@beautifulhomesllc.com</a:t>
            </a:r>
          </a:p>
        </p:txBody>
      </p:sp>
      <p:sp>
        <p:nvSpPr>
          <p:cNvPr id="33" name="TextBox 32"/>
          <p:cNvSpPr txBox="1"/>
          <p:nvPr/>
        </p:nvSpPr>
        <p:spPr>
          <a:xfrm>
            <a:off x="4150957" y="9117486"/>
            <a:ext cx="2866902" cy="954107"/>
          </a:xfrm>
          <a:prstGeom prst="rect">
            <a:avLst/>
          </a:prstGeom>
          <a:noFill/>
        </p:spPr>
        <p:txBody>
          <a:bodyPr wrap="square" rtlCol="0">
            <a:spAutoFit/>
          </a:bodyPr>
          <a:lstStyle/>
          <a:p>
            <a:pPr algn="r"/>
            <a:r>
              <a:rPr lang="en-US" sz="1400" dirty="0">
                <a:latin typeface="Perpetua" panose="02020502060401020303" pitchFamily="18" charset="0"/>
              </a:rPr>
              <a:t>Beautiful Homes Realty</a:t>
            </a:r>
          </a:p>
          <a:p>
            <a:pPr algn="r"/>
            <a:r>
              <a:rPr lang="en-US" sz="1400" dirty="0">
                <a:latin typeface="Perpetua" panose="02020502060401020303" pitchFamily="18" charset="0"/>
              </a:rPr>
              <a:t>130 River Landing </a:t>
            </a:r>
            <a:r>
              <a:rPr lang="en-US" sz="1400" dirty="0" err="1">
                <a:latin typeface="Perpetua" panose="02020502060401020303" pitchFamily="18" charset="0"/>
              </a:rPr>
              <a:t>Dr</a:t>
            </a:r>
            <a:r>
              <a:rPr lang="en-US" sz="1400" dirty="0">
                <a:latin typeface="Perpetua" panose="02020502060401020303" pitchFamily="18" charset="0"/>
              </a:rPr>
              <a:t> #7322</a:t>
            </a:r>
          </a:p>
          <a:p>
            <a:pPr algn="r"/>
            <a:r>
              <a:rPr lang="en-US" sz="1400" dirty="0">
                <a:latin typeface="Perpetua" panose="02020502060401020303" pitchFamily="18" charset="0"/>
              </a:rPr>
              <a:t>Daniel Island, SC 29492</a:t>
            </a:r>
          </a:p>
          <a:p>
            <a:pPr algn="r"/>
            <a:r>
              <a:rPr lang="en-US" sz="1400" dirty="0">
                <a:latin typeface="Perpetua" panose="02020502060401020303" pitchFamily="18" charset="0"/>
              </a:rPr>
              <a:t>www.theresejenkins.com</a:t>
            </a:r>
            <a:endParaRPr lang="en-US" sz="1100" dirty="0">
              <a:latin typeface="Perpetua" panose="02020502060401020303" pitchFamily="18"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6972" y="9211656"/>
            <a:ext cx="732264" cy="765767"/>
          </a:xfrm>
          <a:prstGeom prst="rect">
            <a:avLst/>
          </a:prstGeom>
        </p:spPr>
      </p:pic>
      <p:pic>
        <p:nvPicPr>
          <p:cNvPr id="1029"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32933" y="3940904"/>
            <a:ext cx="1339571" cy="891190"/>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16"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884122" y="3937677"/>
            <a:ext cx="1349274" cy="897646"/>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541082" y="3936795"/>
            <a:ext cx="1371600" cy="899409"/>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1"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437484" y="3935894"/>
            <a:ext cx="1354632" cy="901211"/>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5"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4994419" y="3936489"/>
            <a:ext cx="1352845" cy="900022"/>
          </a:xfrm>
          <a:prstGeom prst="rect">
            <a:avLst/>
          </a:prstGeom>
          <a:ln w="38100" cap="sq">
            <a:noFill/>
            <a:prstDash val="solid"/>
            <a:miter lim="800000"/>
          </a:ln>
          <a:effectLst/>
          <a:extLst>
            <a:ext uri="{909E8E84-426E-40DD-AFC4-6F175D3DCCD1}">
              <a14:hiddenFill xmlns:a14="http://schemas.microsoft.com/office/drawing/2010/main">
                <a:solidFill>
                  <a:schemeClr val="accent1"/>
                </a:solidFill>
              </a14:hiddenFill>
            </a:ext>
          </a:extLst>
        </p:spPr>
      </p:pic>
      <p:pic>
        <p:nvPicPr>
          <p:cNvPr id="36" name="Picture 2">
            <a:extLst>
              <a:ext uri="{FF2B5EF4-FFF2-40B4-BE49-F238E27FC236}">
                <a16:creationId xmlns:a16="http://schemas.microsoft.com/office/drawing/2014/main" id="{A4B35426-3F92-490F-A12F-3DE474E5E101}"/>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t="6559" b="6559"/>
          <a:stretch/>
        </p:blipFill>
        <p:spPr bwMode="auto">
          <a:xfrm>
            <a:off x="4191001" y="1600200"/>
            <a:ext cx="3721681" cy="2160144"/>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1">
            <a:extLst>
              <a:ext uri="{FF2B5EF4-FFF2-40B4-BE49-F238E27FC236}">
                <a16:creationId xmlns:a16="http://schemas.microsoft.com/office/drawing/2014/main" id="{DA52FB94-2BE7-E53E-CB58-DC4FE45B9F7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218833" y="9210491"/>
            <a:ext cx="875746" cy="768096"/>
          </a:xfrm>
          <a:prstGeom prst="rect">
            <a:avLst/>
          </a:prstGeom>
        </p:spPr>
      </p:pic>
    </p:spTree>
    <p:extLst>
      <p:ext uri="{BB962C8B-B14F-4D97-AF65-F5344CB8AC3E}">
        <p14:creationId xmlns:p14="http://schemas.microsoft.com/office/powerpoint/2010/main" val="1173017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599</TotalTime>
  <Words>291</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Perpetua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2025-07-15T19:43:30Z</dcterms:modified>
</cp:coreProperties>
</file>