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71" d="100"/>
          <a:sy n="71" d="100"/>
        </p:scale>
        <p:origin x="2238" y="11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10/10/2024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svg"/><Relationship Id="rId18" Type="http://schemas.openxmlformats.org/officeDocument/2006/relationships/image" Target="../media/image15.png"/><Relationship Id="rId3" Type="http://schemas.openxmlformats.org/officeDocument/2006/relationships/hyperlink" Target="http://www.avenuerealtyco.com/" TargetMode="External"/><Relationship Id="rId21" Type="http://schemas.openxmlformats.org/officeDocument/2006/relationships/image" Target="../media/image18.svg"/><Relationship Id="rId7" Type="http://schemas.openxmlformats.org/officeDocument/2006/relationships/image" Target="../media/image4.jpeg"/><Relationship Id="rId12" Type="http://schemas.openxmlformats.org/officeDocument/2006/relationships/image" Target="../media/image9.png"/><Relationship Id="rId17" Type="http://schemas.openxmlformats.org/officeDocument/2006/relationships/image" Target="../media/image14.svg"/><Relationship Id="rId2" Type="http://schemas.openxmlformats.org/officeDocument/2006/relationships/image" Target="../media/image1.jpg"/><Relationship Id="rId16" Type="http://schemas.openxmlformats.org/officeDocument/2006/relationships/image" Target="../media/image13.png"/><Relationship Id="rId20" Type="http://schemas.openxmlformats.org/officeDocument/2006/relationships/image" Target="../media/image17.pn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svg"/><Relationship Id="rId5" Type="http://schemas.openxmlformats.org/officeDocument/2006/relationships/hyperlink" Target="mailto:gboger@avenuerealtyco.com" TargetMode="External"/><Relationship Id="rId15" Type="http://schemas.openxmlformats.org/officeDocument/2006/relationships/image" Target="../media/image12.svg"/><Relationship Id="rId23" Type="http://schemas.openxmlformats.org/officeDocument/2006/relationships/image" Target="../media/image20.svg"/><Relationship Id="rId10" Type="http://schemas.openxmlformats.org/officeDocument/2006/relationships/image" Target="../media/image7.png"/><Relationship Id="rId19" Type="http://schemas.openxmlformats.org/officeDocument/2006/relationships/image" Target="../media/image16.svg"/><Relationship Id="rId4" Type="http://schemas.openxmlformats.org/officeDocument/2006/relationships/image" Target="../media/image2.png"/><Relationship Id="rId9" Type="http://schemas.openxmlformats.org/officeDocument/2006/relationships/image" Target="../media/image6.png"/><Relationship Id="rId14" Type="http://schemas.openxmlformats.org/officeDocument/2006/relationships/image" Target="../media/image11.png"/><Relationship Id="rId22"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934986CF-28B4-6911-863C-0761A09EDD5A}"/>
              </a:ext>
            </a:extLst>
          </p:cNvPr>
          <p:cNvSpPr/>
          <p:nvPr/>
        </p:nvSpPr>
        <p:spPr>
          <a:xfrm>
            <a:off x="152401" y="6759476"/>
            <a:ext cx="4800599" cy="2123658"/>
          </a:xfrm>
          <a:prstGeom prst="rect">
            <a:avLst/>
          </a:prstGeom>
        </p:spPr>
        <p:txBody>
          <a:bodyPr wrap="square">
            <a:spAutoFit/>
          </a:bodyPr>
          <a:lstStyle/>
          <a:p>
            <a:pPr algn="ctr"/>
            <a:r>
              <a:rPr lang="en-US" sz="1200" dirty="0">
                <a:ln w="3175">
                  <a:noFill/>
                </a:ln>
                <a:solidFill>
                  <a:schemeClr val="accent1">
                    <a:lumMod val="75000"/>
                  </a:schemeClr>
                </a:solidFill>
                <a:latin typeface="Tenor Sans" panose="02000000000000000000" pitchFamily="2" charset="0"/>
              </a:rPr>
              <a:t>Why renovate when you can buy nearly NEW?? Don't miss your chance to own a pristine, 2021 newer construction home with the potential added benefit of a mother-in-law suite or rentable accessory dwelling studio apartment (FROG). Situated in the heart of the picturesque town of Mount Pleasant, and just 10 minutes to the beach, this stunning home located at 1313 Founders Way perfectly combines convenience and Southern charm as you are welcomed into the home with double front porches. Located in the highly sought after Midtown neighborhood and built in 2021, this meticulously maintained home feels even better than new.</a:t>
            </a:r>
          </a:p>
        </p:txBody>
      </p:sp>
      <p:pic>
        <p:nvPicPr>
          <p:cNvPr id="8" name="Picture 7">
            <a:extLst>
              <a:ext uri="{FF2B5EF4-FFF2-40B4-BE49-F238E27FC236}">
                <a16:creationId xmlns:a16="http://schemas.microsoft.com/office/drawing/2014/main" id="{5FF7D51E-87B4-42D8-A7C8-1EFAB7726AB9}"/>
              </a:ext>
            </a:extLst>
          </p:cNvPr>
          <p:cNvPicPr>
            <a:picLocks noChangeAspect="1"/>
          </p:cNvPicPr>
          <p:nvPr/>
        </p:nvPicPr>
        <p:blipFill>
          <a:blip r:embed="rId2" cstate="print">
            <a:extLst>
              <a:ext uri="{28A0092B-C50C-407E-A947-70E740481C1C}">
                <a14:useLocalDpi xmlns:a14="http://schemas.microsoft.com/office/drawing/2010/main" val="0"/>
              </a:ext>
            </a:extLst>
          </a:blip>
          <a:srcRect t="4701" b="23248"/>
          <a:stretch/>
        </p:blipFill>
        <p:spPr>
          <a:xfrm>
            <a:off x="1135744" y="1417940"/>
            <a:ext cx="5958112" cy="2861851"/>
          </a:xfrm>
          <a:prstGeom prst="rect">
            <a:avLst/>
          </a:prstGeom>
          <a:ln w="3175">
            <a:solidFill>
              <a:schemeClr val="bg1"/>
            </a:solidFill>
          </a:ln>
          <a:effectLst/>
        </p:spPr>
      </p:pic>
      <p:sp>
        <p:nvSpPr>
          <p:cNvPr id="14" name="Rectangle 13"/>
          <p:cNvSpPr/>
          <p:nvPr/>
        </p:nvSpPr>
        <p:spPr>
          <a:xfrm>
            <a:off x="5434375" y="9492268"/>
            <a:ext cx="2642825" cy="415498"/>
          </a:xfrm>
          <a:prstGeom prst="rect">
            <a:avLst/>
          </a:prstGeom>
        </p:spPr>
        <p:txBody>
          <a:bodyPr wrap="square">
            <a:spAutoFit/>
          </a:bodyPr>
          <a:lstStyle/>
          <a:p>
            <a:pPr algn="ctr"/>
            <a:r>
              <a:rPr lang="en-US" sz="1050" dirty="0">
                <a:solidFill>
                  <a:schemeClr val="tx2"/>
                </a:solidFill>
                <a:latin typeface="Tenor Sans" panose="02000000000000000000" pitchFamily="2" charset="0"/>
              </a:rPr>
              <a:t>Avenue Realty Company</a:t>
            </a:r>
          </a:p>
          <a:p>
            <a:pPr algn="ctr"/>
            <a:r>
              <a:rPr lang="en-US" sz="1050" dirty="0">
                <a:solidFill>
                  <a:schemeClr val="tx2"/>
                </a:solidFill>
                <a:latin typeface="Tenor Sans" panose="02000000000000000000" pitchFamily="2" charset="0"/>
                <a:hlinkClick r:id="rId3">
                  <a:extLst>
                    <a:ext uri="{A12FA001-AC4F-418D-AE19-62706E023703}">
                      <ahyp:hlinkClr xmlns:ahyp="http://schemas.microsoft.com/office/drawing/2018/hyperlinkcolor" val="tx"/>
                    </a:ext>
                  </a:extLst>
                </a:hlinkClick>
              </a:rPr>
              <a:t>www.avenuerealtyco.com</a:t>
            </a:r>
            <a:r>
              <a:rPr lang="en-US" sz="1050" dirty="0">
                <a:solidFill>
                  <a:schemeClr val="tx2"/>
                </a:solidFill>
                <a:latin typeface="Tenor Sans" panose="02000000000000000000" pitchFamily="2" charset="0"/>
              </a:rPr>
              <a:t> </a:t>
            </a:r>
          </a:p>
        </p:txBody>
      </p:sp>
      <p:pic>
        <p:nvPicPr>
          <p:cNvPr id="23"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6185008" y="6813066"/>
            <a:ext cx="1141559" cy="1141559"/>
          </a:xfrm>
          <a:prstGeom prst="ellipse">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5434375" y="8042452"/>
            <a:ext cx="2642824" cy="707886"/>
          </a:xfrm>
          <a:prstGeom prst="rect">
            <a:avLst/>
          </a:prstGeom>
        </p:spPr>
        <p:txBody>
          <a:bodyPr wrap="square">
            <a:spAutoFit/>
          </a:bodyPr>
          <a:lstStyle/>
          <a:p>
            <a:pPr algn="ctr"/>
            <a:r>
              <a:rPr lang="en-US" sz="1600" dirty="0">
                <a:solidFill>
                  <a:schemeClr val="tx2"/>
                </a:solidFill>
                <a:latin typeface="Tenor Sans" panose="02000000000000000000" pitchFamily="2" charset="0"/>
              </a:rPr>
              <a:t>Greg Boger</a:t>
            </a:r>
          </a:p>
          <a:p>
            <a:pPr algn="ctr"/>
            <a:r>
              <a:rPr lang="en-US" sz="1200" dirty="0">
                <a:solidFill>
                  <a:schemeClr val="tx2"/>
                </a:solidFill>
                <a:latin typeface="Tenor Sans" panose="02000000000000000000" pitchFamily="2" charset="0"/>
              </a:rPr>
              <a:t>843-277-5845</a:t>
            </a:r>
          </a:p>
          <a:p>
            <a:pPr algn="ctr"/>
            <a:r>
              <a:rPr lang="en-US" sz="1200" dirty="0">
                <a:solidFill>
                  <a:schemeClr val="tx2"/>
                </a:solidFill>
                <a:latin typeface="Tenor Sans" panose="02000000000000000000" pitchFamily="2" charset="0"/>
                <a:hlinkClick r:id="rId5">
                  <a:extLst>
                    <a:ext uri="{A12FA001-AC4F-418D-AE19-62706E023703}">
                      <ahyp:hlinkClr xmlns:ahyp="http://schemas.microsoft.com/office/drawing/2018/hyperlinkcolor" val="tx"/>
                    </a:ext>
                  </a:extLst>
                </a:hlinkClick>
              </a:rPr>
              <a:t>gboger@avenuerealtyco.com</a:t>
            </a:r>
            <a:r>
              <a:rPr lang="en-US" sz="1200" dirty="0">
                <a:solidFill>
                  <a:schemeClr val="tx2"/>
                </a:solidFill>
                <a:latin typeface="Tenor Sans" panose="02000000000000000000" pitchFamily="2" charset="0"/>
              </a:rPr>
              <a:t> </a:t>
            </a:r>
          </a:p>
        </p:txBody>
      </p:sp>
      <p:sp>
        <p:nvSpPr>
          <p:cNvPr id="5" name="Rectangle 4"/>
          <p:cNvSpPr/>
          <p:nvPr/>
        </p:nvSpPr>
        <p:spPr>
          <a:xfrm>
            <a:off x="0" y="5879068"/>
            <a:ext cx="8229600" cy="361637"/>
          </a:xfrm>
          <a:prstGeom prst="rect">
            <a:avLst/>
          </a:prstGeom>
        </p:spPr>
        <p:txBody>
          <a:bodyPr wrap="square">
            <a:spAutoFit/>
          </a:bodyPr>
          <a:lstStyle/>
          <a:p>
            <a:pPr algn="ctr"/>
            <a:r>
              <a:rPr lang="en-US" sz="1750" b="1" dirty="0">
                <a:ln w="3175">
                  <a:noFill/>
                </a:ln>
                <a:solidFill>
                  <a:schemeClr val="tx2"/>
                </a:solidFill>
                <a:latin typeface="Tenor Sans" panose="02000000000000000000" pitchFamily="2" charset="0"/>
              </a:rPr>
              <a:t>Midtown | MLS# 24025915 | Now Offering at $1,239,000</a:t>
            </a:r>
          </a:p>
        </p:txBody>
      </p:sp>
      <p:pic>
        <p:nvPicPr>
          <p:cNvPr id="26" name="Picture 25">
            <a:extLst>
              <a:ext uri="{FF2B5EF4-FFF2-40B4-BE49-F238E27FC236}">
                <a16:creationId xmlns:a16="http://schemas.microsoft.com/office/drawing/2014/main" id="{3FFD9299-D595-423B-8AC6-B45762C384F2}"/>
              </a:ext>
            </a:extLst>
          </p:cNvPr>
          <p:cNvPicPr>
            <a:picLocks noChangeAspect="1"/>
          </p:cNvPicPr>
          <p:nvPr/>
        </p:nvPicPr>
        <p:blipFill>
          <a:blip r:embed="rId6" cstate="print">
            <a:extLst>
              <a:ext uri="{28A0092B-C50C-407E-A947-70E740481C1C}">
                <a14:useLocalDpi xmlns:a14="http://schemas.microsoft.com/office/drawing/2010/main" val="0"/>
              </a:ext>
            </a:extLst>
          </a:blip>
          <a:srcRect t="15210" b="7862"/>
          <a:stretch/>
        </p:blipFill>
        <p:spPr>
          <a:xfrm>
            <a:off x="1135744" y="4365091"/>
            <a:ext cx="2945180" cy="1510440"/>
          </a:xfrm>
          <a:prstGeom prst="rect">
            <a:avLst/>
          </a:prstGeom>
        </p:spPr>
      </p:pic>
      <p:pic>
        <p:nvPicPr>
          <p:cNvPr id="16" name="Picture 15">
            <a:extLst>
              <a:ext uri="{FF2B5EF4-FFF2-40B4-BE49-F238E27FC236}">
                <a16:creationId xmlns:a16="http://schemas.microsoft.com/office/drawing/2014/main" id="{F1C97419-5D6B-2126-A45A-0667FFCCA319}"/>
              </a:ext>
            </a:extLst>
          </p:cNvPr>
          <p:cNvPicPr>
            <a:picLocks noChangeAspect="1"/>
          </p:cNvPicPr>
          <p:nvPr/>
        </p:nvPicPr>
        <p:blipFill>
          <a:blip r:embed="rId7" cstate="print">
            <a:extLst>
              <a:ext uri="{28A0092B-C50C-407E-A947-70E740481C1C}">
                <a14:useLocalDpi xmlns:a14="http://schemas.microsoft.com/office/drawing/2010/main" val="0"/>
              </a:ext>
            </a:extLst>
          </a:blip>
          <a:srcRect t="7449" b="15625"/>
          <a:stretch/>
        </p:blipFill>
        <p:spPr>
          <a:xfrm>
            <a:off x="4148676" y="4365091"/>
            <a:ext cx="2945180" cy="1510440"/>
          </a:xfrm>
          <a:prstGeom prst="rect">
            <a:avLst/>
          </a:prstGeom>
        </p:spPr>
      </p:pic>
      <p:pic>
        <p:nvPicPr>
          <p:cNvPr id="17" name="Picture 16">
            <a:extLst>
              <a:ext uri="{FF2B5EF4-FFF2-40B4-BE49-F238E27FC236}">
                <a16:creationId xmlns:a16="http://schemas.microsoft.com/office/drawing/2014/main" id="{6D4FA094-238F-D9AC-C046-4B4E9EAF53D4}"/>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0134600" y="5486400"/>
            <a:ext cx="1828800" cy="1219200"/>
          </a:xfrm>
          <a:prstGeom prst="rect">
            <a:avLst/>
          </a:prstGeom>
        </p:spPr>
      </p:pic>
      <p:sp>
        <p:nvSpPr>
          <p:cNvPr id="7" name="Title 1">
            <a:extLst>
              <a:ext uri="{FF2B5EF4-FFF2-40B4-BE49-F238E27FC236}">
                <a16:creationId xmlns:a16="http://schemas.microsoft.com/office/drawing/2014/main" id="{8D3221F6-CE62-98AC-0675-F7EFCDA3B338}"/>
              </a:ext>
            </a:extLst>
          </p:cNvPr>
          <p:cNvSpPr txBox="1">
            <a:spLocks/>
          </p:cNvSpPr>
          <p:nvPr/>
        </p:nvSpPr>
        <p:spPr>
          <a:xfrm>
            <a:off x="1" y="853736"/>
            <a:ext cx="8229598" cy="478903"/>
          </a:xfrm>
          <a:prstGeom prst="rect">
            <a:avLst/>
          </a:prstGeom>
          <a:noFill/>
          <a:effectLst/>
        </p:spPr>
        <p:txBody>
          <a:bodyPr vert="horz" lIns="101882" tIns="50941" rIns="101882" bIns="5094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2600" b="1" dirty="0">
                <a:solidFill>
                  <a:schemeClr val="accent1">
                    <a:lumMod val="75000"/>
                  </a:schemeClr>
                </a:solidFill>
                <a:latin typeface="Tenor Sans" panose="02000000000000000000" pitchFamily="2" charset="0"/>
                <a:cs typeface="Levenim MT" panose="020F0502020204030204" pitchFamily="2" charset="-79"/>
              </a:rPr>
              <a:t>1313 Founders Way | Mount Pleasant</a:t>
            </a:r>
          </a:p>
        </p:txBody>
      </p:sp>
      <p:cxnSp>
        <p:nvCxnSpPr>
          <p:cNvPr id="11" name="Straight Connector 10">
            <a:extLst>
              <a:ext uri="{FF2B5EF4-FFF2-40B4-BE49-F238E27FC236}">
                <a16:creationId xmlns:a16="http://schemas.microsoft.com/office/drawing/2014/main" id="{07938309-BACA-04E4-9024-318A3D6B6257}"/>
              </a:ext>
            </a:extLst>
          </p:cNvPr>
          <p:cNvCxnSpPr>
            <a:cxnSpLocks/>
          </p:cNvCxnSpPr>
          <p:nvPr/>
        </p:nvCxnSpPr>
        <p:spPr>
          <a:xfrm>
            <a:off x="228600" y="394656"/>
            <a:ext cx="7772400" cy="0"/>
          </a:xfrm>
          <a:prstGeom prst="line">
            <a:avLst/>
          </a:prstGeom>
          <a:ln>
            <a:solidFill>
              <a:schemeClr val="tx2">
                <a:alpha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1485900" y="0"/>
            <a:ext cx="5257800" cy="789312"/>
          </a:xfrm>
          <a:solidFill>
            <a:schemeClr val="bg1"/>
          </a:solidFill>
          <a:effectLst/>
        </p:spPr>
        <p:txBody>
          <a:bodyPr anchor="ctr">
            <a:noAutofit/>
          </a:bodyPr>
          <a:lstStyle/>
          <a:p>
            <a:r>
              <a:rPr lang="en-US" sz="4800" dirty="0">
                <a:latin typeface="P22 Marcel Script Pro" panose="02000000000000000000" pitchFamily="50" charset="0"/>
              </a:rPr>
              <a:t>Open House Saturday 12-2</a:t>
            </a:r>
            <a:endParaRPr lang="en-US" sz="4800" dirty="0">
              <a:latin typeface="P22 Marcel Script Pro" panose="02000000000000000000" pitchFamily="50" charset="0"/>
              <a:cs typeface="Levenim MT" panose="020F0502020204030204" pitchFamily="2" charset="-79"/>
            </a:endParaRPr>
          </a:p>
        </p:txBody>
      </p:sp>
      <p:pic>
        <p:nvPicPr>
          <p:cNvPr id="13" name="Picture 2">
            <a:extLst>
              <a:ext uri="{FF2B5EF4-FFF2-40B4-BE49-F238E27FC236}">
                <a16:creationId xmlns:a16="http://schemas.microsoft.com/office/drawing/2014/main" id="{0EA08FD3-4091-4B61-A35F-0931472FB27A}"/>
              </a:ext>
            </a:extLst>
          </p:cNvPr>
          <p:cNvPicPr>
            <a:picLocks noChangeAspect="1" noChangeArrowheads="1"/>
          </p:cNvPicPr>
          <p:nvPr/>
        </p:nvPicPr>
        <p:blipFill>
          <a:blip r:embed="rId9" cstate="print">
            <a:duotone>
              <a:prstClr val="black"/>
              <a:schemeClr val="accent1">
                <a:tint val="45000"/>
                <a:satMod val="400000"/>
              </a:schemeClr>
            </a:duotone>
            <a:extLst>
              <a:ext uri="{28A0092B-C50C-407E-A947-70E740481C1C}">
                <a14:useLocalDpi xmlns:a14="http://schemas.microsoft.com/office/drawing/2010/main" val="0"/>
              </a:ext>
            </a:extLst>
          </a:blip>
          <a:srcRect/>
          <a:stretch/>
        </p:blipFill>
        <p:spPr bwMode="auto">
          <a:xfrm>
            <a:off x="5997860" y="9162357"/>
            <a:ext cx="1515854" cy="2102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Graphic 8" descr="Bed with solid fill">
            <a:extLst>
              <a:ext uri="{FF2B5EF4-FFF2-40B4-BE49-F238E27FC236}">
                <a16:creationId xmlns:a16="http://schemas.microsoft.com/office/drawing/2014/main" id="{DFE1DD53-A2CD-4790-FFED-4630FCED0C6F}"/>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3579000" y="3496100"/>
            <a:ext cx="914400" cy="914400"/>
          </a:xfrm>
          <a:prstGeom prst="rect">
            <a:avLst/>
          </a:prstGeom>
        </p:spPr>
      </p:pic>
      <p:pic>
        <p:nvPicPr>
          <p:cNvPr id="15" name="Graphic 14" descr="Bathtub with solid fill">
            <a:extLst>
              <a:ext uri="{FF2B5EF4-FFF2-40B4-BE49-F238E27FC236}">
                <a16:creationId xmlns:a16="http://schemas.microsoft.com/office/drawing/2014/main" id="{BD577405-F74D-BB4E-20DD-FF53903ED0AD}"/>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2436274" y="3403167"/>
            <a:ext cx="914400" cy="914400"/>
          </a:xfrm>
          <a:prstGeom prst="rect">
            <a:avLst/>
          </a:prstGeom>
        </p:spPr>
      </p:pic>
      <p:pic>
        <p:nvPicPr>
          <p:cNvPr id="21" name="Graphic 20" descr="Triangle Ruler with solid fill">
            <a:extLst>
              <a:ext uri="{FF2B5EF4-FFF2-40B4-BE49-F238E27FC236}">
                <a16:creationId xmlns:a16="http://schemas.microsoft.com/office/drawing/2014/main" id="{E8E271ED-EF8C-6E63-EF07-2DA3B2BD212B}"/>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4793646" y="3496100"/>
            <a:ext cx="914400" cy="914400"/>
          </a:xfrm>
          <a:prstGeom prst="rect">
            <a:avLst/>
          </a:prstGeom>
        </p:spPr>
      </p:pic>
      <p:grpSp>
        <p:nvGrpSpPr>
          <p:cNvPr id="33" name="Group 32">
            <a:extLst>
              <a:ext uri="{FF2B5EF4-FFF2-40B4-BE49-F238E27FC236}">
                <a16:creationId xmlns:a16="http://schemas.microsoft.com/office/drawing/2014/main" id="{CEAB0207-37C6-C405-0659-31C3A6CC7F9C}"/>
              </a:ext>
            </a:extLst>
          </p:cNvPr>
          <p:cNvGrpSpPr/>
          <p:nvPr/>
        </p:nvGrpSpPr>
        <p:grpSpPr>
          <a:xfrm>
            <a:off x="226225" y="9132225"/>
            <a:ext cx="4652950" cy="775541"/>
            <a:chOff x="0" y="9132225"/>
            <a:chExt cx="4652950" cy="775541"/>
          </a:xfrm>
        </p:grpSpPr>
        <p:pic>
          <p:nvPicPr>
            <p:cNvPr id="4" name="Graphic 3" descr="Bed outline">
              <a:extLst>
                <a:ext uri="{FF2B5EF4-FFF2-40B4-BE49-F238E27FC236}">
                  <a16:creationId xmlns:a16="http://schemas.microsoft.com/office/drawing/2014/main" id="{C5F9DD43-14B7-B173-A2EC-C9126D1D2FDD}"/>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362937" y="9132225"/>
              <a:ext cx="457200" cy="457200"/>
            </a:xfrm>
            <a:prstGeom prst="rect">
              <a:avLst/>
            </a:prstGeom>
          </p:spPr>
        </p:pic>
        <p:pic>
          <p:nvPicPr>
            <p:cNvPr id="19" name="Graphic 18" descr="Bathtub outline">
              <a:extLst>
                <a:ext uri="{FF2B5EF4-FFF2-40B4-BE49-F238E27FC236}">
                  <a16:creationId xmlns:a16="http://schemas.microsoft.com/office/drawing/2014/main" id="{8F4C1B7E-8DAF-4942-984E-FFD25FAFD57A}"/>
                </a:ext>
              </a:extLst>
            </p:cNvPr>
            <p:cNvPicPr>
              <a:picLocks noChangeAspect="1"/>
            </p:cNvPicPr>
            <p:nvPr/>
          </p:nvPicPr>
          <p:blipFill>
            <a:blip r:embed="rId18">
              <a:extLst>
                <a:ext uri="{96DAC541-7B7A-43D3-8B79-37D633B846F1}">
                  <asvg:svgBlip xmlns:asvg="http://schemas.microsoft.com/office/drawing/2016/SVG/main" r:embed="rId19"/>
                </a:ext>
              </a:extLst>
            </a:blip>
            <a:stretch>
              <a:fillRect/>
            </a:stretch>
          </p:blipFill>
          <p:spPr>
            <a:xfrm>
              <a:off x="1519562" y="9132225"/>
              <a:ext cx="457200" cy="457200"/>
            </a:xfrm>
            <a:prstGeom prst="rect">
              <a:avLst/>
            </a:prstGeom>
          </p:spPr>
        </p:pic>
        <p:pic>
          <p:nvPicPr>
            <p:cNvPr id="25" name="Graphic 24" descr="Triangle Ruler outline">
              <a:extLst>
                <a:ext uri="{FF2B5EF4-FFF2-40B4-BE49-F238E27FC236}">
                  <a16:creationId xmlns:a16="http://schemas.microsoft.com/office/drawing/2014/main" id="{AE960326-7519-9F39-C84B-AF0F68F0AB90}"/>
                </a:ext>
              </a:extLst>
            </p:cNvPr>
            <p:cNvPicPr>
              <a:picLocks noChangeAspect="1"/>
            </p:cNvPicPr>
            <p:nvPr/>
          </p:nvPicPr>
          <p:blipFill>
            <a:blip r:embed="rId20">
              <a:extLst>
                <a:ext uri="{96DAC541-7B7A-43D3-8B79-37D633B846F1}">
                  <asvg:svgBlip xmlns:asvg="http://schemas.microsoft.com/office/drawing/2016/SVG/main" r:embed="rId21"/>
                </a:ext>
              </a:extLst>
            </a:blip>
            <a:stretch>
              <a:fillRect/>
            </a:stretch>
          </p:blipFill>
          <p:spPr>
            <a:xfrm>
              <a:off x="2676187" y="9132225"/>
              <a:ext cx="457200" cy="457200"/>
            </a:xfrm>
            <a:prstGeom prst="rect">
              <a:avLst/>
            </a:prstGeom>
          </p:spPr>
        </p:pic>
        <p:pic>
          <p:nvPicPr>
            <p:cNvPr id="28" name="Graphic 27" descr="Deciduous tree outline">
              <a:extLst>
                <a:ext uri="{FF2B5EF4-FFF2-40B4-BE49-F238E27FC236}">
                  <a16:creationId xmlns:a16="http://schemas.microsoft.com/office/drawing/2014/main" id="{564CDEDC-0DF2-3F63-C637-CAFF4A8DCEF8}"/>
                </a:ext>
              </a:extLst>
            </p:cNvPr>
            <p:cNvPicPr>
              <a:picLocks noChangeAspect="1"/>
            </p:cNvPicPr>
            <p:nvPr/>
          </p:nvPicPr>
          <p:blipFill>
            <a:blip r:embed="rId22">
              <a:extLst>
                <a:ext uri="{96DAC541-7B7A-43D3-8B79-37D633B846F1}">
                  <asvg:svgBlip xmlns:asvg="http://schemas.microsoft.com/office/drawing/2016/SVG/main" r:embed="rId23"/>
                </a:ext>
              </a:extLst>
            </a:blip>
            <a:stretch>
              <a:fillRect/>
            </a:stretch>
          </p:blipFill>
          <p:spPr>
            <a:xfrm>
              <a:off x="3832812" y="9132225"/>
              <a:ext cx="457200" cy="457200"/>
            </a:xfrm>
            <a:prstGeom prst="rect">
              <a:avLst/>
            </a:prstGeom>
          </p:spPr>
        </p:pic>
        <p:sp>
          <p:nvSpPr>
            <p:cNvPr id="29" name="Rectangle 28">
              <a:extLst>
                <a:ext uri="{FF2B5EF4-FFF2-40B4-BE49-F238E27FC236}">
                  <a16:creationId xmlns:a16="http://schemas.microsoft.com/office/drawing/2014/main" id="{B408BD9A-7DEA-00B2-1F51-745B3FC72761}"/>
                </a:ext>
              </a:extLst>
            </p:cNvPr>
            <p:cNvSpPr/>
            <p:nvPr/>
          </p:nvSpPr>
          <p:spPr>
            <a:xfrm>
              <a:off x="0" y="9653850"/>
              <a:ext cx="1183075" cy="253916"/>
            </a:xfrm>
            <a:prstGeom prst="rect">
              <a:avLst/>
            </a:prstGeom>
          </p:spPr>
          <p:txBody>
            <a:bodyPr wrap="square">
              <a:spAutoFit/>
            </a:bodyPr>
            <a:lstStyle/>
            <a:p>
              <a:pPr algn="ctr"/>
              <a:r>
                <a:rPr lang="en-US" sz="1050" dirty="0">
                  <a:solidFill>
                    <a:schemeClr val="tx2"/>
                  </a:solidFill>
                  <a:latin typeface="Tenor Sans" panose="02000000000000000000" pitchFamily="2" charset="0"/>
                </a:rPr>
                <a:t>4 Beds</a:t>
              </a:r>
            </a:p>
          </p:txBody>
        </p:sp>
        <p:sp>
          <p:nvSpPr>
            <p:cNvPr id="30" name="Rectangle 29">
              <a:extLst>
                <a:ext uri="{FF2B5EF4-FFF2-40B4-BE49-F238E27FC236}">
                  <a16:creationId xmlns:a16="http://schemas.microsoft.com/office/drawing/2014/main" id="{2C01951D-3507-B4C2-22AB-F6DB6833242A}"/>
                </a:ext>
              </a:extLst>
            </p:cNvPr>
            <p:cNvSpPr/>
            <p:nvPr/>
          </p:nvSpPr>
          <p:spPr>
            <a:xfrm>
              <a:off x="1156625" y="9653850"/>
              <a:ext cx="1183075" cy="253916"/>
            </a:xfrm>
            <a:prstGeom prst="rect">
              <a:avLst/>
            </a:prstGeom>
          </p:spPr>
          <p:txBody>
            <a:bodyPr wrap="square">
              <a:spAutoFit/>
            </a:bodyPr>
            <a:lstStyle/>
            <a:p>
              <a:pPr algn="ctr"/>
              <a:r>
                <a:rPr lang="en-US" sz="1050" dirty="0">
                  <a:solidFill>
                    <a:schemeClr val="tx2"/>
                  </a:solidFill>
                  <a:latin typeface="Tenor Sans" panose="02000000000000000000" pitchFamily="2" charset="0"/>
                </a:rPr>
                <a:t>3½ Baths</a:t>
              </a:r>
            </a:p>
          </p:txBody>
        </p:sp>
        <p:sp>
          <p:nvSpPr>
            <p:cNvPr id="31" name="Rectangle 30">
              <a:extLst>
                <a:ext uri="{FF2B5EF4-FFF2-40B4-BE49-F238E27FC236}">
                  <a16:creationId xmlns:a16="http://schemas.microsoft.com/office/drawing/2014/main" id="{0519157E-2BB3-D4E6-1D81-1F969E156AC9}"/>
                </a:ext>
              </a:extLst>
            </p:cNvPr>
            <p:cNvSpPr/>
            <p:nvPr/>
          </p:nvSpPr>
          <p:spPr>
            <a:xfrm>
              <a:off x="2313250" y="9653850"/>
              <a:ext cx="1183075" cy="253916"/>
            </a:xfrm>
            <a:prstGeom prst="rect">
              <a:avLst/>
            </a:prstGeom>
          </p:spPr>
          <p:txBody>
            <a:bodyPr wrap="square">
              <a:spAutoFit/>
            </a:bodyPr>
            <a:lstStyle/>
            <a:p>
              <a:pPr algn="ctr"/>
              <a:r>
                <a:rPr lang="en-US" sz="1050" dirty="0">
                  <a:solidFill>
                    <a:schemeClr val="tx2"/>
                  </a:solidFill>
                  <a:latin typeface="Tenor Sans" panose="02000000000000000000" pitchFamily="2" charset="0"/>
                </a:rPr>
                <a:t>2,997 SF</a:t>
              </a:r>
            </a:p>
          </p:txBody>
        </p:sp>
        <p:sp>
          <p:nvSpPr>
            <p:cNvPr id="32" name="Rectangle 31">
              <a:extLst>
                <a:ext uri="{FF2B5EF4-FFF2-40B4-BE49-F238E27FC236}">
                  <a16:creationId xmlns:a16="http://schemas.microsoft.com/office/drawing/2014/main" id="{DCAA2E8D-243A-40AC-75A8-6A29128FE180}"/>
                </a:ext>
              </a:extLst>
            </p:cNvPr>
            <p:cNvSpPr/>
            <p:nvPr/>
          </p:nvSpPr>
          <p:spPr>
            <a:xfrm>
              <a:off x="3469875" y="9653850"/>
              <a:ext cx="1183075" cy="253916"/>
            </a:xfrm>
            <a:prstGeom prst="rect">
              <a:avLst/>
            </a:prstGeom>
          </p:spPr>
          <p:txBody>
            <a:bodyPr wrap="square">
              <a:spAutoFit/>
            </a:bodyPr>
            <a:lstStyle/>
            <a:p>
              <a:pPr algn="ctr"/>
              <a:r>
                <a:rPr lang="en-US" sz="1050" dirty="0">
                  <a:solidFill>
                    <a:schemeClr val="tx2"/>
                  </a:solidFill>
                  <a:latin typeface="Tenor Sans" panose="02000000000000000000" pitchFamily="2" charset="0"/>
                </a:rPr>
                <a:t>0.11 Acres</a:t>
              </a:r>
            </a:p>
          </p:txBody>
        </p:sp>
      </p:grpSp>
      <p:cxnSp>
        <p:nvCxnSpPr>
          <p:cNvPr id="3" name="Straight Connector 2">
            <a:extLst>
              <a:ext uri="{FF2B5EF4-FFF2-40B4-BE49-F238E27FC236}">
                <a16:creationId xmlns:a16="http://schemas.microsoft.com/office/drawing/2014/main" id="{4C54376B-667A-23C0-3DF0-9D1B53C34C2A}"/>
              </a:ext>
            </a:extLst>
          </p:cNvPr>
          <p:cNvCxnSpPr>
            <a:cxnSpLocks/>
          </p:cNvCxnSpPr>
          <p:nvPr/>
        </p:nvCxnSpPr>
        <p:spPr>
          <a:xfrm>
            <a:off x="228600" y="6477000"/>
            <a:ext cx="7772400" cy="0"/>
          </a:xfrm>
          <a:prstGeom prst="line">
            <a:avLst/>
          </a:prstGeom>
          <a:ln>
            <a:solidFill>
              <a:schemeClr val="tx2">
                <a:alpha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2346</TotalTime>
  <Words>155</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P22 Marcel Script Pro</vt:lpstr>
      <vt:lpstr>Tenor Sans</vt:lpstr>
      <vt:lpstr>Office Theme</vt:lpstr>
      <vt:lpstr>Open House Saturday 12-2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110</cp:revision>
  <dcterms:created xsi:type="dcterms:W3CDTF">2006-08-16T00:00:00Z</dcterms:created>
  <dcterms:modified xsi:type="dcterms:W3CDTF">2024-10-10T20:55:19Z</dcterms:modified>
</cp:coreProperties>
</file>