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C0C0C0"/>
    <a:srgbClr val="79B8FC"/>
    <a:srgbClr val="79B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754" y="-2683"/>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7/13/2022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7/13/2022</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jpe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hyperlink" Target="http://www.erineiselerealty.com/" TargetMode="External"/><Relationship Id="rId10" Type="http://schemas.openxmlformats.org/officeDocument/2006/relationships/image" Target="../media/image8.jpg"/><Relationship Id="rId4" Type="http://schemas.openxmlformats.org/officeDocument/2006/relationships/hyperlink" Target="mailto:erin.eisele@carolinaone.com" TargetMode="External"/><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rcRect t="1073" b="1073"/>
          <a:stretch/>
        </p:blipFill>
        <p:spPr>
          <a:xfrm>
            <a:off x="0" y="0"/>
            <a:ext cx="8229600" cy="5382640"/>
          </a:xfrm>
          <a:prstGeom prst="rect">
            <a:avLst/>
          </a:prstGeom>
          <a:ln>
            <a:noFill/>
          </a:ln>
          <a:effectLst/>
        </p:spPr>
      </p:pic>
      <p:sp>
        <p:nvSpPr>
          <p:cNvPr id="3" name="Subtitle 2"/>
          <p:cNvSpPr>
            <a:spLocks noGrp="1"/>
          </p:cNvSpPr>
          <p:nvPr>
            <p:ph type="subTitle" idx="1"/>
          </p:nvPr>
        </p:nvSpPr>
        <p:spPr>
          <a:xfrm>
            <a:off x="0" y="6270650"/>
            <a:ext cx="8229599" cy="2636395"/>
          </a:xfrm>
        </p:spPr>
        <p:txBody>
          <a:bodyPr anchor="ctr">
            <a:noAutofit/>
          </a:bodyPr>
          <a:lstStyle/>
          <a:p>
            <a:r>
              <a:rPr lang="en-US" sz="800" dirty="0">
                <a:latin typeface="Century Gothic" panose="020B0502020202020204" pitchFamily="34" charset="0"/>
              </a:rPr>
              <a:t>Gorgeous, upgraded, and private this 5bd/3bth Tupelo home is tucked away on a quiet cul-de-sac lot. This perfectly maintained home features an open floor plan ideal for entertaining, laminate flooring throughout, and first floor guest bedroom with full bath. The well appointed eat-in kitchen is highlighted by a large center island w/quartz countertops, ss appliances, a double oven, and beautiful custom tile backsplash. The spacious living room opens to the kitchen and features a corner gas log fireplace. Upstairs are three additional bedrooms including the master suite, and an oversized loft that can be used as flex space. The impressive master suite boasts a tray ceiling, walk-in closet, double vanity, garden tub and separate tile shower. Entire upstairs was freshly painted in 21' Laundry room is conveniently located on the second level. In back, enjoy a morning coffee on your screened in porch with custom stone patio and fire pit that overlooks a fully fenced backyard.</a:t>
            </a:r>
          </a:p>
          <a:p>
            <a:endParaRPr lang="en-US" sz="800" dirty="0">
              <a:latin typeface="Century Gothic" panose="020B0502020202020204" pitchFamily="34" charset="0"/>
            </a:endParaRPr>
          </a:p>
          <a:p>
            <a:r>
              <a:rPr lang="en-US" sz="800" dirty="0">
                <a:latin typeface="Century Gothic" panose="020B0502020202020204" pitchFamily="34" charset="0"/>
              </a:rPr>
              <a:t>Additional features include:</a:t>
            </a:r>
          </a:p>
          <a:p>
            <a:r>
              <a:rPr lang="en-US" sz="800" dirty="0">
                <a:latin typeface="Century Gothic" panose="020B0502020202020204" pitchFamily="34" charset="0"/>
              </a:rPr>
              <a:t>-crown molding throughout</a:t>
            </a:r>
          </a:p>
          <a:p>
            <a:r>
              <a:rPr lang="en-US" sz="800" dirty="0">
                <a:latin typeface="Century Gothic" panose="020B0502020202020204" pitchFamily="34" charset="0"/>
              </a:rPr>
              <a:t>-surround sound</a:t>
            </a:r>
          </a:p>
          <a:p>
            <a:r>
              <a:rPr lang="en-US" sz="800" dirty="0">
                <a:latin typeface="Century Gothic" panose="020B0502020202020204" pitchFamily="34" charset="0"/>
              </a:rPr>
              <a:t>-extra attic storage</a:t>
            </a:r>
          </a:p>
          <a:p>
            <a:r>
              <a:rPr lang="en-US" sz="800" dirty="0">
                <a:latin typeface="Century Gothic" panose="020B0502020202020204" pitchFamily="34" charset="0"/>
              </a:rPr>
              <a:t>-natural conservation buffer on one side</a:t>
            </a:r>
          </a:p>
          <a:p>
            <a:r>
              <a:rPr lang="en-US" sz="800" dirty="0">
                <a:latin typeface="Century Gothic" panose="020B0502020202020204" pitchFamily="34" charset="0"/>
              </a:rPr>
              <a:t>-2 car garage with extended driveway &amp; added garage door screen</a:t>
            </a:r>
          </a:p>
          <a:p>
            <a:r>
              <a:rPr lang="en-US" sz="800" dirty="0">
                <a:latin typeface="Century Gothic" panose="020B0502020202020204" pitchFamily="34" charset="0"/>
              </a:rPr>
              <a:t>-covered front porch</a:t>
            </a:r>
          </a:p>
          <a:p>
            <a:endParaRPr lang="en-US" sz="800" dirty="0">
              <a:latin typeface="Century Gothic" panose="020B0502020202020204" pitchFamily="34" charset="0"/>
            </a:endParaRPr>
          </a:p>
          <a:p>
            <a:r>
              <a:rPr lang="en-US" sz="800" dirty="0">
                <a:latin typeface="Century Gothic" panose="020B0502020202020204" pitchFamily="34" charset="0"/>
              </a:rPr>
              <a:t>Tupelo amenities include neighborhood pool, play park, and hiking trails. The Tupelo subdivision is conveniently located off of Highway 17 and just minutes away from the Oakland shopping center and award winning Mount Pleasant schools. Enjoy </a:t>
            </a:r>
            <a:r>
              <a:rPr lang="en-US" sz="800" dirty="0" err="1">
                <a:latin typeface="Century Gothic" panose="020B0502020202020204" pitchFamily="34" charset="0"/>
              </a:rPr>
              <a:t>lowcountry</a:t>
            </a:r>
            <a:r>
              <a:rPr lang="en-US" sz="800" dirty="0">
                <a:latin typeface="Century Gothic" panose="020B0502020202020204" pitchFamily="34" charset="0"/>
              </a:rPr>
              <a:t> living at it's finest just 20 minutes to the beach and 30 minutes to downtown Charleston.</a:t>
            </a:r>
            <a:endParaRPr lang="en-US" sz="800" b="1" i="1"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2" name="Title 1"/>
          <p:cNvSpPr>
            <a:spLocks noGrp="1"/>
          </p:cNvSpPr>
          <p:nvPr>
            <p:ph type="ctrTitle"/>
          </p:nvPr>
        </p:nvSpPr>
        <p:spPr>
          <a:xfrm>
            <a:off x="0" y="5445645"/>
            <a:ext cx="8229599" cy="762000"/>
          </a:xfrm>
        </p:spPr>
        <p:txBody>
          <a:bodyPr anchor="ctr">
            <a:noAutofit/>
            <a:scene3d>
              <a:camera prst="orthographicFront"/>
              <a:lightRig rig="soft" dir="t">
                <a:rot lat="0" lon="0" rev="17220000"/>
              </a:lightRig>
            </a:scene3d>
            <a:sp3d prstMaterial="softEdge"/>
          </a:bodyPr>
          <a:lstStyle/>
          <a:p>
            <a:r>
              <a:rPr lang="en-US" sz="2400" cap="none" dirty="0">
                <a:ln w="12700" cmpd="sng">
                  <a:noFill/>
                  <a:prstDash val="solid"/>
                </a:ln>
                <a:solidFill>
                  <a:srgbClr val="10253F"/>
                </a:solidFill>
                <a:effectLst/>
                <a:latin typeface="Century Gothic" panose="020B0502020202020204" pitchFamily="34" charset="0"/>
              </a:rPr>
              <a:t>1320 Belgian Draft Drive</a:t>
            </a:r>
            <a:br>
              <a:rPr lang="en-US" sz="2800" cap="none" dirty="0">
                <a:ln w="10541" cmpd="sng">
                  <a:noFill/>
                  <a:prstDash val="solid"/>
                </a:ln>
                <a:solidFill>
                  <a:srgbClr val="10253F"/>
                </a:solidFill>
                <a:effectLst/>
                <a:latin typeface="Century Gothic" panose="020B0502020202020204" pitchFamily="34" charset="0"/>
              </a:rPr>
            </a:br>
            <a:r>
              <a:rPr lang="en-US" sz="1800" cap="none" dirty="0">
                <a:ln w="10541" cmpd="sng">
                  <a:noFill/>
                  <a:prstDash val="solid"/>
                </a:ln>
                <a:solidFill>
                  <a:srgbClr val="10253F"/>
                </a:solidFill>
                <a:effectLst/>
                <a:latin typeface="Century Gothic" panose="020B0502020202020204" pitchFamily="34" charset="0"/>
              </a:rPr>
              <a:t>Carolina Park | Mount Pleasant, SC 29429 | MLS# 22017301 | $710,000</a:t>
            </a:r>
            <a:endParaRPr lang="en-US" sz="1600" i="1" cap="none" dirty="0">
              <a:ln w="10541" cmpd="sng">
                <a:noFill/>
                <a:prstDash val="solid"/>
              </a:ln>
              <a:solidFill>
                <a:srgbClr val="10253F"/>
              </a:solidFill>
              <a:effectLst/>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62860" y="8970051"/>
            <a:ext cx="838139" cy="1047673"/>
          </a:xfrm>
          <a:prstGeom prst="rect">
            <a:avLst/>
          </a:prstGeom>
        </p:spPr>
      </p:pic>
      <p:sp>
        <p:nvSpPr>
          <p:cNvPr id="17" name="Rectangle 16"/>
          <p:cNvSpPr/>
          <p:nvPr/>
        </p:nvSpPr>
        <p:spPr>
          <a:xfrm>
            <a:off x="228601" y="9055306"/>
            <a:ext cx="7772399" cy="877163"/>
          </a:xfrm>
          <a:prstGeom prst="rect">
            <a:avLst/>
          </a:prstGeom>
        </p:spPr>
        <p:txBody>
          <a:bodyPr wrap="square">
            <a:spAutoFit/>
          </a:bodyPr>
          <a:lstStyle/>
          <a:p>
            <a:pPr algn="ctr"/>
            <a:r>
              <a:rPr lang="en-US" sz="1800" dirty="0">
                <a:solidFill>
                  <a:schemeClr val="tx2"/>
                </a:solidFill>
                <a:latin typeface="Century Gothic" panose="020B0502020202020204" pitchFamily="34" charset="0"/>
              </a:rPr>
              <a:t>Erin Eisele</a:t>
            </a:r>
            <a:br>
              <a:rPr lang="en-US" sz="1800" dirty="0">
                <a:solidFill>
                  <a:schemeClr val="tx2"/>
                </a:solidFill>
                <a:latin typeface="Century Gothic" panose="020B0502020202020204" pitchFamily="34" charset="0"/>
              </a:rPr>
            </a:br>
            <a:r>
              <a:rPr lang="en-US" sz="1100" dirty="0">
                <a:solidFill>
                  <a:schemeClr val="tx2"/>
                </a:solidFill>
                <a:latin typeface="Century Gothic" panose="020B0502020202020204" pitchFamily="34" charset="0"/>
              </a:rPr>
              <a:t>843-329-2273</a:t>
            </a:r>
          </a:p>
          <a:p>
            <a:pPr algn="ctr"/>
            <a:r>
              <a:rPr lang="en-US" sz="1100" dirty="0">
                <a:solidFill>
                  <a:schemeClr val="tx2"/>
                </a:solidFill>
                <a:latin typeface="Century Gothic" panose="020B0502020202020204" pitchFamily="34" charset="0"/>
                <a:hlinkClick r:id="rId4"/>
              </a:rPr>
              <a:t>erin.eisele@carolinaone.com</a:t>
            </a:r>
            <a:endParaRPr lang="en-US" sz="1100" dirty="0">
              <a:solidFill>
                <a:schemeClr val="tx2"/>
              </a:solidFill>
              <a:latin typeface="Century Gothic" panose="020B0502020202020204" pitchFamily="34" charset="0"/>
            </a:endParaRPr>
          </a:p>
          <a:p>
            <a:pPr algn="ctr"/>
            <a:r>
              <a:rPr lang="en-US" sz="1100" dirty="0">
                <a:solidFill>
                  <a:schemeClr val="tx2"/>
                </a:solidFill>
                <a:latin typeface="Century Gothic" panose="020B0502020202020204" pitchFamily="34" charset="0"/>
                <a:hlinkClick r:id="rId5"/>
              </a:rPr>
              <a:t>http://www.erineiselerealty.com/</a:t>
            </a:r>
            <a:r>
              <a:rPr lang="en-US" sz="1100" dirty="0">
                <a:solidFill>
                  <a:schemeClr val="tx2"/>
                </a:solidFill>
                <a:latin typeface="Century Gothic" panose="020B0502020202020204" pitchFamily="34" charset="0"/>
              </a:rPr>
              <a:t> </a:t>
            </a:r>
          </a:p>
        </p:txBody>
      </p:sp>
      <p:grpSp>
        <p:nvGrpSpPr>
          <p:cNvPr id="24" name="Group 23"/>
          <p:cNvGrpSpPr/>
          <p:nvPr/>
        </p:nvGrpSpPr>
        <p:grpSpPr>
          <a:xfrm>
            <a:off x="-28575" y="9038191"/>
            <a:ext cx="1524000" cy="911393"/>
            <a:chOff x="0" y="9037683"/>
            <a:chExt cx="1524000" cy="911393"/>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solidFill>
                    <a:schemeClr val="tx2"/>
                  </a:solidFill>
                  <a:latin typeface="Century Gothic" panose="020B0502020202020204" pitchFamily="34" charset="0"/>
                </a:rPr>
                <a:t>Carolina One Real Estate</a:t>
              </a:r>
            </a:p>
            <a:p>
              <a:pPr algn="ctr"/>
              <a:r>
                <a:rPr lang="en-US" sz="700" dirty="0">
                  <a:solidFill>
                    <a:schemeClr val="tx2"/>
                  </a:solidFill>
                  <a:latin typeface="Century Gothic" panose="020B0502020202020204" pitchFamily="34" charset="0"/>
                </a:rPr>
                <a:t>2713 Highway 17 North</a:t>
              </a:r>
            </a:p>
            <a:p>
              <a:pPr algn="ctr"/>
              <a:r>
                <a:rPr lang="en-US" sz="700" dirty="0">
                  <a:solidFill>
                    <a:schemeClr val="tx2"/>
                  </a:solidFill>
                  <a:latin typeface="Century Gothic" panose="020B0502020202020204" pitchFamily="34" charset="0"/>
                </a:rPr>
                <a:t>Mt. Pleasant, SC 29466</a:t>
              </a:r>
            </a:p>
          </p:txBody>
        </p:sp>
      </p:grpSp>
      <p:sp>
        <p:nvSpPr>
          <p:cNvPr id="30" name="Rectangle 29"/>
          <p:cNvSpPr/>
          <p:nvPr/>
        </p:nvSpPr>
        <p:spPr>
          <a:xfrm>
            <a:off x="-1" y="0"/>
            <a:ext cx="8229600" cy="461665"/>
          </a:xfrm>
          <a:prstGeom prst="rect">
            <a:avLst/>
          </a:prstGeom>
          <a:solidFill>
            <a:srgbClr val="10253F">
              <a:alpha val="50196"/>
            </a:srgbClr>
          </a:solidFill>
        </p:spPr>
        <p:txBody>
          <a:bodyPr wrap="square">
            <a:spAutoFit/>
          </a:bodyPr>
          <a:lstStyle/>
          <a:p>
            <a:pPr algn="ctr"/>
            <a:r>
              <a:rPr lang="en-US" sz="2400" b="1" i="1" dirty="0">
                <a:ln w="6350">
                  <a:solidFill>
                    <a:srgbClr val="10253F"/>
                  </a:solidFill>
                </a:ln>
                <a:solidFill>
                  <a:srgbClr val="FFFF00"/>
                </a:solidFill>
                <a:latin typeface="Century Gothic" panose="020B0502020202020204" pitchFamily="34" charset="0"/>
              </a:rPr>
              <a:t>NEW PRICE</a:t>
            </a:r>
            <a:endParaRPr lang="en-US" sz="1800" b="1" dirty="0">
              <a:ln w="6350">
                <a:solidFill>
                  <a:srgbClr val="10253F"/>
                </a:solidFill>
              </a:ln>
              <a:solidFill>
                <a:schemeClr val="bg1"/>
              </a:solidFill>
              <a:latin typeface="Century Gothic" panose="020B0502020202020204"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p:blipFill>
        <p:spPr>
          <a:xfrm>
            <a:off x="4967555" y="4310162"/>
            <a:ext cx="1605579" cy="1070386"/>
          </a:xfrm>
          <a:prstGeom prst="rect">
            <a:avLst/>
          </a:prstGeom>
          <a:ln w="28575">
            <a:solidFill>
              <a:schemeClr val="bg1"/>
            </a:solidFill>
          </a:ln>
          <a:effectLst/>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rcRect/>
          <a:stretch/>
        </p:blipFill>
        <p:spPr>
          <a:xfrm>
            <a:off x="1659603" y="4310162"/>
            <a:ext cx="1603726" cy="1069151"/>
          </a:xfrm>
          <a:prstGeom prst="rect">
            <a:avLst/>
          </a:prstGeom>
          <a:ln w="28575">
            <a:solidFill>
              <a:schemeClr val="bg1"/>
            </a:solidFill>
          </a:ln>
          <a:effectLst/>
        </p:spPr>
      </p:pic>
      <p:pic>
        <p:nvPicPr>
          <p:cNvPr id="15" name="Picture 14">
            <a:extLst>
              <a:ext uri="{FF2B5EF4-FFF2-40B4-BE49-F238E27FC236}">
                <a16:creationId xmlns:a16="http://schemas.microsoft.com/office/drawing/2014/main" id="{364DACBF-0AED-4187-AC3D-BC9C027D979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0" y="4310162"/>
            <a:ext cx="1608717" cy="1072478"/>
          </a:xfrm>
          <a:prstGeom prst="rect">
            <a:avLst/>
          </a:prstGeom>
          <a:ln w="28575">
            <a:solidFill>
              <a:schemeClr val="bg1"/>
            </a:solidFill>
          </a:ln>
          <a:effectLst/>
        </p:spPr>
      </p:pic>
      <p:pic>
        <p:nvPicPr>
          <p:cNvPr id="19" name="Picture 18">
            <a:extLst>
              <a:ext uri="{FF2B5EF4-FFF2-40B4-BE49-F238E27FC236}">
                <a16:creationId xmlns:a16="http://schemas.microsoft.com/office/drawing/2014/main" id="{6B645971-69BA-4B8D-BF0C-01D044A7D69B}"/>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314215" y="4310162"/>
            <a:ext cx="1602454" cy="1068303"/>
          </a:xfrm>
          <a:prstGeom prst="rect">
            <a:avLst/>
          </a:prstGeom>
          <a:ln w="28575">
            <a:solidFill>
              <a:schemeClr val="bg1"/>
            </a:solidFill>
          </a:ln>
          <a:effectLst/>
        </p:spPr>
      </p:pic>
      <p:pic>
        <p:nvPicPr>
          <p:cNvPr id="27" name="Picture 26">
            <a:extLst>
              <a:ext uri="{FF2B5EF4-FFF2-40B4-BE49-F238E27FC236}">
                <a16:creationId xmlns:a16="http://schemas.microsoft.com/office/drawing/2014/main" id="{11249BAE-E315-916C-A450-43C5E582DDC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624021" y="4310162"/>
            <a:ext cx="1605579" cy="1070386"/>
          </a:xfrm>
          <a:prstGeom prst="rect">
            <a:avLst/>
          </a:prstGeom>
          <a:ln w="28575">
            <a:solidFill>
              <a:schemeClr val="bg1"/>
            </a:solid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396</TotalTime>
  <Words>332</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1320 Belgian Draft Drive Carolina Park | Mount Pleasant, SC 29429 | MLS# 22017301 | $710,000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80</cp:revision>
  <dcterms:created xsi:type="dcterms:W3CDTF">2006-08-16T00:00:00Z</dcterms:created>
  <dcterms:modified xsi:type="dcterms:W3CDTF">2022-07-13T12:38:07Z</dcterms:modified>
</cp:coreProperties>
</file>