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AB6E"/>
    <a:srgbClr val="E9CC8A"/>
    <a:srgbClr val="CCCC00"/>
    <a:srgbClr val="E4CB94"/>
    <a:srgbClr val="CFAD6F"/>
    <a:srgbClr val="DFC280"/>
    <a:srgbClr val="D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25" d="100"/>
          <a:sy n="125" d="100"/>
        </p:scale>
        <p:origin x="768" y="10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10/1/2018</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7772400" cy="3646873"/>
          </a:xfrm>
          <a:prstGeom prst="rect">
            <a:avLst/>
          </a:prstGeom>
          <a:ln>
            <a:noFill/>
          </a:ln>
          <a:effectLst/>
        </p:spPr>
      </p:pic>
      <p:sp>
        <p:nvSpPr>
          <p:cNvPr id="3" name="Subtitle 2"/>
          <p:cNvSpPr>
            <a:spLocks noGrp="1"/>
          </p:cNvSpPr>
          <p:nvPr>
            <p:ph type="subTitle" idx="1"/>
          </p:nvPr>
        </p:nvSpPr>
        <p:spPr>
          <a:xfrm>
            <a:off x="3" y="4815793"/>
            <a:ext cx="7771205" cy="2942384"/>
          </a:xfrm>
        </p:spPr>
        <p:txBody>
          <a:bodyPr anchor="ctr">
            <a:noAutofit/>
          </a:bodyPr>
          <a:lstStyle/>
          <a:p>
            <a:r>
              <a:rPr lang="en-US" sz="1200" dirty="0">
                <a:solidFill>
                  <a:schemeClr val="bg1"/>
                </a:solidFill>
                <a:latin typeface="Lucida Sans" panose="020B0602030504020204" pitchFamily="34" charset="0"/>
              </a:rPr>
              <a:t>Location, Location, Location!!! Close to IOP! Walk to shopping! Gorgeous, immaculately maintained, move-in ready home! 2 Brand new HVAC's! Brick means easy maintenance! On pond lot and near community area. Enter this beautiful 2 story home to the foyer, to the right is the formal dining room, to the left is large family room. This home is great for entertaining! Spacious family room allows for quiet gatherings or larger groups to converse comfortably. The natural flow from family room to eat-in area, kitchen and sunroom makes this the area all will gather together. From sunroom extend the gathering to the deck and fenced in backyard with hot tub. Located on canal with fountain, this is a great place for relaxing. Upstairs find the huge bonus room(also the 4th bedroom), master and 2 additional bedrooms. The bonus room has ample storage, built-in desk and full bath with tiled shower. Down the hall are the secondary bedrooms with light and bright feel with trey or vaulted ceiling. Master is at the end of hall and is a retreat of its own! Trey ceiling, sitting area, bath with dual sinks, separate shower and garden tub, it will be a challenge to leave the comfort of this suite!</a:t>
            </a:r>
          </a:p>
          <a:p>
            <a:r>
              <a:rPr lang="en-US" sz="1200" dirty="0">
                <a:solidFill>
                  <a:schemeClr val="bg1"/>
                </a:solidFill>
                <a:latin typeface="Lucida Sans" panose="020B0602030504020204" pitchFamily="34" charset="0"/>
              </a:rPr>
              <a:t>Lakeshore is located near IOP, shopping and easy access to town. The community has a pool and dock that allows for access to the lake. This is the home you have been waiting for!</a:t>
            </a:r>
            <a:endParaRPr lang="en-US" sz="1100" dirty="0">
              <a:solidFill>
                <a:schemeClr val="bg1"/>
              </a:solidFill>
              <a:latin typeface="Lucida Sans" panose="020B0602030504020204" pitchFamily="34" charset="0"/>
            </a:endParaRPr>
          </a:p>
        </p:txBody>
      </p:sp>
      <p:sp>
        <p:nvSpPr>
          <p:cNvPr id="4" name="Rectangle 3"/>
          <p:cNvSpPr/>
          <p:nvPr/>
        </p:nvSpPr>
        <p:spPr>
          <a:xfrm>
            <a:off x="6352" y="2870200"/>
            <a:ext cx="6108432" cy="707886"/>
          </a:xfrm>
          <a:prstGeom prst="rect">
            <a:avLst/>
          </a:prstGeom>
        </p:spPr>
        <p:txBody>
          <a:bodyPr wrap="square">
            <a:spAutoFit/>
          </a:bodyPr>
          <a:lstStyle/>
          <a:p>
            <a:r>
              <a:rPr lang="en-US" sz="1600" b="1" dirty="0">
                <a:ln w="3175">
                  <a:noFill/>
                </a:ln>
                <a:solidFill>
                  <a:schemeClr val="bg1"/>
                </a:solidFill>
                <a:effectLst>
                  <a:outerShdw blurRad="38100" dist="38100" dir="2700000" algn="tl">
                    <a:srgbClr val="000000">
                      <a:alpha val="43137"/>
                    </a:srgbClr>
                  </a:outerShdw>
                </a:effectLst>
                <a:latin typeface="Lucida Sans" panose="020B0602030504020204" pitchFamily="34" charset="0"/>
              </a:rPr>
              <a:t>1324 Southlake Drive</a:t>
            </a:r>
          </a:p>
          <a:p>
            <a:r>
              <a:rPr lang="en-US" sz="1200" dirty="0">
                <a:ln w="3175">
                  <a:noFill/>
                </a:ln>
                <a:solidFill>
                  <a:schemeClr val="bg1"/>
                </a:solidFill>
                <a:effectLst>
                  <a:outerShdw blurRad="38100" dist="38100" dir="2700000" algn="tl">
                    <a:srgbClr val="000000">
                      <a:alpha val="43137"/>
                    </a:srgbClr>
                  </a:outerShdw>
                </a:effectLst>
                <a:latin typeface="Lucida Sans" panose="020B0602030504020204" pitchFamily="34" charset="0"/>
              </a:rPr>
              <a:t>Lakeshore ~ Mount Pleasant, SC 29464</a:t>
            </a:r>
            <a:br>
              <a:rPr lang="en-US" sz="1200" dirty="0">
                <a:ln w="3175">
                  <a:noFill/>
                </a:ln>
                <a:solidFill>
                  <a:schemeClr val="bg1"/>
                </a:solidFill>
                <a:effectLst>
                  <a:outerShdw blurRad="38100" dist="38100" dir="2700000" algn="tl">
                    <a:srgbClr val="000000">
                      <a:alpha val="43137"/>
                    </a:srgbClr>
                  </a:outerShdw>
                </a:effectLst>
                <a:latin typeface="Lucida Sans" panose="020B0602030504020204" pitchFamily="34" charset="0"/>
              </a:rPr>
            </a:br>
            <a:r>
              <a:rPr lang="en-US" sz="1200" dirty="0">
                <a:ln w="3175">
                  <a:noFill/>
                </a:ln>
                <a:solidFill>
                  <a:schemeClr val="bg1"/>
                </a:solidFill>
                <a:effectLst>
                  <a:outerShdw blurRad="38100" dist="38100" dir="2700000" algn="tl">
                    <a:srgbClr val="000000">
                      <a:alpha val="43137"/>
                    </a:srgbClr>
                  </a:outerShdw>
                </a:effectLst>
                <a:latin typeface="Lucida Sans" panose="020B0602030504020204" pitchFamily="34" charset="0"/>
              </a:rPr>
              <a:t>MLS# 18018956 ~ $544,900</a:t>
            </a:r>
            <a:endParaRPr lang="en-US" sz="1100" i="1" dirty="0">
              <a:ln w="3175">
                <a:noFill/>
              </a:ln>
              <a:solidFill>
                <a:schemeClr val="bg1"/>
              </a:solidFill>
              <a:effectLst>
                <a:outerShdw blurRad="38100" dist="38100" dir="2700000" algn="tl">
                  <a:srgbClr val="000000">
                    <a:alpha val="43137"/>
                  </a:srgbClr>
                </a:outerShdw>
              </a:effectLst>
              <a:latin typeface="Lucida Sans" panose="020B0602030504020204" pitchFamily="34" charset="0"/>
            </a:endParaRPr>
          </a:p>
        </p:txBody>
      </p:sp>
      <p:sp>
        <p:nvSpPr>
          <p:cNvPr id="30" name="Rectangle 29"/>
          <p:cNvSpPr/>
          <p:nvPr/>
        </p:nvSpPr>
        <p:spPr>
          <a:xfrm>
            <a:off x="1751410" y="9064823"/>
            <a:ext cx="4267200" cy="630942"/>
          </a:xfrm>
          <a:prstGeom prst="rect">
            <a:avLst/>
          </a:prstGeom>
        </p:spPr>
        <p:txBody>
          <a:bodyPr wrap="square">
            <a:spAutoFit/>
          </a:bodyPr>
          <a:lstStyle/>
          <a:p>
            <a:pPr algn="ctr"/>
            <a:r>
              <a:rPr lang="en-US" sz="1400" dirty="0">
                <a:solidFill>
                  <a:schemeClr val="bg1"/>
                </a:solidFill>
                <a:latin typeface="Lucida Sans" panose="020B0602030504020204" pitchFamily="34" charset="0"/>
              </a:rPr>
              <a:t>Laurie Loparo</a:t>
            </a:r>
            <a:br>
              <a:rPr lang="en-US" sz="1400" dirty="0">
                <a:solidFill>
                  <a:schemeClr val="bg1"/>
                </a:solidFill>
                <a:latin typeface="Lucida Sans" panose="020B0602030504020204" pitchFamily="34" charset="0"/>
              </a:rPr>
            </a:br>
            <a:r>
              <a:rPr lang="en-US" sz="1050" dirty="0">
                <a:solidFill>
                  <a:schemeClr val="bg1"/>
                </a:solidFill>
                <a:latin typeface="Lucida Sans" panose="020B0602030504020204" pitchFamily="34" charset="0"/>
              </a:rPr>
              <a:t>(843) 442-1290 | laurieloparo@gmail.com</a:t>
            </a:r>
          </a:p>
          <a:p>
            <a:pPr algn="ctr"/>
            <a:r>
              <a:rPr lang="en-US" sz="1050" dirty="0">
                <a:solidFill>
                  <a:schemeClr val="bg1"/>
                </a:solidFill>
                <a:latin typeface="Lucida Sans" panose="020B0602030504020204" pitchFamily="34" charset="0"/>
              </a:rPr>
              <a:t>www.lauriesellscharleston.com</a:t>
            </a:r>
          </a:p>
        </p:txBody>
      </p:sp>
      <p:sp>
        <p:nvSpPr>
          <p:cNvPr id="35" name="Rectangle 34"/>
          <p:cNvSpPr/>
          <p:nvPr/>
        </p:nvSpPr>
        <p:spPr>
          <a:xfrm>
            <a:off x="-1188" y="9842956"/>
            <a:ext cx="7772396" cy="215444"/>
          </a:xfrm>
          <a:prstGeom prst="rect">
            <a:avLst/>
          </a:prstGeom>
        </p:spPr>
        <p:txBody>
          <a:bodyPr wrap="square" anchor="b">
            <a:spAutoFit/>
          </a:bodyPr>
          <a:lstStyle/>
          <a:p>
            <a:pPr algn="ctr"/>
            <a:r>
              <a:rPr lang="en-US" sz="800" dirty="0">
                <a:solidFill>
                  <a:schemeClr val="bg1"/>
                </a:solidFill>
                <a:latin typeface="Lucida Sans" panose="020B0602030504020204" pitchFamily="34" charset="0"/>
              </a:rPr>
              <a:t>Keller Williams Realty Charleston | 496 </a:t>
            </a:r>
            <a:r>
              <a:rPr lang="en-US" sz="800" dirty="0" err="1">
                <a:solidFill>
                  <a:schemeClr val="bg1"/>
                </a:solidFill>
                <a:latin typeface="Lucida Sans" panose="020B0602030504020204" pitchFamily="34" charset="0"/>
              </a:rPr>
              <a:t>Bramson</a:t>
            </a:r>
            <a:r>
              <a:rPr lang="en-US" sz="800" dirty="0">
                <a:solidFill>
                  <a:schemeClr val="bg1"/>
                </a:solidFill>
                <a:latin typeface="Lucida Sans" panose="020B0602030504020204" pitchFamily="34" charset="0"/>
              </a:rPr>
              <a:t> Ct Ste 200 | Mt. Pleasant, SC 29464 </a:t>
            </a:r>
          </a:p>
        </p:txBody>
      </p:sp>
      <p:pic>
        <p:nvPicPr>
          <p:cNvPr id="3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285106" y="9058249"/>
            <a:ext cx="1352317" cy="896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3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077" y="9171281"/>
            <a:ext cx="1728723" cy="670048"/>
          </a:xfrm>
          <a:prstGeom prst="rect">
            <a:avLst/>
          </a:prstGeom>
          <a:effectLst>
            <a:outerShdw blurRad="50800" dist="38100" dir="2700000" algn="tl" rotWithShape="0">
              <a:prstClr val="black">
                <a:alpha val="40000"/>
              </a:prstClr>
            </a:outerShdw>
          </a:effectLst>
        </p:spPr>
      </p:pic>
      <p:sp>
        <p:nvSpPr>
          <p:cNvPr id="2" name="Title 1"/>
          <p:cNvSpPr>
            <a:spLocks noGrp="1"/>
          </p:cNvSpPr>
          <p:nvPr>
            <p:ph type="ctrTitle"/>
          </p:nvPr>
        </p:nvSpPr>
        <p:spPr>
          <a:xfrm>
            <a:off x="2" y="0"/>
            <a:ext cx="7771206" cy="990600"/>
          </a:xfrm>
          <a:effectLst/>
        </p:spPr>
        <p:txBody>
          <a:bodyPr anchor="t">
            <a:noAutofit/>
          </a:bodyPr>
          <a:lstStyle/>
          <a:p>
            <a:pPr algn="r"/>
            <a:r>
              <a:rPr lang="en-US" sz="1800" b="1" i="1" dirty="0">
                <a:latin typeface="Lucida Sans" panose="020B0602030504020204" pitchFamily="34" charset="0"/>
              </a:rPr>
              <a:t>Agent Open House</a:t>
            </a:r>
            <a:br>
              <a:rPr lang="en-US" sz="1800" b="1" i="1" dirty="0">
                <a:latin typeface="Lucida Sans" panose="020B0602030504020204" pitchFamily="34" charset="0"/>
              </a:rPr>
            </a:br>
            <a:r>
              <a:rPr lang="en-US" sz="1600" b="1" i="1" dirty="0">
                <a:latin typeface="Lucida Sans" panose="020B0602030504020204" pitchFamily="34" charset="0"/>
              </a:rPr>
              <a:t>Thursday 11:30a-1:00p</a:t>
            </a:r>
            <a:br>
              <a:rPr lang="en-US" sz="1600" b="1" i="1" dirty="0">
                <a:latin typeface="Lucida Sans" panose="020B0602030504020204" pitchFamily="34" charset="0"/>
              </a:rPr>
            </a:br>
            <a:r>
              <a:rPr lang="en-US" sz="1600" b="1" i="1" dirty="0">
                <a:latin typeface="Lucida Sans" panose="020B0602030504020204" pitchFamily="34" charset="0"/>
              </a:rPr>
              <a:t>Light lunch and gift card!!</a:t>
            </a:r>
            <a:endParaRPr lang="en-US" sz="1600" b="1" dirty="0">
              <a:latin typeface="Lucida Sans" panose="020B0602030504020204" pitchFamily="34" charset="0"/>
            </a:endParaRPr>
          </a:p>
        </p:txBody>
      </p:sp>
      <p:pic>
        <p:nvPicPr>
          <p:cNvPr id="5" name="Picture 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131064" y="3734769"/>
            <a:ext cx="1621536" cy="1081024"/>
          </a:xfrm>
          <a:prstGeom prst="rect">
            <a:avLst/>
          </a:prstGeom>
          <a:ln>
            <a:noFill/>
          </a:ln>
          <a:effectLst>
            <a:outerShdw blurRad="292100" dist="139700" dir="2700000" algn="tl" rotWithShape="0">
              <a:srgbClr val="333333">
                <a:alpha val="65000"/>
              </a:srgbClr>
            </a:outerShdw>
          </a:effectLst>
        </p:spPr>
      </p:pic>
      <p:pic>
        <p:nvPicPr>
          <p:cNvPr id="6" name="Picture 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019800" y="3734769"/>
            <a:ext cx="1621536" cy="1081024"/>
          </a:xfrm>
          <a:prstGeom prst="rect">
            <a:avLst/>
          </a:prstGeom>
          <a:ln>
            <a:noFill/>
          </a:ln>
          <a:effectLst>
            <a:outerShdw blurRad="292100" dist="139700" dir="2700000" algn="tl" rotWithShape="0">
              <a:srgbClr val="333333">
                <a:alpha val="65000"/>
              </a:srgbClr>
            </a:outerShdw>
          </a:effectLst>
        </p:spPr>
      </p:pic>
      <p:pic>
        <p:nvPicPr>
          <p:cNvPr id="7" name="Picture 6"/>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131064" y="7758176"/>
            <a:ext cx="1621536" cy="1081024"/>
          </a:xfrm>
          <a:prstGeom prst="rect">
            <a:avLst/>
          </a:prstGeom>
          <a:ln>
            <a:noFill/>
          </a:ln>
          <a:effectLst>
            <a:outerShdw blurRad="292100" dist="139700" dir="2700000" algn="tl" rotWithShape="0">
              <a:srgbClr val="333333">
                <a:alpha val="65000"/>
              </a:srgbClr>
            </a:outerShdw>
          </a:effectLst>
        </p:spPr>
      </p:pic>
      <p:pic>
        <p:nvPicPr>
          <p:cNvPr id="8" name="Picture 7"/>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6019800" y="7758176"/>
            <a:ext cx="1621536" cy="1081024"/>
          </a:xfrm>
          <a:prstGeom prst="rect">
            <a:avLst/>
          </a:prstGeom>
          <a:ln>
            <a:noFill/>
          </a:ln>
          <a:effectLst>
            <a:outerShdw blurRad="292100" dist="139700" dir="2700000" algn="tl" rotWithShape="0">
              <a:srgbClr val="333333">
                <a:alpha val="65000"/>
              </a:srgbClr>
            </a:outerShdw>
          </a:effectLst>
        </p:spPr>
      </p:pic>
      <p:pic>
        <p:nvPicPr>
          <p:cNvPr id="14" name="Picture 13"/>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2093976" y="3734769"/>
            <a:ext cx="1621536" cy="1081024"/>
          </a:xfrm>
          <a:prstGeom prst="rect">
            <a:avLst/>
          </a:prstGeom>
          <a:ln>
            <a:noFill/>
          </a:ln>
          <a:effectLst>
            <a:outerShdw blurRad="292100" dist="139700" dir="2700000" algn="tl" rotWithShape="0">
              <a:srgbClr val="333333">
                <a:alpha val="65000"/>
              </a:srgbClr>
            </a:outerShdw>
          </a:effectLst>
        </p:spPr>
      </p:pic>
      <p:pic>
        <p:nvPicPr>
          <p:cNvPr id="15" name="Picture 14"/>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2093976" y="7758176"/>
            <a:ext cx="1621536" cy="1081024"/>
          </a:xfrm>
          <a:prstGeom prst="rect">
            <a:avLst/>
          </a:prstGeom>
          <a:ln>
            <a:noFill/>
          </a:ln>
          <a:effectLst>
            <a:outerShdw blurRad="292100" dist="139700" dir="2700000" algn="tl" rotWithShape="0">
              <a:srgbClr val="333333">
                <a:alpha val="65000"/>
              </a:srgbClr>
            </a:outerShdw>
          </a:effectLst>
        </p:spPr>
      </p:pic>
      <p:pic>
        <p:nvPicPr>
          <p:cNvPr id="16" name="Picture 15"/>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4056888" y="3734769"/>
            <a:ext cx="1621536" cy="1081024"/>
          </a:xfrm>
          <a:prstGeom prst="rect">
            <a:avLst/>
          </a:prstGeom>
          <a:ln>
            <a:noFill/>
          </a:ln>
          <a:effectLst>
            <a:outerShdw blurRad="292100" dist="139700" dir="2700000" algn="tl" rotWithShape="0">
              <a:srgbClr val="333333">
                <a:alpha val="65000"/>
              </a:srgbClr>
            </a:outerShdw>
          </a:effectLst>
        </p:spPr>
      </p:pic>
      <p:pic>
        <p:nvPicPr>
          <p:cNvPr id="17" name="Picture 16"/>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4056888" y="7758176"/>
            <a:ext cx="1621536" cy="10810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314114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871</TotalTime>
  <Words>308</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Lucida Sans</vt:lpstr>
      <vt:lpstr>Office Theme</vt:lpstr>
      <vt:lpstr>Agent Open House Thursday 11:30a-1:00p Light lunch and gift card!!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61</cp:revision>
  <dcterms:created xsi:type="dcterms:W3CDTF">2006-08-16T00:00:00Z</dcterms:created>
  <dcterms:modified xsi:type="dcterms:W3CDTF">2018-10-01T16:52:17Z</dcterms:modified>
</cp:coreProperties>
</file>