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238" y="-20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797476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148363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86169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3803972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EE1867-B3D7-4709-9A5D-B88D860BAE96}"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175286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EE1867-B3D7-4709-9A5D-B88D860BAE96}" type="datetimeFigureOut">
              <a:rPr lang="en-US" smtClean="0"/>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332732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EE1867-B3D7-4709-9A5D-B88D860BAE96}" type="datetimeFigureOut">
              <a:rPr lang="en-US" smtClean="0"/>
              <a:t>7/26/2024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702127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EE1867-B3D7-4709-9A5D-B88D860BAE96}" type="datetimeFigureOut">
              <a:rPr lang="en-US" smtClean="0"/>
              <a:t>7/26/2024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3669408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E1867-B3D7-4709-9A5D-B88D860BAE96}" type="datetimeFigureOut">
              <a:rPr lang="en-US" smtClean="0"/>
              <a:t>7/26/2024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5838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740679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109904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EE1867-B3D7-4709-9A5D-B88D860BAE96}" type="datetimeFigureOut">
              <a:rPr lang="en-US" smtClean="0"/>
              <a:t>7/26/2024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1A5635F7-D85F-439E-8C40-5FE5A28C9330}" type="slidenum">
              <a:rPr lang="en-US" smtClean="0"/>
              <a:t>‹#›</a:t>
            </a:fld>
            <a:endParaRPr lang="en-US"/>
          </a:p>
        </p:txBody>
      </p:sp>
    </p:spTree>
    <p:extLst>
      <p:ext uri="{BB962C8B-B14F-4D97-AF65-F5344CB8AC3E}">
        <p14:creationId xmlns:p14="http://schemas.microsoft.com/office/powerpoint/2010/main" val="1697308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hyperlink" Target="https://view.southernbellephotography.org/1325_lighthouse_dr-7473" TargetMode="Externa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234440" y="-3629"/>
            <a:ext cx="6995160" cy="5246369"/>
          </a:xfrm>
          <a:prstGeom prst="rect">
            <a:avLst/>
          </a:prstGeom>
        </p:spPr>
      </p:pic>
      <p:sp>
        <p:nvSpPr>
          <p:cNvPr id="5" name="Rectangle 4"/>
          <p:cNvSpPr/>
          <p:nvPr/>
        </p:nvSpPr>
        <p:spPr>
          <a:xfrm>
            <a:off x="1234440" y="5333406"/>
            <a:ext cx="6995160" cy="3600986"/>
          </a:xfrm>
          <a:prstGeom prst="rect">
            <a:avLst/>
          </a:prstGeom>
        </p:spPr>
        <p:txBody>
          <a:bodyPr wrap="square">
            <a:spAutoFit/>
          </a:bodyPr>
          <a:lstStyle/>
          <a:p>
            <a:pPr algn="ctr"/>
            <a:r>
              <a:rPr lang="en-US" sz="1200" dirty="0">
                <a:latin typeface="Futura Lt BT" panose="020B0402020204020303" pitchFamily="34" charset="0"/>
              </a:rPr>
              <a:t>Tidewater Golf Plantation  Top rated golf course in South Carolina.  This 3/4 bedroom 3 bath very unique home offers a second full master suite with a walk-in closet. Shear elegance and room to roam in this 4300 sq. ft. home. Offering a multi-generational living space this is a great home with lots of living space for privacy. The kitchen is equipped with top of the line Wolf electric range, Wolf oven </a:t>
            </a:r>
            <a:r>
              <a:rPr lang="en-US" sz="1200">
                <a:latin typeface="Futura Lt BT" panose="020B0402020204020303" pitchFamily="34" charset="0"/>
              </a:rPr>
              <a:t>and Bosch </a:t>
            </a:r>
            <a:r>
              <a:rPr lang="en-US" sz="1200" dirty="0">
                <a:latin typeface="Futura Lt BT" panose="020B0402020204020303" pitchFamily="34" charset="0"/>
              </a:rPr>
              <a:t>dishwasher. Granite counter tops and lots of storage with two pantries, and eat in kitchen. This beautiful home offers two suites, third bedroom with private bath, two laundry rooms, living room and dining area, two lots and two driveways for the drive thru garage which will accommodate 3 cars or a boat, also there are walk-up stairs to ample storage. The great room can be used as multi media room or home theatre with surround sound.  The front porch, back screened porch and patio, offer lots of outdoor living space.  As you enter the home there is a private office. There is a studio if you love to have your own private area. The studio has separate entry to make it very private and could be a home office. The home is located on an aerated lake/pond, sit on your screened porch and enjoy nature. Home is located on two lots to give you space for landscaping and working outdoors. Tidewater offers, tennis, golf, pools, fitness center, pickle ball, and of course the pro-shop and restaurant on site. The most wonderful place is an oceanfront beach cabana with ample parking in private lot.</a:t>
            </a:r>
          </a:p>
          <a:p>
            <a:pPr algn="ctr"/>
            <a:endParaRPr lang="en-US" sz="1200" dirty="0">
              <a:latin typeface="Futura Lt BT" panose="020B0402020204020303" pitchFamily="34" charset="0"/>
            </a:endParaRPr>
          </a:p>
          <a:p>
            <a:pPr algn="ctr"/>
            <a:r>
              <a:rPr lang="en-US" sz="1200" dirty="0">
                <a:latin typeface="Futura Lt BT" panose="020B0402020204020303" pitchFamily="34" charset="0"/>
                <a:hlinkClick r:id="rId3"/>
              </a:rPr>
              <a:t>Virtual Tour</a:t>
            </a:r>
            <a:endParaRPr lang="en-US" sz="1200" dirty="0">
              <a:latin typeface="Futura Lt BT" panose="020B0402020204020303" pitchFamily="34" charset="0"/>
            </a:endParaRP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3464" y="8522550"/>
            <a:ext cx="682162" cy="682162"/>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5701" y="9141791"/>
            <a:ext cx="838198" cy="688520"/>
          </a:xfrm>
          <a:prstGeom prst="rect">
            <a:avLst/>
          </a:prstGeom>
        </p:spPr>
      </p:pic>
      <p:sp>
        <p:nvSpPr>
          <p:cNvPr id="23" name="Rectangle 22"/>
          <p:cNvSpPr/>
          <p:nvPr/>
        </p:nvSpPr>
        <p:spPr>
          <a:xfrm>
            <a:off x="1325880" y="3857745"/>
            <a:ext cx="6903720" cy="1384995"/>
          </a:xfrm>
          <a:prstGeom prst="rect">
            <a:avLst/>
          </a:prstGeom>
        </p:spPr>
        <p:txBody>
          <a:bodyPr wrap="square">
            <a:spAutoFit/>
          </a:bodyPr>
          <a:lstStyle/>
          <a:p>
            <a:pPr algn="r"/>
            <a:r>
              <a:rPr lang="en-US" sz="2400" b="1" dirty="0">
                <a:ln w="3175">
                  <a:solidFill>
                    <a:schemeClr val="tx1"/>
                  </a:solidFill>
                </a:ln>
                <a:solidFill>
                  <a:schemeClr val="bg1"/>
                </a:solidFill>
                <a:effectLst>
                  <a:outerShdw blurRad="38100" dist="38100" dir="2700000" algn="tl">
                    <a:srgbClr val="000000">
                      <a:alpha val="43137"/>
                    </a:srgbClr>
                  </a:outerShdw>
                </a:effectLst>
                <a:latin typeface="Futura Hv BT" panose="020B0702020204020204" pitchFamily="34" charset="0"/>
              </a:rPr>
              <a:t>1325 Lighthouse Dr</a:t>
            </a:r>
          </a:p>
          <a:p>
            <a:pPr algn="r"/>
            <a:r>
              <a:rPr lang="en-US" sz="2000" b="1" dirty="0">
                <a:ln w="3175">
                  <a:solidFill>
                    <a:schemeClr val="tx1"/>
                  </a:solidFill>
                </a:ln>
                <a:solidFill>
                  <a:schemeClr val="bg1"/>
                </a:solidFill>
                <a:effectLst>
                  <a:outerShdw blurRad="38100" dist="38100" dir="2700000" algn="tl">
                    <a:srgbClr val="000000">
                      <a:alpha val="43137"/>
                    </a:srgbClr>
                  </a:outerShdw>
                </a:effectLst>
                <a:latin typeface="Futura Lt BT" panose="020B0402020204020303" pitchFamily="34" charset="0"/>
              </a:rPr>
              <a:t>Tidewater Plantation</a:t>
            </a:r>
          </a:p>
          <a:p>
            <a:pPr algn="r"/>
            <a:r>
              <a:rPr lang="en-US" sz="2000" b="1" dirty="0">
                <a:ln w="3175">
                  <a:solidFill>
                    <a:schemeClr val="tx1"/>
                  </a:solidFill>
                </a:ln>
                <a:solidFill>
                  <a:schemeClr val="bg1"/>
                </a:solidFill>
                <a:effectLst>
                  <a:outerShdw blurRad="38100" dist="38100" dir="2700000" algn="tl">
                    <a:srgbClr val="000000">
                      <a:alpha val="43137"/>
                    </a:srgbClr>
                  </a:outerShdw>
                </a:effectLst>
                <a:latin typeface="Futura Lt BT" panose="020B0402020204020303" pitchFamily="34" charset="0"/>
              </a:rPr>
              <a:t>North Myrtle Beach, SC 29582</a:t>
            </a:r>
          </a:p>
          <a:p>
            <a:pPr algn="r"/>
            <a:r>
              <a:rPr lang="en-US" sz="2000" b="1" dirty="0">
                <a:ln w="3175">
                  <a:solidFill>
                    <a:schemeClr val="tx1"/>
                  </a:solidFill>
                </a:ln>
                <a:solidFill>
                  <a:schemeClr val="bg1"/>
                </a:solidFill>
                <a:effectLst>
                  <a:outerShdw blurRad="38100" dist="38100" dir="2700000" algn="tl">
                    <a:srgbClr val="000000">
                      <a:alpha val="43137"/>
                    </a:srgbClr>
                  </a:outerShdw>
                </a:effectLst>
                <a:latin typeface="Futura Lt BT" panose="020B0402020204020303" pitchFamily="34" charset="0"/>
              </a:rPr>
              <a:t>MLS# 2415951 | $950,000</a:t>
            </a:r>
          </a:p>
        </p:txBody>
      </p:sp>
      <p:sp>
        <p:nvSpPr>
          <p:cNvPr id="24" name="Rectangle 23"/>
          <p:cNvSpPr/>
          <p:nvPr/>
        </p:nvSpPr>
        <p:spPr>
          <a:xfrm>
            <a:off x="1325880" y="-3627"/>
            <a:ext cx="6847013" cy="461665"/>
          </a:xfrm>
          <a:prstGeom prst="rect">
            <a:avLst/>
          </a:prstGeom>
        </p:spPr>
        <p:txBody>
          <a:bodyPr wrap="square">
            <a:spAutoFit/>
          </a:bodyPr>
          <a:lstStyle/>
          <a:p>
            <a:pPr algn="r"/>
            <a:r>
              <a:rPr lang="en-US" sz="2400" b="1">
                <a:ln w="3175">
                  <a:noFill/>
                </a:ln>
                <a:solidFill>
                  <a:schemeClr val="bg1"/>
                </a:solidFill>
                <a:effectLst>
                  <a:outerShdw blurRad="50800" dist="38100" dir="2700000" algn="tl" rotWithShape="0">
                    <a:schemeClr val="tx1">
                      <a:alpha val="40000"/>
                    </a:schemeClr>
                  </a:outerShdw>
                </a:effectLst>
                <a:latin typeface="Futura Hv BT" panose="020B0702020204020204" pitchFamily="34" charset="0"/>
              </a:rPr>
              <a:t>Luxury Home Tidewater Golf Plantation</a:t>
            </a:r>
            <a:endParaRPr lang="en-US" sz="2400" b="1" dirty="0">
              <a:ln w="3175">
                <a:noFill/>
              </a:ln>
              <a:solidFill>
                <a:schemeClr val="bg1"/>
              </a:solidFill>
              <a:effectLst>
                <a:outerShdw blurRad="50800" dist="38100" dir="2700000" algn="tl" rotWithShape="0">
                  <a:schemeClr val="tx1">
                    <a:alpha val="40000"/>
                  </a:schemeClr>
                </a:outerShdw>
              </a:effectLst>
              <a:latin typeface="Futura Hv BT" panose="020B0702020204020204" pitchFamily="34" charset="0"/>
            </a:endParaRPr>
          </a:p>
        </p:txBody>
      </p:sp>
      <p:sp>
        <p:nvSpPr>
          <p:cNvPr id="26" name="Rectangle 25"/>
          <p:cNvSpPr/>
          <p:nvPr/>
        </p:nvSpPr>
        <p:spPr>
          <a:xfrm>
            <a:off x="368441" y="9233875"/>
            <a:ext cx="3621696" cy="646331"/>
          </a:xfrm>
          <a:prstGeom prst="rect">
            <a:avLst/>
          </a:prstGeom>
        </p:spPr>
        <p:txBody>
          <a:bodyPr wrap="square">
            <a:spAutoFit/>
          </a:bodyPr>
          <a:lstStyle/>
          <a:p>
            <a:r>
              <a:rPr lang="en-US" sz="1400" dirty="0">
                <a:solidFill>
                  <a:srgbClr val="000000"/>
                </a:solidFill>
                <a:latin typeface="Futura Lt BT" panose="020B0402020204020303" pitchFamily="34" charset="0"/>
              </a:rPr>
              <a:t>Donna Fortney</a:t>
            </a:r>
            <a:br>
              <a:rPr lang="en-US" sz="1400" dirty="0">
                <a:solidFill>
                  <a:srgbClr val="000000"/>
                </a:solidFill>
                <a:latin typeface="Futura Lt BT" panose="020B0402020204020303" pitchFamily="34" charset="0"/>
              </a:rPr>
            </a:br>
            <a:r>
              <a:rPr lang="en-US" sz="1100" dirty="0">
                <a:solidFill>
                  <a:srgbClr val="000000"/>
                </a:solidFill>
                <a:latin typeface="Futura Lt BT" panose="020B0402020204020303" pitchFamily="34" charset="0"/>
              </a:rPr>
              <a:t>703-624-3517</a:t>
            </a:r>
          </a:p>
          <a:p>
            <a:r>
              <a:rPr lang="en-US" sz="1100" dirty="0">
                <a:solidFill>
                  <a:schemeClr val="tx2"/>
                </a:solidFill>
                <a:latin typeface="Futura Lt BT" panose="020B0402020204020303" pitchFamily="34" charset="0"/>
              </a:rPr>
              <a:t>dofortney@aol.com</a:t>
            </a:r>
          </a:p>
        </p:txBody>
      </p:sp>
      <p:sp>
        <p:nvSpPr>
          <p:cNvPr id="2" name="Rectangle 1"/>
          <p:cNvSpPr/>
          <p:nvPr/>
        </p:nvSpPr>
        <p:spPr>
          <a:xfrm>
            <a:off x="228600" y="9837384"/>
            <a:ext cx="7772400" cy="215444"/>
          </a:xfrm>
          <a:prstGeom prst="rect">
            <a:avLst/>
          </a:prstGeom>
        </p:spPr>
        <p:txBody>
          <a:bodyPr wrap="square">
            <a:spAutoFit/>
          </a:bodyPr>
          <a:lstStyle/>
          <a:p>
            <a:pPr algn="ctr"/>
            <a:r>
              <a:rPr lang="en-US" sz="800" dirty="0">
                <a:solidFill>
                  <a:srgbClr val="000000"/>
                </a:solidFill>
                <a:latin typeface="Futura Lt BT" panose="020B0402020204020303" pitchFamily="34" charset="0"/>
              </a:rPr>
              <a:t>NEW WAY PROPERTIES MYRTLE BEACH</a:t>
            </a:r>
            <a:r>
              <a:rPr lang="en-US" sz="800" dirty="0">
                <a:solidFill>
                  <a:srgbClr val="093E6E"/>
                </a:solidFill>
                <a:latin typeface="Futura Lt BT" panose="020B0402020204020303" pitchFamily="34" charset="0"/>
              </a:rPr>
              <a:t> </a:t>
            </a:r>
            <a:endParaRPr lang="en-US" sz="800" dirty="0">
              <a:latin typeface="Futura Lt BT" panose="020B0402020204020303" pitchFamily="34" charset="0"/>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0" y="0"/>
            <a:ext cx="1188720" cy="891541"/>
          </a:xfrm>
          <a:prstGeom prst="rect">
            <a:avLst/>
          </a:prstGeom>
          <a:ln>
            <a:noFill/>
          </a:ln>
          <a:effectLst/>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0" y="919753"/>
            <a:ext cx="1188720" cy="891541"/>
          </a:xfrm>
          <a:prstGeom prst="rect">
            <a:avLst/>
          </a:prstGeom>
          <a:ln>
            <a:noFill/>
          </a:ln>
          <a:effectLst/>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0" y="1839505"/>
            <a:ext cx="1188720" cy="891539"/>
          </a:xfrm>
          <a:prstGeom prst="rect">
            <a:avLst/>
          </a:prstGeom>
          <a:ln>
            <a:noFill/>
          </a:ln>
          <a:effectLst/>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0" y="2759255"/>
            <a:ext cx="1188720" cy="891541"/>
          </a:xfrm>
          <a:prstGeom prst="rect">
            <a:avLst/>
          </a:prstGeom>
          <a:ln>
            <a:noFill/>
          </a:ln>
          <a:effectLst/>
        </p:spPr>
      </p:pic>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0" y="3679007"/>
            <a:ext cx="1188720" cy="891541"/>
          </a:xfrm>
          <a:prstGeom prst="rect">
            <a:avLst/>
          </a:prstGeom>
          <a:ln>
            <a:noFill/>
          </a:ln>
          <a:effectLst/>
        </p:spPr>
      </p:pic>
      <p:sp>
        <p:nvSpPr>
          <p:cNvPr id="22" name="Rectangle 21">
            <a:extLst>
              <a:ext uri="{FF2B5EF4-FFF2-40B4-BE49-F238E27FC236}">
                <a16:creationId xmlns:a16="http://schemas.microsoft.com/office/drawing/2014/main" id="{05F50A15-A32B-4431-8667-932DDBF82305}"/>
              </a:ext>
            </a:extLst>
          </p:cNvPr>
          <p:cNvSpPr/>
          <p:nvPr/>
        </p:nvSpPr>
        <p:spPr>
          <a:xfrm>
            <a:off x="4239463" y="9247525"/>
            <a:ext cx="3621696" cy="646331"/>
          </a:xfrm>
          <a:prstGeom prst="rect">
            <a:avLst/>
          </a:prstGeom>
        </p:spPr>
        <p:txBody>
          <a:bodyPr wrap="square">
            <a:spAutoFit/>
          </a:bodyPr>
          <a:lstStyle/>
          <a:p>
            <a:pPr algn="r"/>
            <a:r>
              <a:rPr lang="en-US" sz="1400" dirty="0">
                <a:solidFill>
                  <a:srgbClr val="000000"/>
                </a:solidFill>
                <a:latin typeface="Futura Lt BT" panose="020B0402020204020303" pitchFamily="34" charset="0"/>
              </a:rPr>
              <a:t>Robert Jacoby</a:t>
            </a:r>
            <a:br>
              <a:rPr lang="en-US" sz="1400" dirty="0">
                <a:solidFill>
                  <a:srgbClr val="000000"/>
                </a:solidFill>
                <a:latin typeface="Futura Lt BT" panose="020B0402020204020303" pitchFamily="34" charset="0"/>
              </a:rPr>
            </a:br>
            <a:r>
              <a:rPr lang="en-US" sz="1100" dirty="0">
                <a:solidFill>
                  <a:srgbClr val="000000"/>
                </a:solidFill>
                <a:latin typeface="Futura Lt BT" panose="020B0402020204020303" pitchFamily="34" charset="0"/>
              </a:rPr>
              <a:t>843-455-7075</a:t>
            </a:r>
          </a:p>
          <a:p>
            <a:pPr algn="r"/>
            <a:r>
              <a:rPr lang="en-US" sz="1100" dirty="0">
                <a:solidFill>
                  <a:schemeClr val="tx2"/>
                </a:solidFill>
                <a:latin typeface="Futura Lt BT" panose="020B0402020204020303" pitchFamily="34" charset="0"/>
              </a:rPr>
              <a:t>rcjacoby@aol.com</a:t>
            </a:r>
          </a:p>
        </p:txBody>
      </p:sp>
      <p:pic>
        <p:nvPicPr>
          <p:cNvPr id="28" name="Picture 27">
            <a:extLst>
              <a:ext uri="{FF2B5EF4-FFF2-40B4-BE49-F238E27FC236}">
                <a16:creationId xmlns:a16="http://schemas.microsoft.com/office/drawing/2014/main" id="{3B337935-E8FC-4590-A1DB-A6E233F5D1CB}"/>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0" y="4598759"/>
            <a:ext cx="1188720" cy="891539"/>
          </a:xfrm>
          <a:prstGeom prst="rect">
            <a:avLst/>
          </a:prstGeom>
          <a:ln>
            <a:noFill/>
          </a:ln>
          <a:effectLst/>
        </p:spPr>
      </p:pic>
      <p:pic>
        <p:nvPicPr>
          <p:cNvPr id="30" name="Picture 29">
            <a:extLst>
              <a:ext uri="{FF2B5EF4-FFF2-40B4-BE49-F238E27FC236}">
                <a16:creationId xmlns:a16="http://schemas.microsoft.com/office/drawing/2014/main" id="{C18B88CE-8B45-4DB2-8194-1BFA1627C66F}"/>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0" y="5518509"/>
            <a:ext cx="1188720" cy="891541"/>
          </a:xfrm>
          <a:prstGeom prst="rect">
            <a:avLst/>
          </a:prstGeom>
          <a:ln>
            <a:noFill/>
          </a:ln>
          <a:effectLst/>
        </p:spPr>
      </p:pic>
      <p:pic>
        <p:nvPicPr>
          <p:cNvPr id="34" name="Picture 33">
            <a:extLst>
              <a:ext uri="{FF2B5EF4-FFF2-40B4-BE49-F238E27FC236}">
                <a16:creationId xmlns:a16="http://schemas.microsoft.com/office/drawing/2014/main" id="{B4C9B3C2-EB4F-4FDF-B1C6-D81E3918EC40}"/>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0" y="6438261"/>
            <a:ext cx="1188720" cy="891540"/>
          </a:xfrm>
          <a:prstGeom prst="rect">
            <a:avLst/>
          </a:prstGeom>
          <a:ln>
            <a:noFill/>
          </a:ln>
          <a:effectLst/>
        </p:spPr>
      </p:pic>
      <p:pic>
        <p:nvPicPr>
          <p:cNvPr id="35" name="Picture 34">
            <a:extLst>
              <a:ext uri="{FF2B5EF4-FFF2-40B4-BE49-F238E27FC236}">
                <a16:creationId xmlns:a16="http://schemas.microsoft.com/office/drawing/2014/main" id="{ADE15EFA-A23E-4343-A26B-072CC05AD1C3}"/>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0" y="8277763"/>
            <a:ext cx="1188720" cy="835819"/>
          </a:xfrm>
          <a:prstGeom prst="rect">
            <a:avLst/>
          </a:prstGeom>
          <a:ln>
            <a:noFill/>
          </a:ln>
          <a:effectLst/>
        </p:spPr>
      </p:pic>
      <p:pic>
        <p:nvPicPr>
          <p:cNvPr id="36" name="Picture 35">
            <a:extLst>
              <a:ext uri="{FF2B5EF4-FFF2-40B4-BE49-F238E27FC236}">
                <a16:creationId xmlns:a16="http://schemas.microsoft.com/office/drawing/2014/main" id="{EF4169F5-9C81-A34C-CF8A-6F7C395B8552}"/>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0" y="7358012"/>
            <a:ext cx="1188720" cy="891540"/>
          </a:xfrm>
          <a:prstGeom prst="rect">
            <a:avLst/>
          </a:prstGeom>
          <a:ln>
            <a:noFill/>
          </a:ln>
          <a:effectLst/>
        </p:spPr>
      </p:pic>
    </p:spTree>
    <p:extLst>
      <p:ext uri="{BB962C8B-B14F-4D97-AF65-F5344CB8AC3E}">
        <p14:creationId xmlns:p14="http://schemas.microsoft.com/office/powerpoint/2010/main" val="2703024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TotalTime>
  <Words>349</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Futura Hv BT</vt:lpstr>
      <vt:lpstr>Futura Lt BT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26</cp:revision>
  <dcterms:created xsi:type="dcterms:W3CDTF">2016-01-18T21:52:04Z</dcterms:created>
  <dcterms:modified xsi:type="dcterms:W3CDTF">2024-07-26T17:46:25Z</dcterms:modified>
</cp:coreProperties>
</file>