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1152" y="30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6/2/2014</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g"/><Relationship Id="rId15" Type="http://schemas.openxmlformats.org/officeDocument/2006/relationships/image" Target="../media/image15.jpe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33698" y="4958479"/>
            <a:ext cx="4216300" cy="2414622"/>
          </a:xfrm>
        </p:spPr>
        <p:txBody>
          <a:bodyPr>
            <a:noAutofit/>
          </a:bodyPr>
          <a:lstStyle/>
          <a:p>
            <a:r>
              <a:rPr lang="en-US" sz="1100" dirty="0">
                <a:effectLst>
                  <a:outerShdw blurRad="38100" dist="38100" dir="2700000" algn="tl">
                    <a:srgbClr val="000000">
                      <a:alpha val="43137"/>
                    </a:srgbClr>
                  </a:outerShdw>
                </a:effectLst>
                <a:latin typeface="Trebuchet MS" panose="020B0603020202020204" pitchFamily="34" charset="0"/>
              </a:rPr>
              <a:t>POND FRONT</a:t>
            </a:r>
            <a:r>
              <a:rPr lang="en-US" sz="1100" dirty="0" smtClean="0">
                <a:effectLst>
                  <a:outerShdw blurRad="38100" dist="38100" dir="2700000" algn="tl">
                    <a:srgbClr val="000000">
                      <a:alpha val="43137"/>
                    </a:srgbClr>
                  </a:outerShdw>
                </a:effectLst>
                <a:latin typeface="Trebuchet MS" panose="020B0603020202020204" pitchFamily="34" charset="0"/>
              </a:rPr>
              <a:t>! As </a:t>
            </a:r>
            <a:r>
              <a:rPr lang="en-US" sz="1100" dirty="0">
                <a:effectLst>
                  <a:outerShdw blurRad="38100" dist="38100" dir="2700000" algn="tl">
                    <a:srgbClr val="000000">
                      <a:alpha val="43137"/>
                    </a:srgbClr>
                  </a:outerShdw>
                </a:effectLst>
                <a:latin typeface="Trebuchet MS" panose="020B0603020202020204" pitchFamily="34" charset="0"/>
              </a:rPr>
              <a:t>you enter the front door you will be inspired by the open view</a:t>
            </a:r>
            <a:r>
              <a:rPr lang="en-US" sz="1100" dirty="0" smtClean="0">
                <a:effectLst>
                  <a:outerShdw blurRad="38100" dist="38100" dir="2700000" algn="tl">
                    <a:srgbClr val="000000">
                      <a:alpha val="43137"/>
                    </a:srgbClr>
                  </a:outerShdw>
                </a:effectLst>
                <a:latin typeface="Trebuchet MS" panose="020B0603020202020204" pitchFamily="34" charset="0"/>
              </a:rPr>
              <a:t>, the </a:t>
            </a:r>
            <a:r>
              <a:rPr lang="en-US" sz="1100" dirty="0">
                <a:effectLst>
                  <a:outerShdw blurRad="38100" dist="38100" dir="2700000" algn="tl">
                    <a:srgbClr val="000000">
                      <a:alpha val="43137"/>
                    </a:srgbClr>
                  </a:outerShdw>
                </a:effectLst>
                <a:latin typeface="Trebuchet MS" panose="020B0603020202020204" pitchFamily="34" charset="0"/>
              </a:rPr>
              <a:t>columned entry way and oversized dining room! On your left a TRUE office with transom French doors.2 nice bedrooms and a full bath </a:t>
            </a:r>
            <a:r>
              <a:rPr lang="en-US" sz="1100" dirty="0" smtClean="0">
                <a:effectLst>
                  <a:outerShdw blurRad="38100" dist="38100" dir="2700000" algn="tl">
                    <a:srgbClr val="000000">
                      <a:alpha val="43137"/>
                    </a:srgbClr>
                  </a:outerShdw>
                </a:effectLst>
                <a:latin typeface="Trebuchet MS" panose="020B0603020202020204" pitchFamily="34" charset="0"/>
              </a:rPr>
              <a:t>separate </a:t>
            </a:r>
            <a:r>
              <a:rPr lang="en-US" sz="1100" dirty="0">
                <a:effectLst>
                  <a:outerShdw blurRad="38100" dist="38100" dir="2700000" algn="tl">
                    <a:srgbClr val="000000">
                      <a:alpha val="43137"/>
                    </a:srgbClr>
                  </a:outerShdw>
                </a:effectLst>
                <a:latin typeface="Trebuchet MS" panose="020B0603020202020204" pitchFamily="34" charset="0"/>
              </a:rPr>
              <a:t>from the Master suite over looking the lighted, fountained pond</a:t>
            </a:r>
            <a:r>
              <a:rPr lang="en-US" sz="1100" dirty="0" smtClean="0">
                <a:effectLst>
                  <a:outerShdw blurRad="38100" dist="38100" dir="2700000" algn="tl">
                    <a:srgbClr val="000000">
                      <a:alpha val="43137"/>
                    </a:srgbClr>
                  </a:outerShdw>
                </a:effectLst>
                <a:latin typeface="Trebuchet MS" panose="020B0603020202020204" pitchFamily="34" charset="0"/>
              </a:rPr>
              <a:t>! Fenced </a:t>
            </a:r>
            <a:r>
              <a:rPr lang="en-US" sz="1100" dirty="0">
                <a:effectLst>
                  <a:outerShdw blurRad="38100" dist="38100" dir="2700000" algn="tl">
                    <a:srgbClr val="000000">
                      <a:alpha val="43137"/>
                    </a:srgbClr>
                  </a:outerShdw>
                </a:effectLst>
                <a:latin typeface="Trebuchet MS" panose="020B0603020202020204" pitchFamily="34" charset="0"/>
              </a:rPr>
              <a:t>and landscaped yard includes a 12X18 shed. Screened porch includes an extended patio area with pergola for those relaxing views. Nice Screened porch, Immaculate Home! Open Floor plan. Large Master suite on rear with POND VIEW! 3 Bedrooms PLUS an office! Upgraded floors and Granite counters. New HVAC. A GREAT DEAL and a MUST SEE! Dorchester 2 Schools.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4428" y="867305"/>
            <a:ext cx="4054841" cy="3041130"/>
          </a:xfrm>
          <a:prstGeom prst="rect">
            <a:avLst/>
          </a:prstGeom>
        </p:spPr>
      </p:pic>
      <p:sp>
        <p:nvSpPr>
          <p:cNvPr id="2" name="Title 1"/>
          <p:cNvSpPr>
            <a:spLocks noGrp="1"/>
          </p:cNvSpPr>
          <p:nvPr>
            <p:ph type="ctrTitle"/>
          </p:nvPr>
        </p:nvSpPr>
        <p:spPr>
          <a:xfrm>
            <a:off x="1621028" y="3944743"/>
            <a:ext cx="4041641" cy="977428"/>
          </a:xfrm>
        </p:spPr>
        <p:txBody>
          <a:bodyPr anchor="t">
            <a:noAutofit/>
            <a:scene3d>
              <a:camera prst="orthographicFront"/>
              <a:lightRig rig="soft" dir="t">
                <a:rot lat="0" lon="0" rev="17220000"/>
              </a:lightRig>
            </a:scene3d>
            <a:sp3d prstMaterial="softEdge"/>
          </a:bodyPr>
          <a:lstStyle/>
          <a:p>
            <a:r>
              <a:rPr lang="en-US" sz="20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132 </a:t>
            </a:r>
            <a:r>
              <a:rPr lang="en-US" sz="2000" cap="none" dirty="0" err="1"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Cableswynd</a:t>
            </a:r>
            <a:r>
              <a:rPr lang="en-US" sz="20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 Way</a:t>
            </a:r>
            <a:br>
              <a:rPr lang="en-US" sz="20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1800" cap="none" dirty="0" err="1"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Highwoods</a:t>
            </a:r>
            <a:r>
              <a:rPr lang="en-US" sz="18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 Plantation ~ Summerville</a:t>
            </a:r>
            <a:br>
              <a:rPr lang="en-US" sz="18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br>
            <a:r>
              <a:rPr lang="en-US" sz="1800" cap="none" dirty="0" smtClean="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rPr>
              <a:t>MLS# 1408804 ~ $210,000</a:t>
            </a:r>
            <a:endParaRPr lang="en-US" sz="1800" cap="none" dirty="0">
              <a:ln w="10541" cmpd="sng">
                <a:noFill/>
                <a:prstDash val="solid"/>
              </a:ln>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866" y="7457225"/>
            <a:ext cx="1291622" cy="968717"/>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62359" y="960973"/>
            <a:ext cx="1281297" cy="960973"/>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53445" y="7454412"/>
            <a:ext cx="1299124" cy="974343"/>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866" y="4216307"/>
            <a:ext cx="1274966" cy="956225"/>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58137" y="2580594"/>
            <a:ext cx="1289740" cy="967305"/>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866" y="5828937"/>
            <a:ext cx="1295844" cy="971883"/>
          </a:xfrm>
          <a:prstGeom prst="rect">
            <a:avLst/>
          </a:prstGeom>
        </p:spPr>
      </p:pic>
      <p:pic>
        <p:nvPicPr>
          <p:cNvPr id="12" name="Picture 11"/>
          <p:cNvPicPr>
            <a:picLocks noChangeAspect="1"/>
          </p:cNvPicPr>
          <p:nvPr/>
        </p:nvPicPr>
        <p:blipFill rotWithShape="1">
          <a:blip r:embed="rId10">
            <a:extLst>
              <a:ext uri="{28A0092B-C50C-407E-A947-70E740481C1C}">
                <a14:useLocalDpi xmlns:a14="http://schemas.microsoft.com/office/drawing/2010/main" val="0"/>
              </a:ext>
            </a:extLst>
          </a:blip>
          <a:srcRect l="235" t="7672" b="50000"/>
          <a:stretch/>
        </p:blipFill>
        <p:spPr>
          <a:xfrm>
            <a:off x="1397728" y="7239000"/>
            <a:ext cx="4488240" cy="1405167"/>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866" y="2578351"/>
            <a:ext cx="1308734" cy="981551"/>
          </a:xfrm>
          <a:prstGeom prst="rect">
            <a:avLst/>
          </a:prstGeom>
        </p:spPr>
      </p:pic>
      <p:sp>
        <p:nvSpPr>
          <p:cNvPr id="17" name="Rectangle 16"/>
          <p:cNvSpPr/>
          <p:nvPr/>
        </p:nvSpPr>
        <p:spPr>
          <a:xfrm>
            <a:off x="2073001" y="8859411"/>
            <a:ext cx="3137694" cy="1077218"/>
          </a:xfrm>
          <a:prstGeom prst="rect">
            <a:avLst/>
          </a:prstGeom>
        </p:spPr>
        <p:txBody>
          <a:bodyPr wrap="square">
            <a:spAutoFit/>
          </a:bodyPr>
          <a:lstStyle/>
          <a:p>
            <a:pPr algn="ctr"/>
            <a:r>
              <a:rPr lang="en-US" dirty="0" smtClean="0">
                <a:latin typeface="Trebuchet MS" panose="020B0603020202020204" pitchFamily="34" charset="0"/>
              </a:rPr>
              <a:t>Christopher McCormick</a:t>
            </a:r>
            <a:endParaRPr lang="en-US" dirty="0">
              <a:latin typeface="Trebuchet MS" panose="020B0603020202020204" pitchFamily="34" charset="0"/>
            </a:endParaRPr>
          </a:p>
          <a:p>
            <a:pPr algn="ctr"/>
            <a:endParaRPr lang="en-US" sz="1100" dirty="0" smtClean="0">
              <a:latin typeface="Trebuchet MS" panose="020B0603020202020204" pitchFamily="34" charset="0"/>
            </a:endParaRPr>
          </a:p>
          <a:p>
            <a:pPr algn="ctr"/>
            <a:r>
              <a:rPr lang="en-US" sz="1100" dirty="0" smtClean="0">
                <a:latin typeface="Trebuchet MS" panose="020B0603020202020204" pitchFamily="34" charset="0"/>
              </a:rPr>
              <a:t>Office </a:t>
            </a:r>
            <a:r>
              <a:rPr lang="en-US" sz="1100" dirty="0">
                <a:latin typeface="Trebuchet MS" panose="020B0603020202020204" pitchFamily="34" charset="0"/>
              </a:rPr>
              <a:t>- 843-974-6200</a:t>
            </a:r>
          </a:p>
          <a:p>
            <a:pPr algn="ctr"/>
            <a:r>
              <a:rPr lang="en-US" sz="1100" dirty="0">
                <a:latin typeface="Trebuchet MS" panose="020B0603020202020204" pitchFamily="34" charset="0"/>
              </a:rPr>
              <a:t>Cell - </a:t>
            </a:r>
            <a:r>
              <a:rPr lang="en-US" sz="1100" dirty="0" smtClean="0">
                <a:latin typeface="Trebuchet MS" panose="020B0603020202020204" pitchFamily="34" charset="0"/>
              </a:rPr>
              <a:t>843-224-3204</a:t>
            </a:r>
          </a:p>
          <a:p>
            <a:pPr algn="ctr"/>
            <a:r>
              <a:rPr lang="en-US" sz="1100" dirty="0" smtClean="0">
                <a:latin typeface="Trebuchet MS" panose="020B0603020202020204" pitchFamily="34" charset="0"/>
              </a:rPr>
              <a:t>cjmccormick@carolinaone.com</a:t>
            </a:r>
            <a:endParaRPr lang="en-US" sz="1100" dirty="0">
              <a:latin typeface="Trebuchet MS" panose="020B0603020202020204" pitchFamily="34" charset="0"/>
            </a:endParaRP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a:latin typeface="Trebuchet MS" panose="020B0603020202020204" pitchFamily="34" charset="0"/>
                </a:rPr>
                <a:t>Summerville, SC 29483</a:t>
              </a:r>
              <a:endParaRPr lang="en-US" sz="600" dirty="0">
                <a:latin typeface="Trebuchet MS" panose="020B0603020202020204" pitchFamily="34" charset="0"/>
              </a:endParaRPr>
            </a:p>
          </p:txBody>
        </p:sp>
      </p:grpSp>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866" y="960973"/>
            <a:ext cx="1281297" cy="960973"/>
          </a:xfrm>
          <a:prstGeom prst="rect">
            <a:avLst/>
          </a:prstGeom>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65524" y="4206547"/>
            <a:ext cx="1274966" cy="956225"/>
          </a:xfrm>
          <a:prstGeom prst="rect">
            <a:avLst/>
          </a:prstGeom>
        </p:spPr>
      </p:pic>
      <p:sp>
        <p:nvSpPr>
          <p:cNvPr id="21" name="Rectangle 20"/>
          <p:cNvSpPr/>
          <p:nvPr/>
        </p:nvSpPr>
        <p:spPr>
          <a:xfrm>
            <a:off x="-1" y="0"/>
            <a:ext cx="7283699" cy="830997"/>
          </a:xfrm>
          <a:prstGeom prst="rect">
            <a:avLst/>
          </a:prstGeom>
        </p:spPr>
        <p:txBody>
          <a:bodyPr wrap="square">
            <a:spAutoFit/>
          </a:bodyPr>
          <a:lstStyle/>
          <a:p>
            <a:pPr algn="ctr"/>
            <a:r>
              <a:rPr lang="en-US" sz="2400" b="1" dirty="0">
                <a:effectLst>
                  <a:outerShdw blurRad="38100" dist="38100" dir="2700000" algn="tl">
                    <a:srgbClr val="000000">
                      <a:alpha val="43137"/>
                    </a:srgbClr>
                  </a:outerShdw>
                </a:effectLst>
              </a:rPr>
              <a:t>Reduced for Fast </a:t>
            </a:r>
            <a:r>
              <a:rPr lang="en-US" sz="2400" b="1" dirty="0" smtClean="0">
                <a:effectLst>
                  <a:outerShdw blurRad="38100" dist="38100" dir="2700000" algn="tl">
                    <a:srgbClr val="000000">
                      <a:alpha val="43137"/>
                    </a:srgbClr>
                  </a:outerShdw>
                </a:effectLst>
              </a:rPr>
              <a:t>Sale!</a:t>
            </a:r>
          </a:p>
          <a:p>
            <a:pPr algn="ctr"/>
            <a:r>
              <a:rPr lang="en-US" sz="2400" b="1" dirty="0" smtClean="0">
                <a:effectLst>
                  <a:outerShdw blurRad="38100" dist="38100" dir="2700000" algn="tl">
                    <a:srgbClr val="000000">
                      <a:alpha val="43137"/>
                    </a:srgbClr>
                  </a:outerShdw>
                </a:effectLst>
              </a:rPr>
              <a:t>Highly </a:t>
            </a:r>
            <a:r>
              <a:rPr lang="en-US" sz="2400" b="1" dirty="0">
                <a:effectLst>
                  <a:outerShdw blurRad="38100" dist="38100" dir="2700000" algn="tl">
                    <a:srgbClr val="000000">
                      <a:alpha val="43137"/>
                    </a:srgbClr>
                  </a:outerShdw>
                </a:effectLst>
              </a:rPr>
              <a:t>upgraded pond front living.</a:t>
            </a:r>
          </a:p>
        </p:txBody>
      </p:sp>
      <p:pic>
        <p:nvPicPr>
          <p:cNvPr id="22" name="Picture 21"/>
          <p:cNvPicPr>
            <a:picLocks noChangeAspect="1"/>
          </p:cNvPicPr>
          <p:nvPr/>
        </p:nvPicPr>
        <p:blipFill rotWithShape="1">
          <a:blip r:embed="rId15" cstate="print">
            <a:extLst>
              <a:ext uri="{28A0092B-C50C-407E-A947-70E740481C1C}">
                <a14:useLocalDpi xmlns:a14="http://schemas.microsoft.com/office/drawing/2010/main" val="0"/>
              </a:ext>
            </a:extLst>
          </a:blip>
          <a:srcRect l="515" t="14798" r="43150" b="18407"/>
          <a:stretch/>
        </p:blipFill>
        <p:spPr>
          <a:xfrm>
            <a:off x="5953445" y="5821420"/>
            <a:ext cx="1299124" cy="974343"/>
          </a:xfrm>
          <a:prstGeom prst="rect">
            <a:avLst/>
          </a:prstGeom>
        </p:spPr>
      </p:pic>
      <p:pic>
        <p:nvPicPr>
          <p:cNvPr id="1026" name="Picture 2" descr="http://images2.e-net.com/pruosha/agent/full/21621.jp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6218839" y="8859411"/>
            <a:ext cx="768335" cy="1148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TotalTime>
  <Words>161</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132 Cableswynd Way Highwoods Plantation ~ Summerville MLS# 1408804 ~ $210,000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9</cp:revision>
  <dcterms:created xsi:type="dcterms:W3CDTF">2006-08-16T00:00:00Z</dcterms:created>
  <dcterms:modified xsi:type="dcterms:W3CDTF">2014-06-02T18:57:08Z</dcterms:modified>
</cp:coreProperties>
</file>