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18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gs>
          </a:gsLst>
          <a:lin ang="16200000" scaled="0"/>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5424394"/>
            <a:ext cx="7772400" cy="2208998"/>
          </a:xfrm>
        </p:spPr>
        <p:txBody>
          <a:bodyPr anchor="ctr">
            <a:noAutofit/>
          </a:bodyPr>
          <a:lstStyle/>
          <a:p>
            <a:pPr>
              <a:lnSpc>
                <a:spcPct val="170000"/>
              </a:lnSpc>
            </a:pPr>
            <a:r>
              <a:rPr lang="en-US" sz="1200" b="1" dirty="0">
                <a:solidFill>
                  <a:schemeClr val="bg2">
                    <a:lumMod val="50000"/>
                  </a:schemeClr>
                </a:solidFill>
                <a:latin typeface="Century Gothic" panose="020B0502020202020204" pitchFamily="34" charset="0"/>
              </a:rPr>
              <a:t>Need a short term lease? Come take a look at this 4 bedroom,3 bath home in the beautiful </a:t>
            </a:r>
            <a:r>
              <a:rPr lang="en-US" sz="1200" b="1" dirty="0" err="1">
                <a:solidFill>
                  <a:schemeClr val="bg2">
                    <a:lumMod val="50000"/>
                  </a:schemeClr>
                </a:solidFill>
                <a:latin typeface="Century Gothic" panose="020B0502020202020204" pitchFamily="34" charset="0"/>
              </a:rPr>
              <a:t>Fieldview</a:t>
            </a:r>
            <a:r>
              <a:rPr lang="en-US" sz="1200" b="1" dirty="0">
                <a:solidFill>
                  <a:schemeClr val="bg2">
                    <a:lumMod val="50000"/>
                  </a:schemeClr>
                </a:solidFill>
                <a:latin typeface="Century Gothic" panose="020B0502020202020204" pitchFamily="34" charset="0"/>
              </a:rPr>
              <a:t> subdivision in Summerville. This open floor plan has a gorgeous kitchen</a:t>
            </a:r>
            <a:r>
              <a:rPr lang="en-US" sz="1200" b="1" dirty="0" smtClean="0">
                <a:solidFill>
                  <a:schemeClr val="bg2">
                    <a:lumMod val="50000"/>
                  </a:schemeClr>
                </a:solidFill>
                <a:latin typeface="Century Gothic" panose="020B0502020202020204" pitchFamily="34" charset="0"/>
              </a:rPr>
              <a:t>, fireplace </a:t>
            </a:r>
            <a:r>
              <a:rPr lang="en-US" sz="1200" b="1" dirty="0">
                <a:solidFill>
                  <a:schemeClr val="bg2">
                    <a:lumMod val="50000"/>
                  </a:schemeClr>
                </a:solidFill>
                <a:latin typeface="Century Gothic" panose="020B0502020202020204" pitchFamily="34" charset="0"/>
              </a:rPr>
              <a:t>family room master, another bedroom, another full bath with a formal living and dining room to round out the first floor. Upstairs are two more bedrooms along with yet another full bath. Also, you can enjoy nature while sitting out on the screened-in porch. So come take a look and be ready to be impressed!</a:t>
            </a:r>
            <a:endParaRPr lang="en-US" sz="1200" b="1" dirty="0">
              <a:solidFill>
                <a:schemeClr val="bg2">
                  <a:lumMod val="50000"/>
                </a:schemeClr>
              </a:solidFill>
              <a:latin typeface="Century Gothic" panose="020B0502020202020204" pitchFamily="34" charset="0"/>
            </a:endParaRPr>
          </a:p>
        </p:txBody>
      </p:sp>
      <p:sp>
        <p:nvSpPr>
          <p:cNvPr id="4" name="Rectangle 3"/>
          <p:cNvSpPr/>
          <p:nvPr/>
        </p:nvSpPr>
        <p:spPr>
          <a:xfrm>
            <a:off x="4191000" y="84024"/>
            <a:ext cx="3518807" cy="2985433"/>
          </a:xfrm>
          <a:prstGeom prst="rect">
            <a:avLst/>
          </a:prstGeom>
        </p:spPr>
        <p:txBody>
          <a:bodyPr wrap="square">
            <a:spAutoFit/>
          </a:bodyPr>
          <a:lstStyle/>
          <a:p>
            <a:pPr algn="r"/>
            <a:r>
              <a:rPr lang="en-US" sz="2400" b="1" dirty="0">
                <a:effectLst>
                  <a:outerShdw blurRad="38100" dist="38100" dir="2700000" algn="tl">
                    <a:srgbClr val="000000">
                      <a:alpha val="43137"/>
                    </a:srgbClr>
                  </a:outerShdw>
                </a:effectLst>
                <a:latin typeface="Century Gothic" panose="020B0502020202020204" pitchFamily="34" charset="0"/>
              </a:rPr>
              <a:t>132 </a:t>
            </a:r>
            <a:r>
              <a:rPr lang="en-US" sz="2400" b="1" dirty="0" err="1">
                <a:effectLst>
                  <a:outerShdw blurRad="38100" dist="38100" dir="2700000" algn="tl">
                    <a:srgbClr val="000000">
                      <a:alpha val="43137"/>
                    </a:srgbClr>
                  </a:outerShdw>
                </a:effectLst>
                <a:latin typeface="Century Gothic" panose="020B0502020202020204" pitchFamily="34" charset="0"/>
              </a:rPr>
              <a:t>Comiskey</a:t>
            </a:r>
            <a:r>
              <a:rPr lang="en-US" sz="2400" b="1" dirty="0">
                <a:effectLst>
                  <a:outerShdw blurRad="38100" dist="38100" dir="2700000" algn="tl">
                    <a:srgbClr val="000000">
                      <a:alpha val="43137"/>
                    </a:srgbClr>
                  </a:outerShdw>
                </a:effectLst>
                <a:latin typeface="Century Gothic" panose="020B0502020202020204" pitchFamily="34" charset="0"/>
              </a:rPr>
              <a:t> Park </a:t>
            </a:r>
            <a:r>
              <a:rPr lang="en-US" sz="2400" b="1" dirty="0" smtClean="0">
                <a:effectLst>
                  <a:outerShdw blurRad="38100" dist="38100" dir="2700000" algn="tl">
                    <a:srgbClr val="000000">
                      <a:alpha val="43137"/>
                    </a:srgbClr>
                  </a:outerShdw>
                </a:effectLst>
                <a:latin typeface="Century Gothic" panose="020B0502020202020204" pitchFamily="34" charset="0"/>
              </a:rPr>
              <a:t>Cir</a:t>
            </a:r>
          </a:p>
          <a:p>
            <a:pPr algn="r"/>
            <a:endParaRPr lang="en-US" sz="1400" b="1" dirty="0" smtClean="0">
              <a:effectLst>
                <a:outerShdw blurRad="38100" dist="38100" dir="2700000" algn="tl">
                  <a:srgbClr val="000000">
                    <a:alpha val="43137"/>
                  </a:srgbClr>
                </a:outerShdw>
              </a:effectLst>
              <a:latin typeface="Century Gothic" panose="020B0502020202020204" pitchFamily="34" charset="0"/>
            </a:endParaRPr>
          </a:p>
          <a:p>
            <a:pPr algn="r"/>
            <a:r>
              <a:rPr lang="en-US" sz="1800" b="1" dirty="0" err="1" smtClean="0">
                <a:effectLst>
                  <a:outerShdw blurRad="38100" dist="38100" dir="2700000" algn="tl">
                    <a:srgbClr val="000000">
                      <a:alpha val="43137"/>
                    </a:srgbClr>
                  </a:outerShdw>
                </a:effectLst>
                <a:latin typeface="Century Gothic" panose="020B0502020202020204" pitchFamily="34" charset="0"/>
              </a:rPr>
              <a:t>Fieldview</a:t>
            </a:r>
            <a:endParaRPr lang="en-US" sz="1800" b="1" dirty="0" smtClean="0">
              <a:effectLst>
                <a:outerShdw blurRad="38100" dist="38100" dir="2700000" algn="tl">
                  <a:srgbClr val="000000">
                    <a:alpha val="43137"/>
                  </a:srgbClr>
                </a:outerShdw>
              </a:effectLst>
              <a:latin typeface="Century Gothic" panose="020B0502020202020204" pitchFamily="34" charset="0"/>
            </a:endParaRPr>
          </a:p>
          <a:p>
            <a:pPr algn="r"/>
            <a:r>
              <a:rPr lang="en-US" sz="1800" b="1" dirty="0" smtClean="0">
                <a:effectLst>
                  <a:outerShdw blurRad="38100" dist="38100" dir="2700000" algn="tl">
                    <a:srgbClr val="000000">
                      <a:alpha val="43137"/>
                    </a:srgbClr>
                  </a:outerShdw>
                </a:effectLst>
                <a:latin typeface="Century Gothic" panose="020B0502020202020204" pitchFamily="34" charset="0"/>
              </a:rPr>
              <a:t>Summerville</a:t>
            </a:r>
          </a:p>
          <a:p>
            <a:pPr algn="r"/>
            <a:endParaRPr lang="en-US" sz="1800" b="1" dirty="0" smtClean="0">
              <a:effectLst>
                <a:outerShdw blurRad="38100" dist="38100" dir="2700000" algn="tl">
                  <a:srgbClr val="000000">
                    <a:alpha val="43137"/>
                  </a:srgbClr>
                </a:outerShdw>
              </a:effectLst>
              <a:latin typeface="Century Gothic" panose="020B0502020202020204" pitchFamily="34" charset="0"/>
            </a:endParaRPr>
          </a:p>
          <a:p>
            <a:pPr algn="r"/>
            <a:r>
              <a:rPr lang="en-US" sz="1800" b="1" dirty="0" smtClean="0">
                <a:effectLst>
                  <a:outerShdw blurRad="38100" dist="38100" dir="2700000" algn="tl">
                    <a:srgbClr val="000000">
                      <a:alpha val="43137"/>
                    </a:srgbClr>
                  </a:outerShdw>
                </a:effectLst>
                <a:latin typeface="Century Gothic" panose="020B0502020202020204" pitchFamily="34" charset="0"/>
              </a:rPr>
              <a:t>MLS</a:t>
            </a:r>
            <a:r>
              <a:rPr lang="en-US" sz="1800" b="1" dirty="0">
                <a:effectLst>
                  <a:outerShdw blurRad="38100" dist="38100" dir="2700000" algn="tl">
                    <a:srgbClr val="000000">
                      <a:alpha val="43137"/>
                    </a:srgbClr>
                  </a:outerShdw>
                </a:effectLst>
                <a:latin typeface="Century Gothic" panose="020B0502020202020204" pitchFamily="34" charset="0"/>
              </a:rPr>
              <a:t># </a:t>
            </a:r>
            <a:r>
              <a:rPr lang="en-US" sz="1800" b="1" dirty="0">
                <a:effectLst>
                  <a:outerShdw blurRad="38100" dist="38100" dir="2700000" algn="tl">
                    <a:srgbClr val="000000">
                      <a:alpha val="43137"/>
                    </a:srgbClr>
                  </a:outerShdw>
                </a:effectLst>
                <a:latin typeface="Century Gothic" panose="020B0502020202020204" pitchFamily="34" charset="0"/>
              </a:rPr>
              <a:t>15005496</a:t>
            </a:r>
            <a:endParaRPr lang="en-US" sz="1800" b="1" dirty="0" smtClean="0">
              <a:effectLst>
                <a:outerShdw blurRad="38100" dist="38100" dir="2700000" algn="tl">
                  <a:srgbClr val="000000">
                    <a:alpha val="43137"/>
                  </a:srgbClr>
                </a:outerShdw>
              </a:effectLst>
              <a:latin typeface="Century Gothic" panose="020B0502020202020204" pitchFamily="34" charset="0"/>
            </a:endParaRPr>
          </a:p>
          <a:p>
            <a:pPr algn="r"/>
            <a:r>
              <a:rPr lang="en-US" sz="1800" b="1" dirty="0">
                <a:effectLst>
                  <a:outerShdw blurRad="38100" dist="38100" dir="2700000" algn="tl">
                    <a:srgbClr val="000000">
                      <a:alpha val="43137"/>
                    </a:srgbClr>
                  </a:outerShdw>
                </a:effectLst>
                <a:latin typeface="Century Gothic" panose="020B0502020202020204" pitchFamily="34" charset="0"/>
              </a:rPr>
              <a:t>$</a:t>
            </a:r>
            <a:r>
              <a:rPr lang="en-US" sz="1800" b="1" dirty="0" smtClean="0">
                <a:effectLst>
                  <a:outerShdw blurRad="38100" dist="38100" dir="2700000" algn="tl">
                    <a:srgbClr val="000000">
                      <a:alpha val="43137"/>
                    </a:srgbClr>
                  </a:outerShdw>
                </a:effectLst>
                <a:latin typeface="Century Gothic" panose="020B0502020202020204" pitchFamily="34" charset="0"/>
              </a:rPr>
              <a:t>1,800/mo</a:t>
            </a:r>
          </a:p>
          <a:p>
            <a:pPr algn="r"/>
            <a:endParaRPr lang="en-US" sz="1800" b="1" dirty="0" smtClean="0">
              <a:effectLst>
                <a:outerShdw blurRad="38100" dist="38100" dir="2700000" algn="tl">
                  <a:srgbClr val="000000">
                    <a:alpha val="43137"/>
                  </a:srgbClr>
                </a:outerShdw>
              </a:effectLst>
              <a:latin typeface="Century Gothic" panose="020B0502020202020204" pitchFamily="34" charset="0"/>
            </a:endParaRPr>
          </a:p>
          <a:p>
            <a:pPr algn="r"/>
            <a:r>
              <a:rPr lang="en-US" sz="1400" b="1" dirty="0" smtClean="0">
                <a:effectLst>
                  <a:outerShdw blurRad="38100" dist="38100" dir="2700000" algn="tl">
                    <a:srgbClr val="000000">
                      <a:alpha val="43137"/>
                    </a:srgbClr>
                  </a:outerShdw>
                </a:effectLst>
                <a:latin typeface="Century Gothic" panose="020B0502020202020204" pitchFamily="34" charset="0"/>
              </a:rPr>
              <a:t>3 Bedrooms</a:t>
            </a:r>
          </a:p>
          <a:p>
            <a:pPr algn="r"/>
            <a:r>
              <a:rPr lang="en-US" sz="1400" b="1" dirty="0" smtClean="0">
                <a:effectLst>
                  <a:outerShdw blurRad="38100" dist="38100" dir="2700000" algn="tl">
                    <a:srgbClr val="000000">
                      <a:alpha val="43137"/>
                    </a:srgbClr>
                  </a:outerShdw>
                </a:effectLst>
                <a:latin typeface="Century Gothic" panose="020B0502020202020204" pitchFamily="34" charset="0"/>
              </a:rPr>
              <a:t>3 Baths</a:t>
            </a:r>
          </a:p>
          <a:p>
            <a:pPr algn="r"/>
            <a:r>
              <a:rPr lang="en-US" sz="1400" b="1" dirty="0" smtClean="0">
                <a:effectLst>
                  <a:outerShdw blurRad="38100" dist="38100" dir="2700000" algn="tl">
                    <a:srgbClr val="000000">
                      <a:alpha val="43137"/>
                    </a:srgbClr>
                  </a:outerShdw>
                </a:effectLst>
                <a:latin typeface="Century Gothic" panose="020B0502020202020204" pitchFamily="34" charset="0"/>
              </a:rPr>
              <a:t>2,700 </a:t>
            </a:r>
            <a:r>
              <a:rPr lang="en-US" sz="1400" b="1" dirty="0" err="1" smtClean="0">
                <a:effectLst>
                  <a:outerShdw blurRad="38100" dist="38100" dir="2700000" algn="tl">
                    <a:srgbClr val="000000">
                      <a:alpha val="43137"/>
                    </a:srgbClr>
                  </a:outerShdw>
                </a:effectLst>
                <a:latin typeface="Century Gothic" panose="020B0502020202020204" pitchFamily="34" charset="0"/>
              </a:rPr>
              <a:t>Sq</a:t>
            </a:r>
            <a:r>
              <a:rPr lang="en-US" sz="1400" b="1" dirty="0" smtClean="0">
                <a:effectLst>
                  <a:outerShdw blurRad="38100" dist="38100" dir="2700000" algn="tl">
                    <a:srgbClr val="000000">
                      <a:alpha val="43137"/>
                    </a:srgbClr>
                  </a:outerShdw>
                </a:effectLst>
                <a:latin typeface="Century Gothic" panose="020B0502020202020204" pitchFamily="34" charset="0"/>
              </a:rPr>
              <a:t> Ft</a:t>
            </a:r>
            <a:endParaRPr lang="en-US" sz="1400" b="1"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473" y="84024"/>
            <a:ext cx="3951967" cy="2963976"/>
          </a:xfrm>
          <a:prstGeom prst="rect">
            <a:avLst/>
          </a:prstGeom>
          <a:noFill/>
          <a:ln w="2857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smtClean="0">
                <a:solidFill>
                  <a:schemeClr val="bg2">
                    <a:lumMod val="50000"/>
                  </a:schemeClr>
                </a:solidFill>
                <a:latin typeface="Century Gothic" panose="020B0502020202020204" pitchFamily="34" charset="0"/>
              </a:rPr>
              <a:t>AGENTOWNED </a:t>
            </a:r>
            <a:r>
              <a:rPr lang="en-US" sz="700" dirty="0">
                <a:solidFill>
                  <a:schemeClr val="bg2">
                    <a:lumMod val="50000"/>
                  </a:schemeClr>
                </a:solidFill>
                <a:latin typeface="Century Gothic" panose="020B0502020202020204" pitchFamily="34" charset="0"/>
              </a:rPr>
              <a:t>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78534" y="3304843"/>
            <a:ext cx="7615334" cy="523220"/>
          </a:xfrm>
          <a:prstGeom prst="rect">
            <a:avLst/>
          </a:prstGeom>
        </p:spPr>
        <p:txBody>
          <a:bodyPr wrap="square">
            <a:spAutoFit/>
          </a:bodyPr>
          <a:lstStyle/>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Short-term Lease Available</a:t>
            </a:r>
            <a:endParaRPr lang="en-US" sz="2800" i="1" dirty="0">
              <a:ln>
                <a:solidFill>
                  <a:srgbClr val="002060"/>
                </a:solidFill>
              </a:ln>
              <a:solidFill>
                <a:srgbClr val="FFFF00"/>
              </a:solidFill>
            </a:endParaRPr>
          </a:p>
        </p:txBody>
      </p:sp>
      <p:grpSp>
        <p:nvGrpSpPr>
          <p:cNvPr id="8" name="Group 7"/>
          <p:cNvGrpSpPr/>
          <p:nvPr/>
        </p:nvGrpSpPr>
        <p:grpSpPr>
          <a:xfrm>
            <a:off x="149956" y="7890235"/>
            <a:ext cx="7472490" cy="1082645"/>
            <a:chOff x="148224" y="8076398"/>
            <a:chExt cx="7472490" cy="1082645"/>
          </a:xfrm>
        </p:grpSpPr>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48224" y="807639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153367" y="807639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165277" y="807639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9"/>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177189" y="8076398"/>
              <a:ext cx="1443525" cy="108264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grpSp>
        <p:nvGrpSpPr>
          <p:cNvPr id="9" name="Group 8"/>
          <p:cNvGrpSpPr/>
          <p:nvPr/>
        </p:nvGrpSpPr>
        <p:grpSpPr>
          <a:xfrm>
            <a:off x="153903" y="4084906"/>
            <a:ext cx="7464596" cy="1082645"/>
            <a:chOff x="154990" y="4525128"/>
            <a:chExt cx="7464596" cy="1082645"/>
          </a:xfrm>
        </p:grpSpPr>
        <p:pic>
          <p:nvPicPr>
            <p:cNvPr id="1028"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61637" y="452512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168284" y="452512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4990" y="452512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176060" y="4525128"/>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143</Words>
  <Application>Microsoft Office PowerPoint</Application>
  <PresentationFormat>Custom</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2015-03-05T17:46:09Z</dcterms:modified>
</cp:coreProperties>
</file>