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varScale="1">
        <p:scale>
          <a:sx n="78" d="100"/>
          <a:sy n="78" d="100"/>
        </p:scale>
        <p:origin x="3018" y="10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9/30/2025</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gif"/><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svg"/><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p:cNvSpPr/>
          <p:nvPr/>
        </p:nvSpPr>
        <p:spPr>
          <a:xfrm>
            <a:off x="3665655" y="8352343"/>
            <a:ext cx="3649546" cy="624017"/>
          </a:xfrm>
          <a:prstGeom prst="rect">
            <a:avLst/>
          </a:prstGeom>
          <a:noFill/>
          <a:ln>
            <a:noFill/>
          </a:ln>
        </p:spPr>
        <p:txBody>
          <a:bodyPr wrap="square">
            <a:spAutoFit/>
          </a:bodyPr>
          <a:lstStyle/>
          <a:p>
            <a:pPr algn="r"/>
            <a:r>
              <a:rPr lang="en-US" sz="1455" dirty="0">
                <a:latin typeface="Century Gothic" panose="020B0502020202020204" pitchFamily="34" charset="0"/>
              </a:rPr>
              <a:t>Kelly Snyder</a:t>
            </a:r>
          </a:p>
          <a:p>
            <a:pPr algn="r"/>
            <a:r>
              <a:rPr lang="en-US" sz="1000" dirty="0">
                <a:latin typeface="Century Gothic" panose="020B0502020202020204" pitchFamily="34" charset="0"/>
              </a:rPr>
              <a:t>843-457-5951</a:t>
            </a:r>
          </a:p>
          <a:p>
            <a:pPr algn="r"/>
            <a:r>
              <a:rPr lang="en-US" sz="1000" dirty="0">
                <a:latin typeface="Century Gothic" panose="020B0502020202020204" pitchFamily="34" charset="0"/>
              </a:rPr>
              <a:t>kelly.snyder@agentownedrealty.com</a:t>
            </a:r>
          </a:p>
        </p:txBody>
      </p:sp>
      <p:sp>
        <p:nvSpPr>
          <p:cNvPr id="9" name="Rectangle 8">
            <a:extLst>
              <a:ext uri="{FF2B5EF4-FFF2-40B4-BE49-F238E27FC236}">
                <a16:creationId xmlns:a16="http://schemas.microsoft.com/office/drawing/2014/main" id="{3F3F5DBE-628A-40B5-A9C1-6BD65A579158}"/>
              </a:ext>
            </a:extLst>
          </p:cNvPr>
          <p:cNvSpPr/>
          <p:nvPr/>
        </p:nvSpPr>
        <p:spPr>
          <a:xfrm>
            <a:off x="0" y="8352343"/>
            <a:ext cx="3657600" cy="624017"/>
          </a:xfrm>
          <a:prstGeom prst="rect">
            <a:avLst/>
          </a:prstGeom>
          <a:noFill/>
          <a:ln>
            <a:noFill/>
          </a:ln>
        </p:spPr>
        <p:txBody>
          <a:bodyPr wrap="square">
            <a:spAutoFit/>
          </a:bodyPr>
          <a:lstStyle/>
          <a:p>
            <a:r>
              <a:rPr lang="en-US" sz="1455" dirty="0">
                <a:latin typeface="Century Gothic" panose="020B0502020202020204" pitchFamily="34" charset="0"/>
              </a:rPr>
              <a:t>Greg Gelber</a:t>
            </a:r>
          </a:p>
          <a:p>
            <a:r>
              <a:rPr lang="en-US" sz="1000" dirty="0">
                <a:latin typeface="Century Gothic" panose="020B0502020202020204" pitchFamily="34" charset="0"/>
              </a:rPr>
              <a:t>843-494-2354</a:t>
            </a:r>
          </a:p>
          <a:p>
            <a:r>
              <a:rPr lang="en-US" sz="1000" dirty="0">
                <a:latin typeface="Century Gothic" panose="020B0502020202020204" pitchFamily="34" charset="0"/>
              </a:rPr>
              <a:t>greg.gelber@agentownedrealty.com</a:t>
            </a:r>
            <a:endParaRPr lang="en-US" sz="727" dirty="0">
              <a:latin typeface="Century Gothic" panose="020B0502020202020204" pitchFamily="34" charset="0"/>
            </a:endParaRPr>
          </a:p>
        </p:txBody>
      </p:sp>
      <p:pic>
        <p:nvPicPr>
          <p:cNvPr id="21" name="Picture 20"/>
          <p:cNvPicPr>
            <a:picLocks noChangeAspect="1"/>
          </p:cNvPicPr>
          <p:nvPr/>
        </p:nvPicPr>
        <p:blipFill>
          <a:blip r:embed="rId2">
            <a:extLst>
              <a:ext uri="{28A0092B-C50C-407E-A947-70E740481C1C}">
                <a14:useLocalDpi xmlns:a14="http://schemas.microsoft.com/office/drawing/2010/main" val="0"/>
              </a:ext>
            </a:extLst>
          </a:blip>
          <a:srcRect t="19156" b="22325"/>
          <a:stretch>
            <a:fillRect/>
          </a:stretch>
        </p:blipFill>
        <p:spPr>
          <a:xfrm>
            <a:off x="0" y="651354"/>
            <a:ext cx="7315200" cy="2853846"/>
          </a:xfrm>
          <a:prstGeom prst="rect">
            <a:avLst/>
          </a:prstGeom>
          <a:ln>
            <a:noFill/>
          </a:ln>
          <a:effectLst>
            <a:softEdge rad="112500"/>
          </a:effectLst>
        </p:spPr>
      </p:pic>
      <p:sp>
        <p:nvSpPr>
          <p:cNvPr id="2" name="Title 1"/>
          <p:cNvSpPr>
            <a:spLocks noGrp="1"/>
          </p:cNvSpPr>
          <p:nvPr>
            <p:ph type="ctrTitle"/>
          </p:nvPr>
        </p:nvSpPr>
        <p:spPr>
          <a:xfrm>
            <a:off x="-1" y="0"/>
            <a:ext cx="7315199" cy="630942"/>
          </a:xfrm>
          <a:noFill/>
          <a:effectLst/>
        </p:spPr>
        <p:txBody>
          <a:bodyPr anchor="ctr">
            <a:noAutofit/>
          </a:bodyPr>
          <a:lstStyle/>
          <a:p>
            <a:r>
              <a:rPr lang="en-US" sz="2200" b="1" dirty="0">
                <a:ln w="3175">
                  <a:noFill/>
                </a:ln>
                <a:solidFill>
                  <a:schemeClr val="tx2"/>
                </a:solidFill>
                <a:latin typeface="Century Gothic" panose="020B0502020202020204" pitchFamily="34" charset="0"/>
              </a:rPr>
              <a:t>Offering $10,000 Agent Bonus On Top Of 2.5% BAC </a:t>
            </a:r>
            <a:br>
              <a:rPr lang="en-US" sz="2000" b="1" i="1" dirty="0">
                <a:ln w="3175">
                  <a:noFill/>
                </a:ln>
                <a:solidFill>
                  <a:schemeClr val="tx2"/>
                </a:solidFill>
                <a:latin typeface="Century Gothic" panose="020B0502020202020204" pitchFamily="34" charset="0"/>
              </a:rPr>
            </a:br>
            <a:r>
              <a:rPr lang="en-US" sz="1800" i="1" dirty="0">
                <a:ln w="3175">
                  <a:noFill/>
                </a:ln>
                <a:solidFill>
                  <a:schemeClr val="tx2"/>
                </a:solidFill>
                <a:latin typeface="Century Gothic" panose="020B0502020202020204" pitchFamily="34" charset="0"/>
              </a:rPr>
              <a:t>For A Ratified Contract Before Sunday (10/6)</a:t>
            </a:r>
            <a:endParaRPr lang="en-US" sz="2000" i="1" dirty="0">
              <a:ln w="3175">
                <a:noFill/>
              </a:ln>
              <a:solidFill>
                <a:schemeClr val="tx2"/>
              </a:solidFill>
              <a:latin typeface="Century Gothic" panose="020B0502020202020204" pitchFamily="34" charset="0"/>
            </a:endParaRPr>
          </a:p>
        </p:txBody>
      </p:sp>
      <p:sp>
        <p:nvSpPr>
          <p:cNvPr id="3" name="Subtitle 2"/>
          <p:cNvSpPr>
            <a:spLocks noGrp="1"/>
          </p:cNvSpPr>
          <p:nvPr>
            <p:ph type="subTitle" idx="1"/>
          </p:nvPr>
        </p:nvSpPr>
        <p:spPr>
          <a:xfrm>
            <a:off x="-3" y="4184448"/>
            <a:ext cx="7315199" cy="2853846"/>
          </a:xfrm>
          <a:noFill/>
        </p:spPr>
        <p:txBody>
          <a:bodyPr anchor="ctr">
            <a:noAutofit/>
          </a:bodyPr>
          <a:lstStyle/>
          <a:p>
            <a:r>
              <a:rPr lang="en-US" sz="1000" dirty="0">
                <a:solidFill>
                  <a:schemeClr val="tx2"/>
                </a:solidFill>
                <a:latin typeface="Century Gothic" panose="020B0502020202020204" pitchFamily="34" charset="0"/>
              </a:rPr>
              <a:t>Nestled beneath majestic oak trees in the heart of James Island, 1335 Camp Road is a thoughtfully updated single-story ranch that perfectly blends timeless charm with contemporary style. Originally built in 1965, this 3-bedroom, 2.5-bath home has been beautifully reimagined with modern comforts and stylish details, making it the quintessential James Island retreat. From the freshly painted exterior and inviting front porch with rich wooden accents, the curb appeal sets the tone for what awaits inside. Step into a home designed for both relaxed living and elegant entertaining - where natural light, soaring wooden vaulted ceilings, and open, airy spaces create a true sense of warmth and sophistication.</a:t>
            </a:r>
          </a:p>
          <a:p>
            <a:r>
              <a:rPr lang="en-US" sz="1000" dirty="0">
                <a:solidFill>
                  <a:schemeClr val="tx2"/>
                </a:solidFill>
                <a:latin typeface="Century Gothic" panose="020B0502020202020204" pitchFamily="34" charset="0"/>
              </a:rPr>
              <a:t>The expansive living room is a showstopper, featuring a cozy sunken layout, wood burning fireplace, and built-in bar.</a:t>
            </a:r>
          </a:p>
          <a:p>
            <a:r>
              <a:rPr lang="en-US" sz="1000" dirty="0">
                <a:solidFill>
                  <a:schemeClr val="tx2"/>
                </a:solidFill>
                <a:latin typeface="Century Gothic" panose="020B0502020202020204" pitchFamily="34" charset="0"/>
              </a:rPr>
              <a:t>The updated kitchen has abundant built-in storage, a large island with seating, and a gas range. The separate dining room and eat-in breakfast nook provide flexibility for everyday meals and special gatherings alike.</a:t>
            </a:r>
          </a:p>
          <a:p>
            <a:r>
              <a:rPr lang="en-US" sz="1000" dirty="0">
                <a:solidFill>
                  <a:schemeClr val="tx2"/>
                </a:solidFill>
                <a:latin typeface="Century Gothic" panose="020B0502020202020204" pitchFamily="34" charset="0"/>
              </a:rPr>
              <a:t>The private primary suite has a steam shower and dual vanity. Additional bedrooms offer charming touches, including a built-in desk/vanity.</a:t>
            </a:r>
          </a:p>
          <a:p>
            <a:r>
              <a:rPr lang="en-US" sz="1000" dirty="0">
                <a:solidFill>
                  <a:schemeClr val="tx2"/>
                </a:solidFill>
                <a:latin typeface="Century Gothic" panose="020B0502020202020204" pitchFamily="34" charset="0"/>
              </a:rPr>
              <a:t>Enjoy evenings around the firepit and relax on the patio in the backyard. Mature oaks provide shade and privacy, while thoughtful landscaping enhances the beauty of the property year-round.</a:t>
            </a:r>
          </a:p>
          <a:p>
            <a:r>
              <a:rPr lang="en-US" sz="1000" dirty="0">
                <a:solidFill>
                  <a:schemeClr val="tx2"/>
                </a:solidFill>
                <a:latin typeface="Century Gothic" panose="020B0502020202020204" pitchFamily="34" charset="0"/>
              </a:rPr>
              <a:t>The property also features a one-car garage and a large laundry/utility room. Located just minutes from Folly Beach and downtown Charleston, this is the perfect opportunity to own a stunning, move-in ready James Island home where every detail has been carefully considered.</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106591" y="8422315"/>
            <a:ext cx="1102019" cy="4840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0" y="8948142"/>
            <a:ext cx="7315197" cy="190180"/>
          </a:xfrm>
          <a:prstGeom prst="rect">
            <a:avLst/>
          </a:prstGeom>
          <a:noFill/>
          <a:ln>
            <a:noFill/>
          </a:ln>
        </p:spPr>
        <p:txBody>
          <a:bodyPr wrap="square">
            <a:spAutoFit/>
          </a:bodyPr>
          <a:lstStyle/>
          <a:p>
            <a:pPr algn="ctr"/>
            <a:r>
              <a:rPr lang="en-US" sz="636" dirty="0">
                <a:latin typeface="Century Gothic" panose="020B0502020202020204" pitchFamily="34" charset="0"/>
              </a:rPr>
              <a:t>AgentOwned Charleston Group | 902 Savannah Hwy | Charleston, SC 29407-7802</a:t>
            </a:r>
          </a:p>
        </p:txBody>
      </p:sp>
      <p:sp>
        <p:nvSpPr>
          <p:cNvPr id="5" name="Rectangle 4"/>
          <p:cNvSpPr/>
          <p:nvPr/>
        </p:nvSpPr>
        <p:spPr>
          <a:xfrm>
            <a:off x="76200" y="3429000"/>
            <a:ext cx="7180408" cy="630942"/>
          </a:xfrm>
          <a:prstGeom prst="rect">
            <a:avLst/>
          </a:prstGeom>
        </p:spPr>
        <p:txBody>
          <a:bodyPr wrap="square">
            <a:spAutoFit/>
          </a:bodyPr>
          <a:lstStyle/>
          <a:p>
            <a:pPr algn="ctr"/>
            <a:r>
              <a:rPr lang="en-US" sz="2000" b="1" dirty="0">
                <a:ln w="3175">
                  <a:noFill/>
                </a:ln>
                <a:solidFill>
                  <a:schemeClr val="tx2"/>
                </a:solidFill>
                <a:latin typeface="Century Gothic" panose="020B0502020202020204" pitchFamily="34" charset="0"/>
              </a:rPr>
              <a:t>1335 Camp Road</a:t>
            </a:r>
          </a:p>
          <a:p>
            <a:pPr algn="ctr"/>
            <a:r>
              <a:rPr lang="en-US" sz="1500" b="1" dirty="0">
                <a:ln w="3175">
                  <a:noFill/>
                </a:ln>
                <a:solidFill>
                  <a:schemeClr val="tx2"/>
                </a:solidFill>
                <a:latin typeface="Century Gothic" panose="020B0502020202020204" pitchFamily="34" charset="0"/>
              </a:rPr>
              <a:t>Farmington | Charleston, SC 29412 | MLS# 25025875 | $749,000</a:t>
            </a:r>
          </a:p>
        </p:txBody>
      </p:sp>
      <p:pic>
        <p:nvPicPr>
          <p:cNvPr id="4" name="Picture 3">
            <a:extLst>
              <a:ext uri="{FF2B5EF4-FFF2-40B4-BE49-F238E27FC236}">
                <a16:creationId xmlns:a16="http://schemas.microsoft.com/office/drawing/2014/main" id="{D8D72013-C493-4293-2E53-B8485DD475E2}"/>
              </a:ext>
            </a:extLst>
          </p:cNvPr>
          <p:cNvPicPr preferRelativeResize="0">
            <a:picLocks noChangeAspect="1"/>
          </p:cNvPicPr>
          <p:nvPr/>
        </p:nvPicPr>
        <p:blipFill>
          <a:blip r:embed="rId4" cstate="print">
            <a:extLst>
              <a:ext uri="{28A0092B-C50C-407E-A947-70E740481C1C}">
                <a14:useLocalDpi xmlns:a14="http://schemas.microsoft.com/office/drawing/2010/main" val="0"/>
              </a:ext>
            </a:extLst>
          </a:blip>
          <a:srcRect/>
          <a:stretch/>
        </p:blipFill>
        <p:spPr>
          <a:xfrm>
            <a:off x="8486858" y="2438400"/>
            <a:ext cx="2025104" cy="1351477"/>
          </a:xfrm>
          <a:prstGeom prst="rect">
            <a:avLst/>
          </a:prstGeom>
          <a:ln>
            <a:noFill/>
          </a:ln>
          <a:effectLst/>
        </p:spPr>
      </p:pic>
      <p:pic>
        <p:nvPicPr>
          <p:cNvPr id="7" name="Picture 6">
            <a:extLst>
              <a:ext uri="{FF2B5EF4-FFF2-40B4-BE49-F238E27FC236}">
                <a16:creationId xmlns:a16="http://schemas.microsoft.com/office/drawing/2014/main" id="{6A1784C7-4785-B1C2-15C0-315FD739F43D}"/>
              </a:ext>
            </a:extLst>
          </p:cNvPr>
          <p:cNvPicPr preferRelativeResize="0">
            <a:picLocks noChangeAspect="1"/>
          </p:cNvPicPr>
          <p:nvPr/>
        </p:nvPicPr>
        <p:blipFill>
          <a:blip r:embed="rId5" cstate="print">
            <a:extLst>
              <a:ext uri="{28A0092B-C50C-407E-A947-70E740481C1C}">
                <a14:useLocalDpi xmlns:a14="http://schemas.microsoft.com/office/drawing/2010/main" val="0"/>
              </a:ext>
            </a:extLst>
          </a:blip>
          <a:srcRect/>
          <a:stretch/>
        </p:blipFill>
        <p:spPr>
          <a:xfrm>
            <a:off x="8720168" y="6691071"/>
            <a:ext cx="779242" cy="1067912"/>
          </a:xfrm>
          <a:prstGeom prst="rect">
            <a:avLst/>
          </a:prstGeom>
          <a:ln>
            <a:noFill/>
          </a:ln>
          <a:effectLst/>
        </p:spPr>
      </p:pic>
      <p:pic>
        <p:nvPicPr>
          <p:cNvPr id="8" name="Picture 7">
            <a:extLst>
              <a:ext uri="{FF2B5EF4-FFF2-40B4-BE49-F238E27FC236}">
                <a16:creationId xmlns:a16="http://schemas.microsoft.com/office/drawing/2014/main" id="{5630AFA6-0460-EEE9-9FB5-D4D53247DD7E}"/>
              </a:ext>
            </a:extLst>
          </p:cNvPr>
          <p:cNvPicPr preferRelativeResize="0">
            <a:picLocks noChangeAspect="1"/>
          </p:cNvPicPr>
          <p:nvPr/>
        </p:nvPicPr>
        <p:blipFill>
          <a:blip r:embed="rId6" cstate="print">
            <a:extLst>
              <a:ext uri="{28A0092B-C50C-407E-A947-70E740481C1C}">
                <a14:useLocalDpi xmlns:a14="http://schemas.microsoft.com/office/drawing/2010/main" val="0"/>
              </a:ext>
            </a:extLst>
          </a:blip>
          <a:srcRect/>
          <a:stretch/>
        </p:blipFill>
        <p:spPr>
          <a:xfrm>
            <a:off x="7924800" y="5057304"/>
            <a:ext cx="1598533" cy="1066800"/>
          </a:xfrm>
          <a:prstGeom prst="rect">
            <a:avLst/>
          </a:prstGeom>
          <a:ln>
            <a:noFill/>
          </a:ln>
          <a:effectLst/>
        </p:spPr>
      </p:pic>
      <p:pic>
        <p:nvPicPr>
          <p:cNvPr id="11" name="Picture 10">
            <a:extLst>
              <a:ext uri="{FF2B5EF4-FFF2-40B4-BE49-F238E27FC236}">
                <a16:creationId xmlns:a16="http://schemas.microsoft.com/office/drawing/2014/main" id="{4F581FCF-5E26-7B5E-35EC-95C45F46C158}"/>
              </a:ext>
            </a:extLst>
          </p:cNvPr>
          <p:cNvPicPr preferRelativeResize="0">
            <a:picLocks noChangeAspect="1"/>
          </p:cNvPicPr>
          <p:nvPr/>
        </p:nvPicPr>
        <p:blipFill>
          <a:blip r:embed="rId7" cstate="print">
            <a:extLst>
              <a:ext uri="{28A0092B-C50C-407E-A947-70E740481C1C}">
                <a14:useLocalDpi xmlns:a14="http://schemas.microsoft.com/office/drawing/2010/main" val="0"/>
              </a:ext>
            </a:extLst>
          </a:blip>
          <a:srcRect t="2849" b="2849"/>
          <a:stretch/>
        </p:blipFill>
        <p:spPr>
          <a:xfrm>
            <a:off x="1874520" y="7162800"/>
            <a:ext cx="1737360" cy="1092250"/>
          </a:xfrm>
          <a:prstGeom prst="rect">
            <a:avLst/>
          </a:prstGeom>
          <a:ln>
            <a:noFill/>
          </a:ln>
          <a:effectLst/>
        </p:spPr>
      </p:pic>
      <p:pic>
        <p:nvPicPr>
          <p:cNvPr id="12" name="Picture 11">
            <a:extLst>
              <a:ext uri="{FF2B5EF4-FFF2-40B4-BE49-F238E27FC236}">
                <a16:creationId xmlns:a16="http://schemas.microsoft.com/office/drawing/2014/main" id="{2D88D742-11E9-F6C3-918E-F77415517CAC}"/>
              </a:ext>
            </a:extLst>
          </p:cNvPr>
          <p:cNvPicPr preferRelativeResize="0">
            <a:picLocks noChangeAspect="1"/>
          </p:cNvPicPr>
          <p:nvPr/>
        </p:nvPicPr>
        <p:blipFill>
          <a:blip r:embed="rId8" cstate="print">
            <a:extLst>
              <a:ext uri="{28A0092B-C50C-407E-A947-70E740481C1C}">
                <a14:useLocalDpi xmlns:a14="http://schemas.microsoft.com/office/drawing/2010/main" val="0"/>
              </a:ext>
            </a:extLst>
          </a:blip>
          <a:srcRect t="2849" b="2849"/>
          <a:stretch/>
        </p:blipFill>
        <p:spPr>
          <a:xfrm>
            <a:off x="3703320" y="7162800"/>
            <a:ext cx="1737360" cy="1092250"/>
          </a:xfrm>
          <a:prstGeom prst="rect">
            <a:avLst/>
          </a:prstGeom>
          <a:ln>
            <a:noFill/>
          </a:ln>
          <a:effectLst/>
        </p:spPr>
      </p:pic>
      <p:pic>
        <p:nvPicPr>
          <p:cNvPr id="13" name="Picture 12">
            <a:extLst>
              <a:ext uri="{FF2B5EF4-FFF2-40B4-BE49-F238E27FC236}">
                <a16:creationId xmlns:a16="http://schemas.microsoft.com/office/drawing/2014/main" id="{62B0433D-0911-8B7A-F6C5-48BAC8C66B4E}"/>
              </a:ext>
            </a:extLst>
          </p:cNvPr>
          <p:cNvPicPr preferRelativeResize="0">
            <a:picLocks noChangeAspect="1"/>
          </p:cNvPicPr>
          <p:nvPr/>
        </p:nvPicPr>
        <p:blipFill>
          <a:blip r:embed="rId9" cstate="print">
            <a:extLst>
              <a:ext uri="{28A0092B-C50C-407E-A947-70E740481C1C}">
                <a14:useLocalDpi xmlns:a14="http://schemas.microsoft.com/office/drawing/2010/main" val="0"/>
              </a:ext>
            </a:extLst>
          </a:blip>
          <a:srcRect t="2898" b="2898"/>
          <a:stretch/>
        </p:blipFill>
        <p:spPr>
          <a:xfrm>
            <a:off x="45720" y="7162800"/>
            <a:ext cx="1737360" cy="1092250"/>
          </a:xfrm>
          <a:prstGeom prst="rect">
            <a:avLst/>
          </a:prstGeom>
          <a:ln>
            <a:noFill/>
          </a:ln>
          <a:effectLst/>
        </p:spPr>
      </p:pic>
      <p:pic>
        <p:nvPicPr>
          <p:cNvPr id="15" name="Graphic 14" descr="Arrow: Rotate left with solid fill">
            <a:extLst>
              <a:ext uri="{FF2B5EF4-FFF2-40B4-BE49-F238E27FC236}">
                <a16:creationId xmlns:a16="http://schemas.microsoft.com/office/drawing/2014/main" id="{5A12DAF3-474E-6F6B-E543-7323A23DBF7E}"/>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2086058" y="1577546"/>
            <a:ext cx="914400" cy="914400"/>
          </a:xfrm>
          <a:prstGeom prst="rect">
            <a:avLst/>
          </a:prstGeom>
          <a:effectLst>
            <a:outerShdw blurRad="50800" dist="38100" dir="2700000" algn="tl" rotWithShape="0">
              <a:prstClr val="black">
                <a:alpha val="40000"/>
              </a:prstClr>
            </a:outerShdw>
          </a:effectLst>
        </p:spPr>
      </p:pic>
      <p:pic>
        <p:nvPicPr>
          <p:cNvPr id="6" name="Picture 5">
            <a:extLst>
              <a:ext uri="{FF2B5EF4-FFF2-40B4-BE49-F238E27FC236}">
                <a16:creationId xmlns:a16="http://schemas.microsoft.com/office/drawing/2014/main" id="{BE564568-1FFB-2133-D7CD-81F0A624745D}"/>
              </a:ext>
            </a:extLst>
          </p:cNvPr>
          <p:cNvPicPr preferRelativeResize="0">
            <a:picLocks noChangeAspect="1"/>
          </p:cNvPicPr>
          <p:nvPr/>
        </p:nvPicPr>
        <p:blipFill>
          <a:blip r:embed="rId12" cstate="print">
            <a:extLst>
              <a:ext uri="{28A0092B-C50C-407E-A947-70E740481C1C}">
                <a14:useLocalDpi xmlns:a14="http://schemas.microsoft.com/office/drawing/2010/main" val="0"/>
              </a:ext>
            </a:extLst>
          </a:blip>
          <a:srcRect t="2849" b="2849"/>
          <a:stretch/>
        </p:blipFill>
        <p:spPr>
          <a:xfrm>
            <a:off x="5532120" y="7162800"/>
            <a:ext cx="1737360" cy="1092250"/>
          </a:xfrm>
          <a:prstGeom prst="rect">
            <a:avLst/>
          </a:prstGeom>
          <a:ln>
            <a:noFill/>
          </a:ln>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1960</TotalTime>
  <Words>353</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Offering $10,000 Agent Bonus On Top Of 2.5% BAC  For A Ratified Contract Before Sunday (10/6)</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80</cp:revision>
  <dcterms:created xsi:type="dcterms:W3CDTF">2006-08-16T00:00:00Z</dcterms:created>
  <dcterms:modified xsi:type="dcterms:W3CDTF">2025-09-30T16:19:52Z</dcterms:modified>
</cp:coreProperties>
</file>