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F01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1" d="100"/>
          <a:sy n="61" d="100"/>
        </p:scale>
        <p:origin x="2429" y="46"/>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63106" indent="0" algn="ctr">
              <a:buNone/>
              <a:defRPr>
                <a:solidFill>
                  <a:schemeClr val="tx1">
                    <a:tint val="75000"/>
                  </a:schemeClr>
                </a:solidFill>
              </a:defRPr>
            </a:lvl2pPr>
            <a:lvl3pPr marL="926213" indent="0" algn="ctr">
              <a:buNone/>
              <a:defRPr>
                <a:solidFill>
                  <a:schemeClr val="tx1">
                    <a:tint val="75000"/>
                  </a:schemeClr>
                </a:solidFill>
              </a:defRPr>
            </a:lvl3pPr>
            <a:lvl4pPr marL="1389320" indent="0" algn="ctr">
              <a:buNone/>
              <a:defRPr>
                <a:solidFill>
                  <a:schemeClr val="tx1">
                    <a:tint val="75000"/>
                  </a:schemeClr>
                </a:solidFill>
              </a:defRPr>
            </a:lvl4pPr>
            <a:lvl5pPr marL="1852427" indent="0" algn="ctr">
              <a:buNone/>
              <a:defRPr>
                <a:solidFill>
                  <a:schemeClr val="tx1">
                    <a:tint val="75000"/>
                  </a:schemeClr>
                </a:solidFill>
              </a:defRPr>
            </a:lvl5pPr>
            <a:lvl6pPr marL="2315533" indent="0" algn="ctr">
              <a:buNone/>
              <a:defRPr>
                <a:solidFill>
                  <a:schemeClr val="tx1">
                    <a:tint val="75000"/>
                  </a:schemeClr>
                </a:solidFill>
              </a:defRPr>
            </a:lvl6pPr>
            <a:lvl7pPr marL="2778640" indent="0" algn="ctr">
              <a:buNone/>
              <a:defRPr>
                <a:solidFill>
                  <a:schemeClr val="tx1">
                    <a:tint val="75000"/>
                  </a:schemeClr>
                </a:solidFill>
              </a:defRPr>
            </a:lvl7pPr>
            <a:lvl8pPr marL="3241747" indent="0" algn="ctr">
              <a:buNone/>
              <a:defRPr>
                <a:solidFill>
                  <a:schemeClr val="tx1">
                    <a:tint val="75000"/>
                  </a:schemeClr>
                </a:solidFill>
              </a:defRPr>
            </a:lvl8pPr>
            <a:lvl9pPr marL="370485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091"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000">
                <a:solidFill>
                  <a:schemeClr val="tx1">
                    <a:tint val="75000"/>
                  </a:schemeClr>
                </a:solidFill>
              </a:defRPr>
            </a:lvl1pPr>
            <a:lvl2pPr marL="463106" indent="0">
              <a:buNone/>
              <a:defRPr sz="1818">
                <a:solidFill>
                  <a:schemeClr val="tx1">
                    <a:tint val="75000"/>
                  </a:schemeClr>
                </a:solidFill>
              </a:defRPr>
            </a:lvl2pPr>
            <a:lvl3pPr marL="926213" indent="0">
              <a:buNone/>
              <a:defRPr sz="1636">
                <a:solidFill>
                  <a:schemeClr val="tx1">
                    <a:tint val="75000"/>
                  </a:schemeClr>
                </a:solidFill>
              </a:defRPr>
            </a:lvl3pPr>
            <a:lvl4pPr marL="1389320" indent="0">
              <a:buNone/>
              <a:defRPr sz="1455">
                <a:solidFill>
                  <a:schemeClr val="tx1">
                    <a:tint val="75000"/>
                  </a:schemeClr>
                </a:solidFill>
              </a:defRPr>
            </a:lvl4pPr>
            <a:lvl5pPr marL="1852427" indent="0">
              <a:buNone/>
              <a:defRPr sz="1455">
                <a:solidFill>
                  <a:schemeClr val="tx1">
                    <a:tint val="75000"/>
                  </a:schemeClr>
                </a:solidFill>
              </a:defRPr>
            </a:lvl5pPr>
            <a:lvl6pPr marL="2315533" indent="0">
              <a:buNone/>
              <a:defRPr sz="1455">
                <a:solidFill>
                  <a:schemeClr val="tx1">
                    <a:tint val="75000"/>
                  </a:schemeClr>
                </a:solidFill>
              </a:defRPr>
            </a:lvl6pPr>
            <a:lvl7pPr marL="2778640" indent="0">
              <a:buNone/>
              <a:defRPr sz="1455">
                <a:solidFill>
                  <a:schemeClr val="tx1">
                    <a:tint val="75000"/>
                  </a:schemeClr>
                </a:solidFill>
              </a:defRPr>
            </a:lvl7pPr>
            <a:lvl8pPr marL="3241747" indent="0">
              <a:buNone/>
              <a:defRPr sz="1455">
                <a:solidFill>
                  <a:schemeClr val="tx1">
                    <a:tint val="75000"/>
                  </a:schemeClr>
                </a:solidFill>
              </a:defRPr>
            </a:lvl8pPr>
            <a:lvl9pPr marL="3704853" indent="0">
              <a:buNone/>
              <a:defRPr sz="145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273"/>
            </a:lvl1pPr>
            <a:lvl2pPr>
              <a:defRPr sz="2818"/>
            </a:lvl2pPr>
            <a:lvl3pPr>
              <a:defRPr sz="2455"/>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273"/>
            </a:lvl1pPr>
            <a:lvl2pPr marL="463106" indent="0">
              <a:buNone/>
              <a:defRPr sz="2818"/>
            </a:lvl2pPr>
            <a:lvl3pPr marL="926213" indent="0">
              <a:buNone/>
              <a:defRPr sz="2455"/>
            </a:lvl3pPr>
            <a:lvl4pPr marL="1389320" indent="0">
              <a:buNone/>
              <a:defRPr sz="2000"/>
            </a:lvl4pPr>
            <a:lvl5pPr marL="1852427" indent="0">
              <a:buNone/>
              <a:defRPr sz="2000"/>
            </a:lvl5pPr>
            <a:lvl6pPr marL="2315533" indent="0">
              <a:buNone/>
              <a:defRPr sz="2000"/>
            </a:lvl6pPr>
            <a:lvl7pPr marL="2778640" indent="0">
              <a:buNone/>
              <a:defRPr sz="2000"/>
            </a:lvl7pPr>
            <a:lvl8pPr marL="3241747" indent="0">
              <a:buNone/>
              <a:defRPr sz="2000"/>
            </a:lvl8pPr>
            <a:lvl9pPr marL="3704853" indent="0">
              <a:buNone/>
              <a:defRPr sz="20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182">
                <a:solidFill>
                  <a:schemeClr val="tx1">
                    <a:tint val="75000"/>
                  </a:schemeClr>
                </a:solidFill>
              </a:defRPr>
            </a:lvl1pPr>
          </a:lstStyle>
          <a:p>
            <a:fld id="{1D8BD707-D9CF-40AE-B4C6-C98DA3205C09}" type="datetimeFigureOut">
              <a:rPr lang="en-US" smtClean="0"/>
              <a:pPr/>
              <a:t>10/26/2021</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18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182">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6213" rtl="0" eaLnBrk="1" latinLnBrk="0" hangingPunct="1">
        <a:spcBef>
          <a:spcPct val="0"/>
        </a:spcBef>
        <a:buNone/>
        <a:defRPr sz="4455" kern="1200">
          <a:solidFill>
            <a:schemeClr val="tx1"/>
          </a:solidFill>
          <a:latin typeface="+mj-lt"/>
          <a:ea typeface="+mj-ea"/>
          <a:cs typeface="+mj-cs"/>
        </a:defRPr>
      </a:lvl1pPr>
    </p:titleStyle>
    <p:bodyStyle>
      <a:lvl1pPr marL="347330" indent="-347330" algn="l" defTabSz="926213" rtl="0" eaLnBrk="1" latinLnBrk="0" hangingPunct="1">
        <a:spcBef>
          <a:spcPct val="20000"/>
        </a:spcBef>
        <a:buFont typeface="Arial" pitchFamily="34" charset="0"/>
        <a:buChar char="•"/>
        <a:defRPr sz="3273" kern="1200">
          <a:solidFill>
            <a:schemeClr val="tx1"/>
          </a:solidFill>
          <a:latin typeface="+mn-lt"/>
          <a:ea typeface="+mn-ea"/>
          <a:cs typeface="+mn-cs"/>
        </a:defRPr>
      </a:lvl1pPr>
      <a:lvl2pPr marL="752548" indent="-289442" algn="l" defTabSz="926213" rtl="0" eaLnBrk="1" latinLnBrk="0" hangingPunct="1">
        <a:spcBef>
          <a:spcPct val="20000"/>
        </a:spcBef>
        <a:buFont typeface="Arial" pitchFamily="34" charset="0"/>
        <a:buChar char="–"/>
        <a:defRPr sz="2818" kern="1200">
          <a:solidFill>
            <a:schemeClr val="tx1"/>
          </a:solidFill>
          <a:latin typeface="+mn-lt"/>
          <a:ea typeface="+mn-ea"/>
          <a:cs typeface="+mn-cs"/>
        </a:defRPr>
      </a:lvl2pPr>
      <a:lvl3pPr marL="1157767" indent="-231553" algn="l" defTabSz="926213" rtl="0" eaLnBrk="1" latinLnBrk="0" hangingPunct="1">
        <a:spcBef>
          <a:spcPct val="20000"/>
        </a:spcBef>
        <a:buFont typeface="Arial" pitchFamily="34" charset="0"/>
        <a:buChar char="•"/>
        <a:defRPr sz="2455" kern="1200">
          <a:solidFill>
            <a:schemeClr val="tx1"/>
          </a:solidFill>
          <a:latin typeface="+mn-lt"/>
          <a:ea typeface="+mn-ea"/>
          <a:cs typeface="+mn-cs"/>
        </a:defRPr>
      </a:lvl3pPr>
      <a:lvl4pPr marL="1620873"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8398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47086"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10194"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7330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36407"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26213" rtl="0" eaLnBrk="1" latinLnBrk="0" hangingPunct="1">
        <a:defRPr sz="1818" kern="1200">
          <a:solidFill>
            <a:schemeClr val="tx1"/>
          </a:solidFill>
          <a:latin typeface="+mn-lt"/>
          <a:ea typeface="+mn-ea"/>
          <a:cs typeface="+mn-cs"/>
        </a:defRPr>
      </a:lvl1pPr>
      <a:lvl2pPr marL="463106" algn="l" defTabSz="926213" rtl="0" eaLnBrk="1" latinLnBrk="0" hangingPunct="1">
        <a:defRPr sz="1818" kern="1200">
          <a:solidFill>
            <a:schemeClr val="tx1"/>
          </a:solidFill>
          <a:latin typeface="+mn-lt"/>
          <a:ea typeface="+mn-ea"/>
          <a:cs typeface="+mn-cs"/>
        </a:defRPr>
      </a:lvl2pPr>
      <a:lvl3pPr marL="926213" algn="l" defTabSz="926213" rtl="0" eaLnBrk="1" latinLnBrk="0" hangingPunct="1">
        <a:defRPr sz="1818" kern="1200">
          <a:solidFill>
            <a:schemeClr val="tx1"/>
          </a:solidFill>
          <a:latin typeface="+mn-lt"/>
          <a:ea typeface="+mn-ea"/>
          <a:cs typeface="+mn-cs"/>
        </a:defRPr>
      </a:lvl3pPr>
      <a:lvl4pPr marL="1389320" algn="l" defTabSz="926213" rtl="0" eaLnBrk="1" latinLnBrk="0" hangingPunct="1">
        <a:defRPr sz="1818" kern="1200">
          <a:solidFill>
            <a:schemeClr val="tx1"/>
          </a:solidFill>
          <a:latin typeface="+mn-lt"/>
          <a:ea typeface="+mn-ea"/>
          <a:cs typeface="+mn-cs"/>
        </a:defRPr>
      </a:lvl4pPr>
      <a:lvl5pPr marL="1852427" algn="l" defTabSz="926213" rtl="0" eaLnBrk="1" latinLnBrk="0" hangingPunct="1">
        <a:defRPr sz="1818" kern="1200">
          <a:solidFill>
            <a:schemeClr val="tx1"/>
          </a:solidFill>
          <a:latin typeface="+mn-lt"/>
          <a:ea typeface="+mn-ea"/>
          <a:cs typeface="+mn-cs"/>
        </a:defRPr>
      </a:lvl5pPr>
      <a:lvl6pPr marL="2315533" algn="l" defTabSz="926213" rtl="0" eaLnBrk="1" latinLnBrk="0" hangingPunct="1">
        <a:defRPr sz="1818" kern="1200">
          <a:solidFill>
            <a:schemeClr val="tx1"/>
          </a:solidFill>
          <a:latin typeface="+mn-lt"/>
          <a:ea typeface="+mn-ea"/>
          <a:cs typeface="+mn-cs"/>
        </a:defRPr>
      </a:lvl6pPr>
      <a:lvl7pPr marL="2778640" algn="l" defTabSz="926213" rtl="0" eaLnBrk="1" latinLnBrk="0" hangingPunct="1">
        <a:defRPr sz="1818" kern="1200">
          <a:solidFill>
            <a:schemeClr val="tx1"/>
          </a:solidFill>
          <a:latin typeface="+mn-lt"/>
          <a:ea typeface="+mn-ea"/>
          <a:cs typeface="+mn-cs"/>
        </a:defRPr>
      </a:lvl7pPr>
      <a:lvl8pPr marL="3241747" algn="l" defTabSz="926213" rtl="0" eaLnBrk="1" latinLnBrk="0" hangingPunct="1">
        <a:defRPr sz="1818" kern="1200">
          <a:solidFill>
            <a:schemeClr val="tx1"/>
          </a:solidFill>
          <a:latin typeface="+mn-lt"/>
          <a:ea typeface="+mn-ea"/>
          <a:cs typeface="+mn-cs"/>
        </a:defRPr>
      </a:lvl8pPr>
      <a:lvl9pPr marL="3704853" algn="l" defTabSz="926213" rtl="0" eaLnBrk="1" latinLnBrk="0" hangingPunct="1">
        <a:defRPr sz="181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microsoft.com/office/2007/relationships/hdphoto" Target="../media/hdphoto1.wdp"/><Relationship Id="rId7" Type="http://schemas.openxmlformats.org/officeDocument/2006/relationships/image" Target="../media/image6.jp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gif"/><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Blur/>
                    </a14:imgEffect>
                  </a14:imgLayer>
                </a14:imgProps>
              </a:ext>
            </a:extLst>
          </a:blip>
          <a:srcRect/>
          <a:stretch>
            <a:fillRect l="-44000" r="-44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7315200" cy="486794"/>
          </a:xfrm>
        </p:spPr>
        <p:txBody>
          <a:bodyPr>
            <a:noAutofit/>
          </a:bodyPr>
          <a:lstStyle/>
          <a:p>
            <a:r>
              <a:rPr lang="en-US" sz="2727" b="1" i="1" dirty="0">
                <a:ln w="3175">
                  <a:noFill/>
                </a:ln>
                <a:effectLst>
                  <a:outerShdw blurRad="38100" dist="38100" dir="2700000" algn="tl">
                    <a:srgbClr val="000000">
                      <a:alpha val="43137"/>
                    </a:srgbClr>
                  </a:outerShdw>
                </a:effectLst>
                <a:latin typeface="Futura Bk BT" panose="020B0502020204020303" pitchFamily="34" charset="0"/>
              </a:rPr>
              <a:t>Open House Saturday Oct 30th 11-2pm</a:t>
            </a:r>
            <a:endParaRPr lang="en-US" sz="2000" b="1" dirty="0">
              <a:ln w="3175">
                <a:noFill/>
              </a:ln>
              <a:solidFill>
                <a:schemeClr val="tx1">
                  <a:lumMod val="95000"/>
                </a:schemeClr>
              </a:solidFill>
              <a:effectLst>
                <a:outerShdw blurRad="38100" dist="38100" dir="2700000" algn="tl">
                  <a:srgbClr val="000000">
                    <a:alpha val="43137"/>
                  </a:srgbClr>
                </a:outerShdw>
              </a:effectLst>
              <a:latin typeface="Futura Bk BT" panose="020B0502020204020303" pitchFamily="34" charset="0"/>
            </a:endParaRPr>
          </a:p>
        </p:txBody>
      </p:sp>
      <p:sp>
        <p:nvSpPr>
          <p:cNvPr id="3" name="Subtitle 2"/>
          <p:cNvSpPr>
            <a:spLocks noGrp="1"/>
          </p:cNvSpPr>
          <p:nvPr>
            <p:ph type="subTitle" idx="1"/>
          </p:nvPr>
        </p:nvSpPr>
        <p:spPr>
          <a:xfrm>
            <a:off x="133928" y="5970079"/>
            <a:ext cx="7047345" cy="2431472"/>
          </a:xfrm>
        </p:spPr>
        <p:txBody>
          <a:bodyPr anchor="ctr">
            <a:noAutofit/>
          </a:bodyPr>
          <a:lstStyle/>
          <a:p>
            <a:r>
              <a:rPr lang="en-US" sz="1600" dirty="0">
                <a:solidFill>
                  <a:schemeClr val="tx1"/>
                </a:solidFill>
                <a:effectLst>
                  <a:outerShdw blurRad="38100" dist="38100" dir="2700000" algn="tl">
                    <a:srgbClr val="000000">
                      <a:alpha val="43137"/>
                    </a:srgbClr>
                  </a:outerShdw>
                </a:effectLst>
                <a:latin typeface="Futura Bk BT" panose="020B0502020204020303" pitchFamily="34" charset="0"/>
              </a:rPr>
              <a:t>If you're looking for a well maintained ranch in a great location this is it! 3 bedroom, 2 bath home with an additional room that the owners currently use as an office. The majority of the windows have been replaced, 2015 HVAC, new roof, tankless water heater, new breaker box, plantation shutters and updated kitchen. The home features beautiful hardwood floors throughout and a primary bedroom and bath separate from the other bedrooms. Enjoy close proximity to bars, restaurants and grocery stores as well as St. Andrews Parks and Rec Center. X flood zone and no HOA!</a:t>
            </a:r>
          </a:p>
        </p:txBody>
      </p:sp>
      <p:sp>
        <p:nvSpPr>
          <p:cNvPr id="17" name="Rectangle 16"/>
          <p:cNvSpPr/>
          <p:nvPr/>
        </p:nvSpPr>
        <p:spPr>
          <a:xfrm>
            <a:off x="124691" y="8480830"/>
            <a:ext cx="7065818" cy="463204"/>
          </a:xfrm>
          <a:prstGeom prst="rect">
            <a:avLst/>
          </a:prstGeom>
        </p:spPr>
        <p:txBody>
          <a:bodyPr wrap="square">
            <a:spAutoFit/>
          </a:bodyPr>
          <a:lstStyle/>
          <a:p>
            <a:pPr algn="ctr"/>
            <a:r>
              <a:rPr lang="en-US" sz="1455" dirty="0">
                <a:effectLst>
                  <a:outerShdw blurRad="38100" dist="38100" dir="2700000" algn="tl">
                    <a:srgbClr val="000000">
                      <a:alpha val="43137"/>
                    </a:srgbClr>
                  </a:outerShdw>
                </a:effectLst>
                <a:latin typeface="Futura Bk BT" panose="020B0502020204020303" pitchFamily="34" charset="0"/>
              </a:rPr>
              <a:t>Gary Raymond</a:t>
            </a:r>
            <a:br>
              <a:rPr lang="en-US" sz="1091" dirty="0">
                <a:effectLst>
                  <a:outerShdw blurRad="38100" dist="38100" dir="2700000" algn="tl">
                    <a:srgbClr val="000000">
                      <a:alpha val="43137"/>
                    </a:srgbClr>
                  </a:outerShdw>
                </a:effectLst>
                <a:latin typeface="Futura Bk BT" panose="020B0502020204020303" pitchFamily="34" charset="0"/>
              </a:rPr>
            </a:br>
            <a:r>
              <a:rPr lang="en-US" sz="955" dirty="0">
                <a:effectLst>
                  <a:outerShdw blurRad="38100" dist="38100" dir="2700000" algn="tl">
                    <a:srgbClr val="000000">
                      <a:alpha val="43137"/>
                    </a:srgbClr>
                  </a:outerShdw>
                </a:effectLst>
                <a:latin typeface="Futura Bk BT" panose="020B0502020204020303" pitchFamily="34" charset="0"/>
              </a:rPr>
              <a:t>(843) 729-3688 | gary.raymond@agentownedrealty.com</a:t>
            </a:r>
          </a:p>
        </p:txBody>
      </p:sp>
      <p:pic>
        <p:nvPicPr>
          <p:cNvPr id="26"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5981983" y="8451273"/>
            <a:ext cx="1060950" cy="485804"/>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282994" y="8890154"/>
            <a:ext cx="6898279" cy="218201"/>
          </a:xfrm>
          <a:prstGeom prst="rect">
            <a:avLst/>
          </a:prstGeom>
        </p:spPr>
        <p:txBody>
          <a:bodyPr wrap="square">
            <a:spAutoFit/>
          </a:bodyPr>
          <a:lstStyle/>
          <a:p>
            <a:pPr algn="ctr"/>
            <a:r>
              <a:rPr lang="en-US" sz="818" dirty="0">
                <a:effectLst>
                  <a:outerShdw blurRad="38100" dist="38100" dir="2700000" algn="tl">
                    <a:srgbClr val="000000">
                      <a:alpha val="43137"/>
                    </a:srgbClr>
                  </a:outerShdw>
                </a:effectLst>
                <a:latin typeface="Futura Bk BT" panose="020B0502020204020303" pitchFamily="34" charset="0"/>
              </a:rPr>
              <a:t>AgentOwned Preferred Group | 1400-G Palm Blvd. | Isle Of Palms, SC 29451</a:t>
            </a:r>
          </a:p>
        </p:txBody>
      </p:sp>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4432240" y="5108509"/>
            <a:ext cx="1219199" cy="808735"/>
          </a:xfrm>
          <a:prstGeom prst="rect">
            <a:avLst/>
          </a:prstGeom>
          <a:ln>
            <a:noFill/>
          </a:ln>
          <a:effectLst>
            <a:outerShdw blurRad="50800" dist="38100" dir="2700000" algn="tl" rotWithShape="0">
              <a:prstClr val="black">
                <a:alpha val="40000"/>
              </a:prstClr>
            </a:outerShdw>
          </a:effectLst>
        </p:spPr>
      </p:pic>
      <p:pic>
        <p:nvPicPr>
          <p:cNvPr id="19" name="Picture 18"/>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79524" y="5106477"/>
            <a:ext cx="1219200" cy="812800"/>
          </a:xfrm>
          <a:prstGeom prst="rect">
            <a:avLst/>
          </a:prstGeom>
          <a:ln>
            <a:noFill/>
          </a:ln>
          <a:effectLst>
            <a:outerShdw blurRad="50800" dist="38100" dir="2700000" algn="tl" rotWithShape="0">
              <a:prstClr val="black">
                <a:alpha val="40000"/>
              </a:prstClr>
            </a:outerShdw>
          </a:effectLst>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663763" y="5106477"/>
            <a:ext cx="1219199" cy="812799"/>
          </a:xfrm>
          <a:prstGeom prst="rect">
            <a:avLst/>
          </a:prstGeom>
          <a:ln>
            <a:noFill/>
          </a:ln>
          <a:effectLst>
            <a:outerShdw blurRad="50800" dist="38100" dir="2700000" algn="tl" rotWithShape="0">
              <a:prstClr val="black">
                <a:alpha val="40000"/>
              </a:prstClr>
            </a:outerShdw>
          </a:effectLst>
        </p:spPr>
      </p:pic>
      <p:pic>
        <p:nvPicPr>
          <p:cNvPr id="14" name="Picture 13"/>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3048001" y="5106477"/>
            <a:ext cx="1219200" cy="812800"/>
          </a:xfrm>
          <a:prstGeom prst="rect">
            <a:avLst/>
          </a:prstGeom>
          <a:ln>
            <a:noFill/>
          </a:ln>
          <a:effectLst>
            <a:outerShdw blurRad="50800" dist="38100" dir="2700000" algn="tl" rotWithShape="0">
              <a:prstClr val="black">
                <a:alpha val="40000"/>
              </a:prstClr>
            </a:outerShdw>
          </a:effectLst>
        </p:spPr>
      </p:pic>
      <p:pic>
        <p:nvPicPr>
          <p:cNvPr id="5" name="Picture 4"/>
          <p:cNvPicPr>
            <a:picLocks noChangeAspect="1"/>
          </p:cNvPicPr>
          <p:nvPr/>
        </p:nvPicPr>
        <p:blipFill>
          <a:blip r:embed="rId9">
            <a:extLst>
              <a:ext uri="{28A0092B-C50C-407E-A947-70E740481C1C}">
                <a14:useLocalDpi xmlns:a14="http://schemas.microsoft.com/office/drawing/2010/main" val="0"/>
              </a:ext>
            </a:extLst>
          </a:blip>
          <a:srcRect t="9630" b="9630"/>
          <a:stretch/>
        </p:blipFill>
        <p:spPr>
          <a:xfrm>
            <a:off x="279523" y="536517"/>
            <a:ext cx="6756154" cy="3634276"/>
          </a:xfrm>
          <a:prstGeom prst="rect">
            <a:avLst/>
          </a:prstGeom>
          <a:ln>
            <a:noFill/>
          </a:ln>
          <a:effectLst>
            <a:outerShdw blurRad="50800" dist="38100" dir="2700000" algn="tl" rotWithShape="0">
              <a:prstClr val="black">
                <a:alpha val="40000"/>
              </a:prstClr>
            </a:outerShdw>
          </a:effectLst>
        </p:spPr>
      </p:pic>
      <p:pic>
        <p:nvPicPr>
          <p:cNvPr id="25" name="Picture 2">
            <a:extLst>
              <a:ext uri="{FF2B5EF4-FFF2-40B4-BE49-F238E27FC236}">
                <a16:creationId xmlns:a16="http://schemas.microsoft.com/office/drawing/2014/main" id="{9ED998BC-893B-4A30-AB87-B616DCFC6864}"/>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282994" y="8451273"/>
            <a:ext cx="376012" cy="485804"/>
          </a:xfrm>
          <a:prstGeom prst="rect">
            <a:avLst/>
          </a:prstGeom>
          <a:noFill/>
          <a:extLst>
            <a:ext uri="{909E8E84-426E-40DD-AFC4-6F175D3DCCD1}">
              <a14:hiddenFill xmlns:a14="http://schemas.microsoft.com/office/drawing/2010/main">
                <a:solidFill>
                  <a:srgbClr val="FFFFFF"/>
                </a:solidFill>
              </a14:hiddenFill>
            </a:ext>
          </a:extLst>
        </p:spPr>
      </p:pic>
      <p:sp>
        <p:nvSpPr>
          <p:cNvPr id="16" name="Rectangle 15"/>
          <p:cNvSpPr/>
          <p:nvPr/>
        </p:nvSpPr>
        <p:spPr>
          <a:xfrm>
            <a:off x="0" y="4228515"/>
            <a:ext cx="7315200" cy="769441"/>
          </a:xfrm>
          <a:prstGeom prst="rect">
            <a:avLst/>
          </a:prstGeom>
          <a:noFill/>
        </p:spPr>
        <p:txBody>
          <a:bodyPr wrap="square" anchor="b">
            <a:spAutoFit/>
          </a:bodyPr>
          <a:lstStyle/>
          <a:p>
            <a:pPr algn="ctr"/>
            <a:r>
              <a:rPr lang="en-US" sz="2800" dirty="0">
                <a:effectLst>
                  <a:outerShdw blurRad="38100" dist="38100" dir="2700000" algn="tl">
                    <a:srgbClr val="000000">
                      <a:alpha val="43137"/>
                    </a:srgbClr>
                  </a:outerShdw>
                </a:effectLst>
                <a:latin typeface="Futura Bk BT" panose="020B0502020204020303" pitchFamily="34" charset="0"/>
              </a:rPr>
              <a:t>1335 </a:t>
            </a:r>
            <a:r>
              <a:rPr lang="en-US" sz="2800" dirty="0" err="1">
                <a:effectLst>
                  <a:outerShdw blurRad="38100" dist="38100" dir="2700000" algn="tl">
                    <a:srgbClr val="000000">
                      <a:alpha val="43137"/>
                    </a:srgbClr>
                  </a:outerShdw>
                </a:effectLst>
                <a:latin typeface="Futura Bk BT" panose="020B0502020204020303" pitchFamily="34" charset="0"/>
              </a:rPr>
              <a:t>Wallerton</a:t>
            </a:r>
            <a:r>
              <a:rPr lang="en-US" sz="2800" dirty="0">
                <a:effectLst>
                  <a:outerShdw blurRad="38100" dist="38100" dir="2700000" algn="tl">
                    <a:srgbClr val="000000">
                      <a:alpha val="43137"/>
                    </a:srgbClr>
                  </a:outerShdw>
                </a:effectLst>
                <a:latin typeface="Futura Bk BT" panose="020B0502020204020303" pitchFamily="34" charset="0"/>
              </a:rPr>
              <a:t> Avenue</a:t>
            </a:r>
          </a:p>
          <a:p>
            <a:pPr algn="ctr"/>
            <a:r>
              <a:rPr lang="en-US" sz="1600" dirty="0">
                <a:effectLst>
                  <a:outerShdw blurRad="38100" dist="38100" dir="2700000" algn="tl">
                    <a:srgbClr val="000000">
                      <a:alpha val="43137"/>
                    </a:srgbClr>
                  </a:outerShdw>
                </a:effectLst>
                <a:latin typeface="Futura Bk BT" panose="020B0502020204020303" pitchFamily="34" charset="0"/>
              </a:rPr>
              <a:t>Washington Park | Charleston, SC 29407 | MLS# 21028053 | $439,000</a:t>
            </a:r>
          </a:p>
        </p:txBody>
      </p:sp>
      <p:pic>
        <p:nvPicPr>
          <p:cNvPr id="24" name="Picture 23">
            <a:extLst>
              <a:ext uri="{FF2B5EF4-FFF2-40B4-BE49-F238E27FC236}">
                <a16:creationId xmlns:a16="http://schemas.microsoft.com/office/drawing/2014/main" id="{A34BBC4E-E6CC-4AB2-83F1-80920B6CD2C6}"/>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5816478" y="5106477"/>
            <a:ext cx="1219200" cy="812800"/>
          </a:xfrm>
          <a:prstGeom prst="rect">
            <a:avLst/>
          </a:prstGeom>
          <a:ln>
            <a:no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16495092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195</TotalTime>
  <Words>164</Words>
  <Application>Microsoft Office PowerPoint</Application>
  <PresentationFormat>Custom</PresentationFormat>
  <Paragraphs>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Futura Bk BT</vt:lpstr>
      <vt:lpstr>Office Theme</vt:lpstr>
      <vt:lpstr>Open House Saturday Oct 30th 11-2pm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Purchase in Mt. Pleasant for under $200K</dc:title>
  <dc:creator>CVH360</dc:creator>
  <cp:lastModifiedBy>A. Thomas Price</cp:lastModifiedBy>
  <cp:revision>53</cp:revision>
  <dcterms:created xsi:type="dcterms:W3CDTF">2006-08-16T00:00:00Z</dcterms:created>
  <dcterms:modified xsi:type="dcterms:W3CDTF">2021-10-26T17:37:42Z</dcterms:modified>
</cp:coreProperties>
</file>