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BAC6AF-6256-4E43-89CE-6E7BC340A4F7}" type="datetimeFigureOut">
              <a:rPr lang="en-US" smtClean="0"/>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3279647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BAC6AF-6256-4E43-89CE-6E7BC340A4F7}" type="datetimeFigureOut">
              <a:rPr lang="en-US" smtClean="0"/>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547074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BAC6AF-6256-4E43-89CE-6E7BC340A4F7}" type="datetimeFigureOut">
              <a:rPr lang="en-US" smtClean="0"/>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1630851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BAC6AF-6256-4E43-89CE-6E7BC340A4F7}" type="datetimeFigureOut">
              <a:rPr lang="en-US" smtClean="0"/>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612278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8BAC6AF-6256-4E43-89CE-6E7BC340A4F7}" type="datetimeFigureOut">
              <a:rPr lang="en-US" smtClean="0"/>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1617645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BAC6AF-6256-4E43-89CE-6E7BC340A4F7}" type="datetimeFigureOut">
              <a:rPr lang="en-US" smtClean="0"/>
              <a:t>12/15/2017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629307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BAC6AF-6256-4E43-89CE-6E7BC340A4F7}" type="datetimeFigureOut">
              <a:rPr lang="en-US" smtClean="0"/>
              <a:t>12/15/2017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3047500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BAC6AF-6256-4E43-89CE-6E7BC340A4F7}" type="datetimeFigureOut">
              <a:rPr lang="en-US" smtClean="0"/>
              <a:t>12/15/2017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362694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BAC6AF-6256-4E43-89CE-6E7BC340A4F7}" type="datetimeFigureOut">
              <a:rPr lang="en-US" smtClean="0"/>
              <a:t>12/15/2017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1280630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C8BAC6AF-6256-4E43-89CE-6E7BC340A4F7}" type="datetimeFigureOut">
              <a:rPr lang="en-US" smtClean="0"/>
              <a:t>12/15/2017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1637188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C8BAC6AF-6256-4E43-89CE-6E7BC340A4F7}" type="datetimeFigureOut">
              <a:rPr lang="en-US" smtClean="0"/>
              <a:t>12/15/2017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2530C-C56C-4F7B-A780-7164C4727BA4}" type="slidenum">
              <a:rPr lang="en-US" smtClean="0"/>
              <a:t>‹#›</a:t>
            </a:fld>
            <a:endParaRPr lang="en-US"/>
          </a:p>
        </p:txBody>
      </p:sp>
    </p:spTree>
    <p:extLst>
      <p:ext uri="{BB962C8B-B14F-4D97-AF65-F5344CB8AC3E}">
        <p14:creationId xmlns:p14="http://schemas.microsoft.com/office/powerpoint/2010/main" val="4081607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C8BAC6AF-6256-4E43-89CE-6E7BC340A4F7}" type="datetimeFigureOut">
              <a:rPr lang="en-US" smtClean="0"/>
              <a:t>12/15/2017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C8D2530C-C56C-4F7B-A780-7164C4727BA4}" type="slidenum">
              <a:rPr lang="en-US" smtClean="0"/>
              <a:t>‹#›</a:t>
            </a:fld>
            <a:endParaRPr lang="en-US"/>
          </a:p>
        </p:txBody>
      </p:sp>
    </p:spTree>
    <p:extLst>
      <p:ext uri="{BB962C8B-B14F-4D97-AF65-F5344CB8AC3E}">
        <p14:creationId xmlns:p14="http://schemas.microsoft.com/office/powerpoint/2010/main" val="14932012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6350" y="-3175"/>
            <a:ext cx="935038" cy="10063163"/>
          </a:xfrm>
          <a:prstGeom prst="rect">
            <a:avLst/>
          </a:prstGeom>
          <a:solidFill>
            <a:schemeClr val="accent1">
              <a:lumMod val="60000"/>
              <a:lumOff val="40000"/>
            </a:schemeClr>
          </a:solidFill>
          <a:ln>
            <a:noFill/>
          </a:ln>
          <a:effectLst/>
          <a:extLst/>
        </p:spPr>
        <p:txBody>
          <a:bodyPr vert="horz" wrap="square" lIns="36576" tIns="36576" rIns="36576" bIns="36576" numCol="1" anchor="t" anchorCtr="0" compatLnSpc="1">
            <a:prstTxWarp prst="textNoShape">
              <a:avLst/>
            </a:prstTxWarp>
          </a:bodyPr>
          <a:lstStyle/>
          <a:p>
            <a:endParaRPr lang="en-US"/>
          </a:p>
        </p:txBody>
      </p:sp>
      <p:grpSp>
        <p:nvGrpSpPr>
          <p:cNvPr id="5" name="Group 3"/>
          <p:cNvGrpSpPr>
            <a:grpSpLocks/>
          </p:cNvGrpSpPr>
          <p:nvPr/>
        </p:nvGrpSpPr>
        <p:grpSpPr bwMode="auto">
          <a:xfrm>
            <a:off x="76994" y="133350"/>
            <a:ext cx="793750" cy="9790113"/>
            <a:chOff x="106705265" y="105236682"/>
            <a:chExt cx="794211" cy="9789493"/>
          </a:xfrm>
          <a:solidFill>
            <a:schemeClr val="accent1">
              <a:lumMod val="60000"/>
              <a:lumOff val="40000"/>
            </a:schemeClr>
          </a:solidFill>
        </p:grpSpPr>
        <p:sp>
          <p:nvSpPr>
            <p:cNvPr id="6" name="Rectangle 4"/>
            <p:cNvSpPr>
              <a:spLocks noChangeArrowheads="1"/>
            </p:cNvSpPr>
            <p:nvPr/>
          </p:nvSpPr>
          <p:spPr bwMode="auto">
            <a:xfrm>
              <a:off x="106901510" y="105382805"/>
              <a:ext cx="384341" cy="9518073"/>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grpSp>
          <p:nvGrpSpPr>
            <p:cNvPr id="7" name="Group 5"/>
            <p:cNvGrpSpPr>
              <a:grpSpLocks/>
            </p:cNvGrpSpPr>
            <p:nvPr/>
          </p:nvGrpSpPr>
          <p:grpSpPr bwMode="auto">
            <a:xfrm>
              <a:off x="106705265" y="105236682"/>
              <a:ext cx="794211" cy="1671073"/>
              <a:chOff x="106705265" y="105236682"/>
              <a:chExt cx="794211" cy="1671073"/>
            </a:xfrm>
            <a:grpFill/>
          </p:grpSpPr>
          <p:pic>
            <p:nvPicPr>
              <p:cNvPr id="1030" name="Picture 6"/>
              <p:cNvPicPr preferRelativeResize="0">
                <a:picLocks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6705265" y="106094094"/>
                <a:ext cx="794211" cy="813661"/>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1" name="Picture 7"/>
              <p:cNvPicPr preferRelativeResize="0">
                <a:picLocks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l="6044" b="-5379"/>
              <a:stretch>
                <a:fillRect/>
              </a:stretch>
            </p:blipFill>
            <p:spPr bwMode="auto">
              <a:xfrm flipV="1">
                <a:off x="106753268" y="105236682"/>
                <a:ext cx="746208" cy="857412"/>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grpSp>
        <p:grpSp>
          <p:nvGrpSpPr>
            <p:cNvPr id="8" name="Group 8"/>
            <p:cNvGrpSpPr>
              <a:grpSpLocks/>
            </p:cNvGrpSpPr>
            <p:nvPr/>
          </p:nvGrpSpPr>
          <p:grpSpPr bwMode="auto">
            <a:xfrm>
              <a:off x="106705265" y="106860366"/>
              <a:ext cx="794211" cy="1671073"/>
              <a:chOff x="106705265" y="106873077"/>
              <a:chExt cx="794211" cy="1671073"/>
            </a:xfrm>
            <a:grpFill/>
          </p:grpSpPr>
          <p:pic>
            <p:nvPicPr>
              <p:cNvPr id="1033" name="Picture 9"/>
              <p:cNvPicPr preferRelativeResize="0">
                <a:picLocks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6705265" y="107730489"/>
                <a:ext cx="794211" cy="813661"/>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4" name="Picture 10"/>
              <p:cNvPicPr preferRelativeResize="0">
                <a:picLocks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l="6044" b="-5379"/>
              <a:stretch>
                <a:fillRect/>
              </a:stretch>
            </p:blipFill>
            <p:spPr bwMode="auto">
              <a:xfrm flipV="1">
                <a:off x="106753268" y="106873077"/>
                <a:ext cx="746208" cy="857412"/>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grpSp>
        <p:grpSp>
          <p:nvGrpSpPr>
            <p:cNvPr id="9" name="Group 11"/>
            <p:cNvGrpSpPr>
              <a:grpSpLocks/>
            </p:cNvGrpSpPr>
            <p:nvPr/>
          </p:nvGrpSpPr>
          <p:grpSpPr bwMode="auto">
            <a:xfrm>
              <a:off x="106705265" y="108484050"/>
              <a:ext cx="794211" cy="1671073"/>
              <a:chOff x="106705265" y="105236682"/>
              <a:chExt cx="794211" cy="1671073"/>
            </a:xfrm>
            <a:grpFill/>
          </p:grpSpPr>
          <p:pic>
            <p:nvPicPr>
              <p:cNvPr id="1036" name="Picture 12"/>
              <p:cNvPicPr preferRelativeResize="0">
                <a:picLocks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6705265" y="106094094"/>
                <a:ext cx="794211" cy="813661"/>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7" name="Picture 13"/>
              <p:cNvPicPr preferRelativeResize="0">
                <a:picLocks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l="6044" b="-5379"/>
              <a:stretch>
                <a:fillRect/>
              </a:stretch>
            </p:blipFill>
            <p:spPr bwMode="auto">
              <a:xfrm flipV="1">
                <a:off x="106753268" y="105236682"/>
                <a:ext cx="746208" cy="857412"/>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grpSp>
        <p:grpSp>
          <p:nvGrpSpPr>
            <p:cNvPr id="10" name="Group 14"/>
            <p:cNvGrpSpPr>
              <a:grpSpLocks/>
            </p:cNvGrpSpPr>
            <p:nvPr/>
          </p:nvGrpSpPr>
          <p:grpSpPr bwMode="auto">
            <a:xfrm>
              <a:off x="106705265" y="110107734"/>
              <a:ext cx="794211" cy="1671073"/>
              <a:chOff x="106705265" y="106873077"/>
              <a:chExt cx="794211" cy="1671073"/>
            </a:xfrm>
            <a:grpFill/>
          </p:grpSpPr>
          <p:pic>
            <p:nvPicPr>
              <p:cNvPr id="1039" name="Picture 15"/>
              <p:cNvPicPr preferRelativeResize="0">
                <a:picLocks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6705265" y="107730489"/>
                <a:ext cx="794211" cy="813661"/>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40" name="Picture 16"/>
              <p:cNvPicPr preferRelativeResize="0">
                <a:picLocks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l="6044" b="-5379"/>
              <a:stretch>
                <a:fillRect/>
              </a:stretch>
            </p:blipFill>
            <p:spPr bwMode="auto">
              <a:xfrm flipV="1">
                <a:off x="106753268" y="106873077"/>
                <a:ext cx="746208" cy="857412"/>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grpSp>
        <p:grpSp>
          <p:nvGrpSpPr>
            <p:cNvPr id="11" name="Group 17"/>
            <p:cNvGrpSpPr>
              <a:grpSpLocks/>
            </p:cNvGrpSpPr>
            <p:nvPr/>
          </p:nvGrpSpPr>
          <p:grpSpPr bwMode="auto">
            <a:xfrm>
              <a:off x="106705265" y="111731418"/>
              <a:ext cx="794211" cy="1671073"/>
              <a:chOff x="106705265" y="105236682"/>
              <a:chExt cx="794211" cy="1671073"/>
            </a:xfrm>
            <a:grpFill/>
          </p:grpSpPr>
          <p:pic>
            <p:nvPicPr>
              <p:cNvPr id="1042" name="Picture 18"/>
              <p:cNvPicPr preferRelativeResize="0">
                <a:picLocks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6705265" y="106094094"/>
                <a:ext cx="794211" cy="813661"/>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43" name="Picture 19"/>
              <p:cNvPicPr preferRelativeResize="0">
                <a:picLocks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l="6044" b="-5379"/>
              <a:stretch>
                <a:fillRect/>
              </a:stretch>
            </p:blipFill>
            <p:spPr bwMode="auto">
              <a:xfrm flipV="1">
                <a:off x="106753268" y="105236682"/>
                <a:ext cx="746208" cy="857412"/>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grpSp>
        <p:grpSp>
          <p:nvGrpSpPr>
            <p:cNvPr id="12" name="Group 20"/>
            <p:cNvGrpSpPr>
              <a:grpSpLocks/>
            </p:cNvGrpSpPr>
            <p:nvPr/>
          </p:nvGrpSpPr>
          <p:grpSpPr bwMode="auto">
            <a:xfrm>
              <a:off x="106705265" y="113355102"/>
              <a:ext cx="794211" cy="1671073"/>
              <a:chOff x="106705265" y="106873077"/>
              <a:chExt cx="794211" cy="1671073"/>
            </a:xfrm>
            <a:grpFill/>
          </p:grpSpPr>
          <p:pic>
            <p:nvPicPr>
              <p:cNvPr id="1045" name="Picture 21"/>
              <p:cNvPicPr preferRelativeResize="0">
                <a:picLocks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6705265" y="107730489"/>
                <a:ext cx="794211" cy="813661"/>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46" name="Picture 22"/>
              <p:cNvPicPr preferRelativeResize="0">
                <a:picLocks noChangeArrowheads="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rcRect l="6044" b="-5379"/>
              <a:stretch>
                <a:fillRect/>
              </a:stretch>
            </p:blipFill>
            <p:spPr bwMode="auto">
              <a:xfrm flipV="1">
                <a:off x="106753268" y="106873077"/>
                <a:ext cx="746208" cy="857412"/>
              </a:xfrm>
              <a:prstGeom prst="rect">
                <a:avLst/>
              </a:prstGeom>
              <a:grp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grpSp>
      </p:grpSp>
      <p:sp>
        <p:nvSpPr>
          <p:cNvPr id="13" name="Text Box 23"/>
          <p:cNvSpPr txBox="1">
            <a:spLocks noChangeArrowheads="1" noChangeShapeType="1"/>
          </p:cNvSpPr>
          <p:nvPr/>
        </p:nvSpPr>
        <p:spPr bwMode="auto">
          <a:xfrm>
            <a:off x="1286829" y="42863"/>
            <a:ext cx="6140130" cy="690727"/>
          </a:xfrm>
          <a:prstGeom prst="rect">
            <a:avLst/>
          </a:prstGeom>
          <a:noFill/>
          <a:ln w="9525" algn="in">
            <a:solidFill>
              <a:schemeClr val="bg1">
                <a:lumMod val="95000"/>
              </a:schemeClr>
            </a:solidFill>
            <a:miter lim="800000"/>
            <a:headEnd/>
            <a:tailEnd/>
          </a:ln>
          <a:effectLst/>
        </p:spPr>
        <p:txBody>
          <a:bodyPr vert="horz" wrap="square" lIns="36195" tIns="36195" rIns="36195" bIns="36195" numCol="1" anchor="t" anchorCtr="0" compatLnSpc="1">
            <a:prstTxWarp prst="textNoShape">
              <a:avLst/>
            </a:prstTxWarp>
          </a:bodyPr>
          <a:lstStyle/>
          <a:p>
            <a:pPr lvl="0" algn="ctr" defTabSz="914400" eaLnBrk="0" fontAlgn="base" hangingPunct="0">
              <a:spcBef>
                <a:spcPct val="0"/>
              </a:spcBef>
              <a:spcAft>
                <a:spcPct val="0"/>
              </a:spcAft>
            </a:pPr>
            <a:r>
              <a:rPr lang="en-US" altLang="en-US" sz="2400" b="1" dirty="0">
                <a:solidFill>
                  <a:srgbClr val="000000"/>
                </a:solidFill>
                <a:latin typeface="Copperplate Gothic Light" panose="020E0507020206020404" pitchFamily="34" charset="0"/>
              </a:rPr>
              <a:t>1336 Hamlin Park Circle</a:t>
            </a:r>
          </a:p>
          <a:p>
            <a:pPr lvl="0" algn="ctr" defTabSz="914400" eaLnBrk="0" fontAlgn="base" hangingPunct="0">
              <a:spcBef>
                <a:spcPct val="0"/>
              </a:spcBef>
              <a:spcAft>
                <a:spcPct val="0"/>
              </a:spcAft>
            </a:pPr>
            <a:r>
              <a:rPr lang="en-US" altLang="en-US" sz="2000" dirty="0">
                <a:solidFill>
                  <a:srgbClr val="000000"/>
                </a:solidFill>
                <a:latin typeface="Garamond" panose="02020404030301010803" pitchFamily="18" charset="0"/>
              </a:rPr>
              <a:t>Hamlin Park ~ Mt Pleasant ~ MLS# 17031980 ~ $325,000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 name="Text Box 24"/>
          <p:cNvSpPr txBox="1">
            <a:spLocks noChangeArrowheads="1"/>
          </p:cNvSpPr>
          <p:nvPr/>
        </p:nvSpPr>
        <p:spPr bwMode="auto">
          <a:xfrm>
            <a:off x="1286829" y="745463"/>
            <a:ext cx="6140131" cy="474565"/>
          </a:xfrm>
          <a:prstGeom prst="rect">
            <a:avLst/>
          </a:prstGeom>
          <a:noFill/>
          <a:ln w="3175" algn="ctr">
            <a:noFill/>
            <a:miter lim="800000"/>
            <a:headEnd/>
            <a:tailEnd/>
          </a:ln>
          <a:effec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ts val="600"/>
              </a:spcAft>
            </a:pPr>
            <a:r>
              <a:rPr lang="en-US" altLang="en-US" sz="2000" i="1" dirty="0">
                <a:solidFill>
                  <a:srgbClr val="FF0000"/>
                </a:solidFill>
                <a:latin typeface="Garamond" panose="02020404030301010803" pitchFamily="18" charset="0"/>
              </a:rPr>
              <a:t>OPEN HOUSE SUNDAY 12/17/17 1-4PM</a:t>
            </a:r>
            <a:endParaRPr kumimoji="0" lang="en-US" altLang="en-US" sz="1100" i="1" u="none" strike="noStrike" cap="none" normalizeH="0" baseline="0" dirty="0">
              <a:ln>
                <a:noFill/>
              </a:ln>
              <a:solidFill>
                <a:srgbClr val="FF0000"/>
              </a:solidFill>
              <a:effectLst/>
              <a:latin typeface="Arial" panose="020B0604020202020204" pitchFamily="34" charset="0"/>
            </a:endParaRPr>
          </a:p>
        </p:txBody>
      </p:sp>
      <p:sp>
        <p:nvSpPr>
          <p:cNvPr id="15" name="Text Box 25"/>
          <p:cNvSpPr txBox="1">
            <a:spLocks noChangeArrowheads="1" noChangeShapeType="1"/>
          </p:cNvSpPr>
          <p:nvPr/>
        </p:nvSpPr>
        <p:spPr bwMode="auto">
          <a:xfrm>
            <a:off x="4715828" y="10056018"/>
            <a:ext cx="4205288" cy="579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opperplate Gothic Bold" panose="020E0705020206020404" pitchFamily="34" charset="0"/>
              </a:rPr>
              <a:t>Coldwell Banker RESIDENTIAL BROKERAGE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6" name="Text Box 26"/>
          <p:cNvSpPr txBox="1">
            <a:spLocks noChangeArrowheads="1" noChangeShapeType="1"/>
          </p:cNvSpPr>
          <p:nvPr/>
        </p:nvSpPr>
        <p:spPr bwMode="auto">
          <a:xfrm>
            <a:off x="2553516" y="8872538"/>
            <a:ext cx="2659062" cy="1177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Garamond" panose="02020404030301010803" pitchFamily="18" charset="0"/>
              </a:rPr>
              <a:t>Leah M. Rust</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rgbClr val="000000"/>
              </a:solidFill>
              <a:effectLst/>
              <a:latin typeface="Garamond" panose="02020404030301010803"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i="0" u="none" strike="noStrike" cap="none" normalizeH="0" baseline="0" dirty="0">
                <a:ln>
                  <a:noFill/>
                </a:ln>
                <a:solidFill>
                  <a:srgbClr val="000000"/>
                </a:solidFill>
                <a:effectLst/>
                <a:latin typeface="Garamond" panose="02020404030301010803" pitchFamily="18" charset="0"/>
              </a:rPr>
              <a:t>843-709-9211 Mobile</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i="0" u="none" strike="noStrike" cap="none" normalizeH="0" baseline="0" dirty="0">
                <a:ln>
                  <a:noFill/>
                </a:ln>
                <a:solidFill>
                  <a:srgbClr val="000000"/>
                </a:solidFill>
                <a:effectLst/>
                <a:latin typeface="Garamond" panose="02020404030301010803" pitchFamily="18" charset="0"/>
              </a:rPr>
              <a:t>843-856-8800 Office</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i="0" u="none" strike="noStrike" cap="none" normalizeH="0" baseline="0" dirty="0">
                <a:ln>
                  <a:noFill/>
                </a:ln>
                <a:solidFill>
                  <a:srgbClr val="000000"/>
                </a:solidFill>
                <a:effectLst/>
                <a:latin typeface="Garamond" panose="02020404030301010803" pitchFamily="18" charset="0"/>
              </a:rPr>
              <a:t>leahmrust@gmail.com</a:t>
            </a:r>
            <a:endParaRPr kumimoji="0" lang="en-US" altLang="en-US" sz="1800" i="0" u="none" strike="noStrike" cap="none" normalizeH="0" baseline="0" dirty="0">
              <a:ln>
                <a:noFill/>
              </a:ln>
              <a:solidFill>
                <a:schemeClr val="tx1"/>
              </a:solidFill>
              <a:effectLst/>
              <a:latin typeface="Arial" panose="020B0604020202020204" pitchFamily="34" charset="0"/>
            </a:endParaRPr>
          </a:p>
        </p:txBody>
      </p:sp>
      <p:sp>
        <p:nvSpPr>
          <p:cNvPr id="17" name="Text Box 27"/>
          <p:cNvSpPr txBox="1">
            <a:spLocks noChangeArrowheads="1"/>
          </p:cNvSpPr>
          <p:nvPr/>
        </p:nvSpPr>
        <p:spPr bwMode="auto">
          <a:xfrm>
            <a:off x="8084940" y="2412999"/>
            <a:ext cx="2026800" cy="2644502"/>
          </a:xfrm>
          <a:prstGeom prst="rect">
            <a:avLst/>
          </a:prstGeom>
          <a:solidFill>
            <a:srgbClr val="FFFFFF"/>
          </a:solidFill>
          <a:ln w="3175" algn="ctr">
            <a:no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i="0" u="none" strike="noStrike" cap="none" normalizeH="0" baseline="0" dirty="0">
                <a:ln>
                  <a:noFill/>
                </a:ln>
                <a:solidFill>
                  <a:srgbClr val="000000"/>
                </a:solidFill>
                <a:effectLst/>
                <a:latin typeface="Garamond" panose="02020404030301010803" pitchFamily="18" charset="0"/>
              </a:rPr>
              <a:t>5 Bed / 4½  Bath</a:t>
            </a:r>
          </a:p>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i="0" u="none" strike="noStrike" cap="none" normalizeH="0" baseline="0" dirty="0">
                <a:ln>
                  <a:noFill/>
                </a:ln>
                <a:solidFill>
                  <a:srgbClr val="000000"/>
                </a:solidFill>
                <a:effectLst/>
                <a:latin typeface="Garamond" panose="02020404030301010803" pitchFamily="18" charset="0"/>
              </a:rPr>
              <a:t>3,889 </a:t>
            </a:r>
            <a:r>
              <a:rPr kumimoji="0" lang="en-US" altLang="en-US" i="0" u="none" strike="noStrike" cap="none" normalizeH="0" baseline="0" dirty="0" err="1">
                <a:ln>
                  <a:noFill/>
                </a:ln>
                <a:solidFill>
                  <a:srgbClr val="000000"/>
                </a:solidFill>
                <a:effectLst/>
                <a:latin typeface="Garamond" panose="02020404030301010803" pitchFamily="18" charset="0"/>
              </a:rPr>
              <a:t>Sq</a:t>
            </a:r>
            <a:r>
              <a:rPr kumimoji="0" lang="en-US" altLang="en-US" i="0" u="none" strike="noStrike" cap="none" normalizeH="0" baseline="0" dirty="0">
                <a:ln>
                  <a:noFill/>
                </a:ln>
                <a:solidFill>
                  <a:srgbClr val="000000"/>
                </a:solidFill>
                <a:effectLst/>
                <a:latin typeface="Garamond" panose="02020404030301010803" pitchFamily="18" charset="0"/>
              </a:rPr>
              <a:t> Ft</a:t>
            </a:r>
          </a:p>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i="0" u="none" strike="noStrike" cap="none" normalizeH="0" baseline="0" dirty="0">
                <a:ln>
                  <a:noFill/>
                </a:ln>
                <a:solidFill>
                  <a:srgbClr val="000000"/>
                </a:solidFill>
                <a:effectLst/>
                <a:latin typeface="Garamond" panose="02020404030301010803" pitchFamily="18" charset="0"/>
              </a:rPr>
              <a:t>Custom Home</a:t>
            </a:r>
          </a:p>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i="0" u="none" strike="noStrike" cap="none" normalizeH="0" baseline="0" dirty="0">
                <a:ln>
                  <a:noFill/>
                </a:ln>
                <a:solidFill>
                  <a:srgbClr val="000000"/>
                </a:solidFill>
                <a:effectLst/>
                <a:latin typeface="Garamond" panose="02020404030301010803" pitchFamily="18" charset="0"/>
              </a:rPr>
              <a:t>Desirable Location</a:t>
            </a:r>
          </a:p>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i="0" u="none" strike="noStrike" cap="none" normalizeH="0" baseline="0" dirty="0">
                <a:ln>
                  <a:noFill/>
                </a:ln>
                <a:solidFill>
                  <a:srgbClr val="000000"/>
                </a:solidFill>
                <a:effectLst/>
                <a:latin typeface="Garamond" panose="02020404030301010803" pitchFamily="18" charset="0"/>
              </a:rPr>
              <a:t>Hardwood Floors</a:t>
            </a:r>
          </a:p>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i="0" u="none" strike="noStrike" cap="none" normalizeH="0" baseline="0" dirty="0">
                <a:ln>
                  <a:noFill/>
                </a:ln>
                <a:solidFill>
                  <a:srgbClr val="000000"/>
                </a:solidFill>
                <a:effectLst/>
                <a:latin typeface="Garamond" panose="02020404030301010803" pitchFamily="18" charset="0"/>
              </a:rPr>
              <a:t>2-Story Great Room</a:t>
            </a:r>
          </a:p>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i="0" u="none" strike="noStrike" cap="none" normalizeH="0" baseline="0" dirty="0">
                <a:ln>
                  <a:noFill/>
                </a:ln>
                <a:solidFill>
                  <a:srgbClr val="000000"/>
                </a:solidFill>
                <a:effectLst/>
                <a:latin typeface="Garamond" panose="02020404030301010803" pitchFamily="18" charset="0"/>
              </a:rPr>
              <a:t>Great Backyard</a:t>
            </a:r>
          </a:p>
        </p:txBody>
      </p:sp>
      <p:pic>
        <p:nvPicPr>
          <p:cNvPr id="1054" name="Picture 30" descr="Leah Rust  cropped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8739" y="8952484"/>
            <a:ext cx="775224" cy="1018033"/>
          </a:xfrm>
          <a:prstGeom prst="rect">
            <a:avLst/>
          </a:prstGeom>
          <a:noFill/>
          <a:ln w="9525" algn="in">
            <a:solidFill>
              <a:srgbClr val="333333"/>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57" name="Picture 33" descr="New CB logo 2016"/>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486399" y="8952484"/>
            <a:ext cx="1828800" cy="10180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grpSp>
        <p:nvGrpSpPr>
          <p:cNvPr id="2" name="Group 1"/>
          <p:cNvGrpSpPr/>
          <p:nvPr/>
        </p:nvGrpSpPr>
        <p:grpSpPr>
          <a:xfrm>
            <a:off x="1368826" y="1193799"/>
            <a:ext cx="5976137" cy="5571235"/>
            <a:chOff x="1283795" y="1193799"/>
            <a:chExt cx="5976137" cy="5571235"/>
          </a:xfrm>
        </p:grpSpPr>
        <p:pic>
          <p:nvPicPr>
            <p:cNvPr id="1055" name="Picture 31"/>
            <p:cNvPicPr>
              <a:picLocks noChangeAspect="1" noChangeArrowheads="1"/>
            </p:cNvPicPr>
            <p:nvPr/>
          </p:nvPicPr>
          <p:blipFill rotWithShape="1">
            <a:blip r:embed="rId5">
              <a:extLst>
                <a:ext uri="{28A0092B-C50C-407E-A947-70E740481C1C}">
                  <a14:useLocalDpi xmlns:a14="http://schemas.microsoft.com/office/drawing/2010/main" val="0"/>
                </a:ext>
              </a:extLst>
            </a:blip>
            <a:srcRect b="18408"/>
            <a:stretch/>
          </p:blipFill>
          <p:spPr bwMode="auto">
            <a:xfrm>
              <a:off x="1283795" y="1193799"/>
              <a:ext cx="3790516" cy="4123665"/>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56" name="Picture 32"/>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5614012" y="2638413"/>
              <a:ext cx="1645920" cy="1234440"/>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58" name="Picture 34"/>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1283795" y="5530594"/>
              <a:ext cx="1645920" cy="1234440"/>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59" name="Picture 35"/>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3428391" y="5530593"/>
              <a:ext cx="1645920" cy="1234441"/>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60" name="Picture 36"/>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5614012" y="1193800"/>
              <a:ext cx="1645920" cy="1234441"/>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64" name="Picture 40"/>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flipH="1">
              <a:off x="5614012" y="5530594"/>
              <a:ext cx="1645920" cy="1234440"/>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43" name="Picture 32"/>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5614012" y="4083025"/>
              <a:ext cx="1645920" cy="1234440"/>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20" name="Rectangle 19"/>
          <p:cNvSpPr/>
          <p:nvPr/>
        </p:nvSpPr>
        <p:spPr>
          <a:xfrm>
            <a:off x="941388" y="6766626"/>
            <a:ext cx="6831012" cy="1954381"/>
          </a:xfrm>
          <a:prstGeom prst="rect">
            <a:avLst/>
          </a:prstGeom>
        </p:spPr>
        <p:txBody>
          <a:bodyPr wrap="square">
            <a:spAutoFit/>
          </a:bodyPr>
          <a:lstStyle/>
          <a:p>
            <a:pPr algn="ctr"/>
            <a:r>
              <a:rPr lang="en-US" sz="1100" dirty="0">
                <a:latin typeface="Garamond" panose="02020404030301010803" pitchFamily="18" charset="0"/>
              </a:rPr>
              <a:t>This beautiful townhouse is spacious, well kept with an open floorplan. It's located just minutes to the beaches, shopping and dining at the Towne Center. The second floor living area boasts pristine oak wood flooring throughout the kitchen and living/dining room. Off the kitchen and dining room step outside to a deck that overlooks a pond and green space perfect for your morning coffee or to fire up the grill. The second floor main living area also offers a spacious bedroom with it's own full guest bath and a great walk-in closet with access to extra storage under the steps. This room would make a great office/playroom or guest bedroom. The upstairs consists of a loft/office, a master bedroom, 2 spare bedrooms and 2 full baths. The master bedroom offers vaulted ceilings, with 2 separate closets and an attached master bath with dual vanities, a stand up tiled shower and a separate garden tub. The home is wired for a security system and the kitchen and garage refrigerators convey with the home. The community amenities include: a swimming pool and small workout facility. </a:t>
            </a:r>
            <a:r>
              <a:rPr lang="en-US" sz="1100" b="1" dirty="0">
                <a:latin typeface="Garamond" panose="02020404030301010803" pitchFamily="18" charset="0"/>
              </a:rPr>
              <a:t>DON'T MISS OUT...ONLY 2 ACTIVE LISTINGS AVAILABLE FOR SALE!!! </a:t>
            </a:r>
          </a:p>
          <a:p>
            <a:pPr algn="ctr"/>
            <a:r>
              <a:rPr lang="en-US" sz="1100" b="1" i="1" dirty="0">
                <a:latin typeface="Garamond" panose="02020404030301010803" pitchFamily="18" charset="0"/>
              </a:rPr>
              <a:t>MAKE YOUR APPOINTMENT NOW...IT WON'T LAST!!</a:t>
            </a:r>
          </a:p>
        </p:txBody>
      </p:sp>
    </p:spTree>
    <p:extLst>
      <p:ext uri="{BB962C8B-B14F-4D97-AF65-F5344CB8AC3E}">
        <p14:creationId xmlns:p14="http://schemas.microsoft.com/office/powerpoint/2010/main" val="19744988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62</TotalTime>
  <Words>275</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Copperplate Gothic Bold</vt:lpstr>
      <vt:lpstr>Copperplate Gothic Light</vt:lpstr>
      <vt:lpstr>Garamond</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14</cp:revision>
  <dcterms:created xsi:type="dcterms:W3CDTF">2017-07-11T12:37:33Z</dcterms:created>
  <dcterms:modified xsi:type="dcterms:W3CDTF">2017-12-15T15:23:10Z</dcterms:modified>
</cp:coreProperties>
</file>