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524" y="88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4/30/2019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4/30/2019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315200" cy="4861868"/>
          </a:xfrm>
          <a:prstGeom prst="rect">
            <a:avLst/>
          </a:prstGeom>
          <a:ln w="3175">
            <a:noFill/>
          </a:ln>
          <a:effectLst/>
        </p:spPr>
      </p:pic>
      <p:sp>
        <p:nvSpPr>
          <p:cNvPr id="21" name="Rectangle 20"/>
          <p:cNvSpPr/>
          <p:nvPr/>
        </p:nvSpPr>
        <p:spPr>
          <a:xfrm>
            <a:off x="7485869" y="7474588"/>
            <a:ext cx="819932"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71417" y="4899480"/>
            <a:ext cx="6044642" cy="3951518"/>
          </a:xfrm>
        </p:spPr>
        <p:txBody>
          <a:bodyPr anchor="ctr">
            <a:noAutofit/>
          </a:bodyPr>
          <a:lstStyle/>
          <a:p>
            <a:r>
              <a:rPr lang="en-US" sz="1000" dirty="0">
                <a:solidFill>
                  <a:schemeClr val="accent1">
                    <a:lumMod val="50000"/>
                  </a:schemeClr>
                </a:solidFill>
                <a:latin typeface="Trebuchet MS" panose="020B0603020202020204" pitchFamily="34" charset="0"/>
              </a:rPr>
              <a:t>Beautiful </a:t>
            </a:r>
            <a:r>
              <a:rPr lang="en-US" sz="1000" dirty="0" err="1">
                <a:solidFill>
                  <a:schemeClr val="accent1">
                    <a:lumMod val="50000"/>
                  </a:schemeClr>
                </a:solidFill>
                <a:latin typeface="Trebuchet MS" panose="020B0603020202020204" pitchFamily="34" charset="0"/>
              </a:rPr>
              <a:t>lowcountry</a:t>
            </a:r>
            <a:r>
              <a:rPr lang="en-US" sz="1000" dirty="0">
                <a:solidFill>
                  <a:schemeClr val="accent1">
                    <a:lumMod val="50000"/>
                  </a:schemeClr>
                </a:solidFill>
                <a:latin typeface="Trebuchet MS" panose="020B0603020202020204" pitchFamily="34" charset="0"/>
              </a:rPr>
              <a:t> home with 5 bedrooms, 5 bathrooms, and spans over 3700 square feet including a loft, huge bonus room, and outdoor living space. The upstairs and downstairs wrap around front porches welcome you into this home. You are greeted by a charming foyer that opens into the family room. The open floorplan is the ideal venue for entertaining. NO CARPET IN THIS HOME, wood and tile floors throughout making the floors maintenance free for kids and pets!! This home features a gourmet kitchen with beautiful cream-colored cabinetry with crown molding, granite countertops, glass tiled back splash, and center kitchen island. Any chef will enjoy the built-in wall oven and microwave, gas cooktop, and an abundance of cabinetry and counterspace. The breakfast area is located off the kitchen or you can enjoy the bar stool seats for casual dining. Relax by the warm glow of the gas fireplace with built-in book shelves. Butlers pantry leads to the formal dining room (currently used as a music room). Full guest bedroom and bathroom located on the main level. On the second floor you will find the master bedroom, 2 guest bedrooms, HUGE bonus room and Loft (currently used as an office). The master bedroom contains trey ceilings and 2 walk-in closets. Master bathroom features his &amp; her vanity with soaking tub and shower. Enjoy the plank style tiled floors on this level- NO CARPET! One of the guest bedrooms has a private bathroom while a jack-and-</a:t>
            </a:r>
            <a:r>
              <a:rPr lang="en-US" sz="1000" dirty="0" err="1">
                <a:solidFill>
                  <a:schemeClr val="accent1">
                    <a:lumMod val="50000"/>
                  </a:schemeClr>
                </a:solidFill>
                <a:latin typeface="Trebuchet MS" panose="020B0603020202020204" pitchFamily="34" charset="0"/>
              </a:rPr>
              <a:t>jill</a:t>
            </a:r>
            <a:r>
              <a:rPr lang="en-US" sz="1000" dirty="0">
                <a:solidFill>
                  <a:schemeClr val="accent1">
                    <a:lumMod val="50000"/>
                  </a:schemeClr>
                </a:solidFill>
                <a:latin typeface="Trebuchet MS" panose="020B0603020202020204" pitchFamily="34" charset="0"/>
              </a:rPr>
              <a:t> style bathroom is located in between the other guest bedroom and loft. The HUGE bonus room is currently used as a home school room. The loft/office has direct access to the 2nd floor wrap around porch! On the third floor you will find the 5th bedroom and 5th full bathroom. This area is a perfect playroom, mother-in-law suite or guest bedroom. Lots of natural light and neutral colors throughout the home. Nice size screen porch off the back of the home. Enjoy the stone fire pit and fully fenced in backyard. Front and backyard irrigation and mosquito misting system already installed. Inside the 2-car attached garage you will find a storage room and monkey bar system for organization. This home is spacious and comfortable while showing pride of ownership! Dunes West is a private, gated community offering wonderful amenities and facilities. Golf, pool, clubhouse, play park, workout room, boat ramp, boat storage, and miles of walking and biking paths!</a:t>
            </a:r>
          </a:p>
        </p:txBody>
      </p:sp>
      <p:sp>
        <p:nvSpPr>
          <p:cNvPr id="2" name="Title 1"/>
          <p:cNvSpPr>
            <a:spLocks noGrp="1"/>
          </p:cNvSpPr>
          <p:nvPr>
            <p:ph type="ctrTitle"/>
          </p:nvPr>
        </p:nvSpPr>
        <p:spPr>
          <a:xfrm>
            <a:off x="1219200" y="3967551"/>
            <a:ext cx="6096000" cy="913772"/>
          </a:xfrm>
        </p:spPr>
        <p:txBody>
          <a:bodyPr anchor="t">
            <a:noAutofit/>
            <a:scene3d>
              <a:camera prst="orthographicFront"/>
              <a:lightRig rig="soft" dir="t">
                <a:rot lat="0" lon="0" rev="17220000"/>
              </a:lightRig>
            </a:scene3d>
            <a:sp3d prstMaterial="softEdge"/>
          </a:bodyPr>
          <a:lstStyle/>
          <a:p>
            <a:pPr algn="r"/>
            <a:r>
              <a:rPr lang="en-US" sz="2400" cap="none" dirty="0">
                <a:ln w="3175" cmpd="sng">
                  <a:noFill/>
                  <a:prstDash val="solid"/>
                </a:ln>
                <a:solidFill>
                  <a:schemeClr val="bg1"/>
                </a:solidFill>
                <a:effectLst/>
                <a:latin typeface="Trebuchet MS" panose="020B0603020202020204" pitchFamily="34" charset="0"/>
              </a:rPr>
              <a:t>1336 Whisker Pole Lane</a:t>
            </a:r>
            <a:br>
              <a:rPr lang="en-US" sz="2000" b="0" cap="none" dirty="0">
                <a:ln w="3175" cmpd="sng">
                  <a:noFill/>
                  <a:prstDash val="solid"/>
                </a:ln>
                <a:solidFill>
                  <a:schemeClr val="bg1"/>
                </a:solidFill>
                <a:effectLst/>
                <a:latin typeface="Trebuchet MS" panose="020B0603020202020204" pitchFamily="34" charset="0"/>
              </a:rPr>
            </a:br>
            <a:r>
              <a:rPr lang="en-US" sz="1600" b="0" cap="none" dirty="0">
                <a:ln w="3175" cmpd="sng">
                  <a:noFill/>
                  <a:prstDash val="solid"/>
                </a:ln>
                <a:solidFill>
                  <a:schemeClr val="bg1"/>
                </a:solidFill>
                <a:effectLst/>
                <a:latin typeface="Trebuchet MS" panose="020B0603020202020204" pitchFamily="34" charset="0"/>
              </a:rPr>
              <a:t>Dunes West ~ Mount Pleasant, SC 29466</a:t>
            </a:r>
            <a:br>
              <a:rPr lang="en-US" sz="1600" b="0" cap="none" dirty="0">
                <a:ln w="3175" cmpd="sng">
                  <a:noFill/>
                  <a:prstDash val="solid"/>
                </a:ln>
                <a:solidFill>
                  <a:schemeClr val="bg1"/>
                </a:solidFill>
                <a:effectLst/>
                <a:latin typeface="Trebuchet MS" panose="020B0603020202020204" pitchFamily="34" charset="0"/>
              </a:rPr>
            </a:br>
            <a:r>
              <a:rPr lang="en-US" sz="1600" b="0" cap="none" dirty="0">
                <a:ln w="3175" cmpd="sng">
                  <a:noFill/>
                  <a:prstDash val="solid"/>
                </a:ln>
                <a:solidFill>
                  <a:schemeClr val="bg1"/>
                </a:solidFill>
                <a:effectLst/>
                <a:latin typeface="Trebuchet MS" panose="020B0603020202020204" pitchFamily="34" charset="0"/>
              </a:rPr>
              <a:t>MLS# 19007356 ~ $615,000</a:t>
            </a:r>
            <a:endParaRPr lang="en-US" sz="1400" cap="none" dirty="0">
              <a:ln w="3175" cmpd="sng">
                <a:noFill/>
                <a:prstDash val="solid"/>
              </a:ln>
              <a:solidFill>
                <a:schemeClr val="bg1"/>
              </a:solidFill>
              <a:effectLst/>
              <a:highlight>
                <a:srgbClr val="FFFF00"/>
              </a:highlight>
              <a:latin typeface="Trebuchet MS" panose="020B0603020202020204" pitchFamily="34" charset="0"/>
            </a:endParaRPr>
          </a:p>
        </p:txBody>
      </p:sp>
      <p:grpSp>
        <p:nvGrpSpPr>
          <p:cNvPr id="9" name="Group 8"/>
          <p:cNvGrpSpPr/>
          <p:nvPr/>
        </p:nvGrpSpPr>
        <p:grpSpPr>
          <a:xfrm>
            <a:off x="0" y="8891159"/>
            <a:ext cx="1524000" cy="1167241"/>
            <a:chOff x="0" y="8814959"/>
            <a:chExt cx="1524000" cy="1167241"/>
          </a:xfrm>
          <a:noFill/>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83" y="8814959"/>
              <a:ext cx="1018834" cy="700449"/>
            </a:xfrm>
            <a:prstGeom prst="rect">
              <a:avLst/>
            </a:prstGeom>
            <a:grpFill/>
          </p:spPr>
        </p:pic>
        <p:sp>
          <p:nvSpPr>
            <p:cNvPr id="18" name="Rectangle 17"/>
            <p:cNvSpPr/>
            <p:nvPr/>
          </p:nvSpPr>
          <p:spPr>
            <a:xfrm>
              <a:off x="0" y="9566702"/>
              <a:ext cx="1524000" cy="415498"/>
            </a:xfrm>
            <a:prstGeom prst="rect">
              <a:avLst/>
            </a:prstGeom>
            <a:grpFill/>
          </p:spPr>
          <p:txBody>
            <a:bodyPr wrap="square">
              <a:spAutoFit/>
            </a:bodyPr>
            <a:lstStyle/>
            <a:p>
              <a:pPr algn="ctr"/>
              <a:r>
                <a:rPr lang="en-US" sz="700" dirty="0">
                  <a:solidFill>
                    <a:schemeClr val="tx2"/>
                  </a:solidFill>
                  <a:latin typeface="Trebuchet MS" panose="020B0603020202020204" pitchFamily="34" charset="0"/>
                </a:rPr>
                <a:t>Carolina One Real Estate</a:t>
              </a:r>
            </a:p>
            <a:p>
              <a:pPr algn="ctr"/>
              <a:r>
                <a:rPr lang="en-US" sz="700" dirty="0">
                  <a:solidFill>
                    <a:schemeClr val="tx2"/>
                  </a:solidFill>
                  <a:latin typeface="Trebuchet MS" panose="020B0603020202020204" pitchFamily="34" charset="0"/>
                </a:rPr>
                <a:t>195 W Coleman Blvd</a:t>
              </a:r>
            </a:p>
            <a:p>
              <a:pPr algn="ctr"/>
              <a:r>
                <a:rPr lang="en-US" sz="700" dirty="0">
                  <a:solidFill>
                    <a:schemeClr val="tx2"/>
                  </a:solidFill>
                  <a:latin typeface="Trebuchet MS" panose="020B0603020202020204" pitchFamily="34" charset="0"/>
                </a:rPr>
                <a:t>Mt Pleasant, SC 29464-3495</a:t>
              </a:r>
            </a:p>
          </p:txBody>
        </p:sp>
      </p:grpSp>
      <p:sp>
        <p:nvSpPr>
          <p:cNvPr id="23" name="Rectangle 22"/>
          <p:cNvSpPr/>
          <p:nvPr/>
        </p:nvSpPr>
        <p:spPr>
          <a:xfrm>
            <a:off x="1271416" y="0"/>
            <a:ext cx="6043783" cy="430887"/>
          </a:xfrm>
          <a:prstGeom prst="rect">
            <a:avLst/>
          </a:prstGeom>
          <a:noFill/>
        </p:spPr>
        <p:txBody>
          <a:bodyPr wrap="square" anchor="ctr">
            <a:spAutoFit/>
          </a:bodyPr>
          <a:lstStyle/>
          <a:p>
            <a:r>
              <a:rPr lang="en-US" sz="2200" b="1" i="1" dirty="0">
                <a:ln w="3175">
                  <a:noFill/>
                </a:ln>
                <a:solidFill>
                  <a:schemeClr val="tx2"/>
                </a:solidFill>
                <a:latin typeface="Trebuchet MS" panose="020B0603020202020204" pitchFamily="34" charset="0"/>
              </a:rPr>
              <a:t>AMAZING PRICE!</a:t>
            </a:r>
          </a:p>
        </p:txBody>
      </p:sp>
      <p:sp>
        <p:nvSpPr>
          <p:cNvPr id="5" name="Rectangle 4"/>
          <p:cNvSpPr/>
          <p:nvPr/>
        </p:nvSpPr>
        <p:spPr>
          <a:xfrm>
            <a:off x="8305801" y="1829500"/>
            <a:ext cx="4561265" cy="523220"/>
          </a:xfrm>
          <a:prstGeom prst="rect">
            <a:avLst/>
          </a:prstGeom>
        </p:spPr>
        <p:txBody>
          <a:bodyPr wrap="square">
            <a:spAutoFit/>
          </a:bodyPr>
          <a:lstStyle/>
          <a:p>
            <a:r>
              <a:rPr lang="en-US" sz="2800" b="1" i="1" dirty="0">
                <a:ln w="10541" cmpd="sng">
                  <a:noFill/>
                  <a:prstDash val="solid"/>
                </a:ln>
                <a:solidFill>
                  <a:schemeClr val="bg1"/>
                </a:solidFill>
                <a:latin typeface="Trebuchet MS" panose="020B0603020202020204" pitchFamily="34" charset="0"/>
              </a:rPr>
              <a:t>Rent to Own!</a:t>
            </a:r>
          </a:p>
        </p:txBody>
      </p:sp>
      <p:cxnSp>
        <p:nvCxnSpPr>
          <p:cNvPr id="7" name="Straight Connector 6"/>
          <p:cNvCxnSpPr/>
          <p:nvPr/>
        </p:nvCxnSpPr>
        <p:spPr>
          <a:xfrm flipV="1">
            <a:off x="8849935" y="5273478"/>
            <a:ext cx="855349" cy="5276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17" y="9181237"/>
            <a:ext cx="7315200" cy="877163"/>
          </a:xfrm>
          <a:prstGeom prst="rect">
            <a:avLst/>
          </a:prstGeom>
          <a:noFill/>
        </p:spPr>
        <p:txBody>
          <a:bodyPr wrap="square">
            <a:spAutoFit/>
          </a:bodyPr>
          <a:lstStyle/>
          <a:p>
            <a:pPr algn="ctr"/>
            <a:r>
              <a:rPr lang="en-US" sz="1800" dirty="0">
                <a:solidFill>
                  <a:schemeClr val="tx2"/>
                </a:solidFill>
                <a:latin typeface="Trebuchet MS" panose="020B0603020202020204" pitchFamily="34" charset="0"/>
              </a:rPr>
              <a:t>Cathy Sembower</a:t>
            </a:r>
            <a:br>
              <a:rPr lang="en-US" sz="18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843-259-1350</a:t>
            </a:r>
          </a:p>
          <a:p>
            <a:pPr algn="ctr"/>
            <a:r>
              <a:rPr lang="en-US" sz="1100" dirty="0">
                <a:solidFill>
                  <a:schemeClr val="tx2"/>
                </a:solidFill>
                <a:latin typeface="Trebuchet MS" panose="020B0603020202020204" pitchFamily="34" charset="0"/>
              </a:rPr>
              <a:t>csembower@carolinaone.com</a:t>
            </a:r>
            <a:br>
              <a:rPr lang="en-US" sz="1100" dirty="0">
                <a:solidFill>
                  <a:schemeClr val="tx2"/>
                </a:solidFill>
                <a:latin typeface="Trebuchet MS" panose="020B0603020202020204" pitchFamily="34" charset="0"/>
              </a:rPr>
            </a:br>
            <a:r>
              <a:rPr lang="en-US" sz="1100" dirty="0">
                <a:solidFill>
                  <a:schemeClr val="tx2"/>
                </a:solidFill>
                <a:latin typeface="Trebuchet MS" panose="020B0603020202020204" pitchFamily="34" charset="0"/>
              </a:rPr>
              <a:t>www.cathysembower.com</a:t>
            </a:r>
          </a:p>
        </p:txBody>
      </p:sp>
      <p:grpSp>
        <p:nvGrpSpPr>
          <p:cNvPr id="6" name="Group 5">
            <a:extLst>
              <a:ext uri="{FF2B5EF4-FFF2-40B4-BE49-F238E27FC236}">
                <a16:creationId xmlns:a16="http://schemas.microsoft.com/office/drawing/2014/main" id="{1861825F-515E-483D-87CB-AE871388F5BA}"/>
              </a:ext>
            </a:extLst>
          </p:cNvPr>
          <p:cNvGrpSpPr/>
          <p:nvPr/>
        </p:nvGrpSpPr>
        <p:grpSpPr>
          <a:xfrm>
            <a:off x="144564" y="-3365832"/>
            <a:ext cx="7034102" cy="3209289"/>
            <a:chOff x="142875" y="533400"/>
            <a:chExt cx="7034102" cy="3209289"/>
          </a:xfrm>
        </p:grpSpPr>
        <p:pic>
          <p:nvPicPr>
            <p:cNvPr id="37" name="Picture 3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57777" y="1730797"/>
              <a:ext cx="1219200" cy="813366"/>
            </a:xfrm>
            <a:prstGeom prst="rect">
              <a:avLst/>
            </a:prstGeom>
            <a:ln w="3175">
              <a:noFill/>
            </a:ln>
            <a:effectLst/>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 y="533400"/>
              <a:ext cx="1215822" cy="811112"/>
            </a:xfrm>
            <a:prstGeom prst="rect">
              <a:avLst/>
            </a:prstGeom>
            <a:ln w="3175">
              <a:noFill/>
            </a:ln>
            <a:effectLst/>
          </p:spPr>
        </p:pic>
        <p:pic>
          <p:nvPicPr>
            <p:cNvPr id="39" name="Picture 3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59469" y="533400"/>
              <a:ext cx="1217508" cy="812237"/>
            </a:xfrm>
            <a:prstGeom prst="rect">
              <a:avLst/>
            </a:prstGeom>
            <a:ln w="3175">
              <a:noFill/>
            </a:ln>
            <a:effectLst/>
          </p:spPr>
        </p:pic>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2875" y="2931577"/>
              <a:ext cx="1215822" cy="811112"/>
            </a:xfrm>
            <a:prstGeom prst="rect">
              <a:avLst/>
            </a:prstGeom>
            <a:ln w="3175">
              <a:noFill/>
            </a:ln>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75" y="1731361"/>
              <a:ext cx="1219200" cy="813366"/>
            </a:xfrm>
            <a:prstGeom prst="rect">
              <a:avLst/>
            </a:prstGeom>
            <a:ln w="3175">
              <a:noFill/>
            </a:ln>
            <a:effectLst/>
          </p:spPr>
        </p:pic>
        <p:pic>
          <p:nvPicPr>
            <p:cNvPr id="25" name="Picture 24"/>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57777" y="2929323"/>
              <a:ext cx="1219200" cy="813366"/>
            </a:xfrm>
            <a:prstGeom prst="rect">
              <a:avLst/>
            </a:prstGeom>
            <a:ln w="3175">
              <a:noFill/>
            </a:ln>
            <a:effectLst/>
          </p:spPr>
        </p:pic>
      </p:gr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365" y="3015773"/>
            <a:ext cx="1219200" cy="810466"/>
          </a:xfrm>
          <a:prstGeom prst="rect">
            <a:avLst/>
          </a:prstGeom>
          <a:ln w="3175">
            <a:solidFill>
              <a:schemeClr val="bg1"/>
            </a:solidFill>
          </a:ln>
          <a:effectLst/>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65" y="4991699"/>
            <a:ext cx="1219200" cy="810253"/>
          </a:xfrm>
          <a:prstGeom prst="rect">
            <a:avLst/>
          </a:prstGeom>
          <a:ln w="3175">
            <a:solidFill>
              <a:schemeClr val="bg1"/>
            </a:solidFill>
          </a:ln>
          <a:effectLst/>
        </p:spPr>
      </p:pic>
      <p:pic>
        <p:nvPicPr>
          <p:cNvPr id="26" name="Picture 25">
            <a:extLst>
              <a:ext uri="{FF2B5EF4-FFF2-40B4-BE49-F238E27FC236}">
                <a16:creationId xmlns:a16="http://schemas.microsoft.com/office/drawing/2014/main" id="{77231F87-6AE0-4E98-BD6A-D8E497EA66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65" y="4003857"/>
            <a:ext cx="1219200" cy="810224"/>
          </a:xfrm>
          <a:prstGeom prst="rect">
            <a:avLst/>
          </a:prstGeom>
          <a:ln w="3175">
            <a:solidFill>
              <a:schemeClr val="bg1"/>
            </a:solidFill>
          </a:ln>
          <a:effectLst/>
        </p:spPr>
      </p:pic>
      <p:pic>
        <p:nvPicPr>
          <p:cNvPr id="30" name="Picture 29">
            <a:extLst>
              <a:ext uri="{FF2B5EF4-FFF2-40B4-BE49-F238E27FC236}">
                <a16:creationId xmlns:a16="http://schemas.microsoft.com/office/drawing/2014/main" id="{CF6E95A2-FA6D-473E-88C8-3FB352BC10C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365" y="1040094"/>
            <a:ext cx="1219200" cy="810256"/>
          </a:xfrm>
          <a:prstGeom prst="rect">
            <a:avLst/>
          </a:prstGeom>
          <a:ln w="3175">
            <a:solidFill>
              <a:schemeClr val="bg1"/>
            </a:solidFill>
          </a:ln>
          <a:effectLst/>
        </p:spPr>
      </p:pic>
      <p:pic>
        <p:nvPicPr>
          <p:cNvPr id="36" name="Picture 35">
            <a:extLst>
              <a:ext uri="{FF2B5EF4-FFF2-40B4-BE49-F238E27FC236}">
                <a16:creationId xmlns:a16="http://schemas.microsoft.com/office/drawing/2014/main" id="{CE2FEDE5-A562-49E8-9A90-30F22CBDB1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65" y="2027968"/>
            <a:ext cx="1219200" cy="810187"/>
          </a:xfrm>
          <a:prstGeom prst="rect">
            <a:avLst/>
          </a:prstGeom>
          <a:ln w="3175">
            <a:solidFill>
              <a:schemeClr val="bg1"/>
            </a:solidFill>
          </a:ln>
          <a:effectLst/>
        </p:spPr>
      </p:pic>
      <p:pic>
        <p:nvPicPr>
          <p:cNvPr id="43" name="Picture 42">
            <a:extLst>
              <a:ext uri="{FF2B5EF4-FFF2-40B4-BE49-F238E27FC236}">
                <a16:creationId xmlns:a16="http://schemas.microsoft.com/office/drawing/2014/main" id="{F190E283-EDDA-4498-B642-C477557333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365" y="51923"/>
            <a:ext cx="1219200" cy="810553"/>
          </a:xfrm>
          <a:prstGeom prst="rect">
            <a:avLst/>
          </a:prstGeom>
          <a:ln w="3175">
            <a:solidFill>
              <a:schemeClr val="bg1"/>
            </a:solidFill>
          </a:ln>
          <a:effectLst/>
        </p:spPr>
      </p:pic>
      <p:pic>
        <p:nvPicPr>
          <p:cNvPr id="27" name="Picture 26">
            <a:extLst>
              <a:ext uri="{FF2B5EF4-FFF2-40B4-BE49-F238E27FC236}">
                <a16:creationId xmlns:a16="http://schemas.microsoft.com/office/drawing/2014/main" id="{C1DC48D1-91E6-44BB-AC28-F95F94E4460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365" y="5979570"/>
            <a:ext cx="1219200" cy="810220"/>
          </a:xfrm>
          <a:prstGeom prst="rect">
            <a:avLst/>
          </a:prstGeom>
          <a:ln w="3175">
            <a:solidFill>
              <a:schemeClr val="bg1"/>
            </a:solidFill>
          </a:ln>
          <a:effectLst/>
        </p:spPr>
      </p:pic>
      <p:pic>
        <p:nvPicPr>
          <p:cNvPr id="28" name="Picture 27">
            <a:extLst>
              <a:ext uri="{FF2B5EF4-FFF2-40B4-BE49-F238E27FC236}">
                <a16:creationId xmlns:a16="http://schemas.microsoft.com/office/drawing/2014/main" id="{3AC3F737-5930-4125-824E-4764FE0E8D8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365" y="7955380"/>
            <a:ext cx="1219200" cy="810152"/>
          </a:xfrm>
          <a:prstGeom prst="rect">
            <a:avLst/>
          </a:prstGeom>
          <a:ln w="3175">
            <a:solidFill>
              <a:schemeClr val="bg1"/>
            </a:solidFill>
          </a:ln>
          <a:effectLst/>
        </p:spPr>
      </p:pic>
      <p:pic>
        <p:nvPicPr>
          <p:cNvPr id="29" name="Picture 28">
            <a:extLst>
              <a:ext uri="{FF2B5EF4-FFF2-40B4-BE49-F238E27FC236}">
                <a16:creationId xmlns:a16="http://schemas.microsoft.com/office/drawing/2014/main" id="{4E8823D7-E010-40CF-983A-71B4C5D110D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365" y="6967408"/>
            <a:ext cx="1219200" cy="810351"/>
          </a:xfrm>
          <a:prstGeom prst="rect">
            <a:avLst/>
          </a:prstGeom>
          <a:ln w="3175">
            <a:solidFill>
              <a:schemeClr val="bg1"/>
            </a:solidFill>
          </a:ln>
          <a:effectLst/>
        </p:spPr>
      </p:pic>
      <p:pic>
        <p:nvPicPr>
          <p:cNvPr id="11" name="Picture 10" descr="A person smiling for the camera&#10;&#10;Description automatically generated">
            <a:extLst>
              <a:ext uri="{FF2B5EF4-FFF2-40B4-BE49-F238E27FC236}">
                <a16:creationId xmlns:a16="http://schemas.microsoft.com/office/drawing/2014/main" id="{1EE0B61E-D98D-4EE3-A776-66ED807FC9B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78124" y="8888610"/>
            <a:ext cx="746478" cy="1124214"/>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355</TotalTime>
  <Words>482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1336 Whisker Pole Lane Dunes West ~ Mount Pleasant, SC 29466 MLS# 19007356 ~ $615,000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83</cp:revision>
  <dcterms:created xsi:type="dcterms:W3CDTF">2006-08-16T00:00:00Z</dcterms:created>
  <dcterms:modified xsi:type="dcterms:W3CDTF">2019-04-30T14:30:21Z</dcterms:modified>
</cp:coreProperties>
</file>