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56" r:id="rId2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A4D"/>
    <a:srgbClr val="F58220"/>
    <a:srgbClr val="5F6062"/>
    <a:srgbClr val="4E67C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620"/>
    <p:restoredTop sz="94660"/>
  </p:normalViewPr>
  <p:slideViewPr>
    <p:cSldViewPr>
      <p:cViewPr varScale="1">
        <p:scale>
          <a:sx n="54" d="100"/>
          <a:sy n="54" d="100"/>
        </p:scale>
        <p:origin x="2682" y="13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EF15B0-F194-41D5-99A3-020B6564C8E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57250" y="1496484"/>
            <a:ext cx="5143500" cy="3183467"/>
          </a:xfrm>
        </p:spPr>
        <p:txBody>
          <a:bodyPr anchor="b"/>
          <a:lstStyle>
            <a:lvl1pPr algn="ctr"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E75C98-11F8-44BB-AB88-B1930CA568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350"/>
            </a:lvl1pPr>
            <a:lvl2pPr marL="257175" indent="0" algn="ctr">
              <a:buNone/>
              <a:defRPr sz="1125"/>
            </a:lvl2pPr>
            <a:lvl3pPr marL="514350" indent="0" algn="ctr">
              <a:buNone/>
              <a:defRPr sz="1013"/>
            </a:lvl3pPr>
            <a:lvl4pPr marL="771525" indent="0" algn="ctr">
              <a:buNone/>
              <a:defRPr sz="900"/>
            </a:lvl4pPr>
            <a:lvl5pPr marL="1028700" indent="0" algn="ctr">
              <a:buNone/>
              <a:defRPr sz="900"/>
            </a:lvl5pPr>
            <a:lvl6pPr marL="1285875" indent="0" algn="ctr">
              <a:buNone/>
              <a:defRPr sz="900"/>
            </a:lvl6pPr>
            <a:lvl7pPr marL="1543050" indent="0" algn="ctr">
              <a:buNone/>
              <a:defRPr sz="900"/>
            </a:lvl7pPr>
            <a:lvl8pPr marL="1800225" indent="0" algn="ctr">
              <a:buNone/>
              <a:defRPr sz="900"/>
            </a:lvl8pPr>
            <a:lvl9pPr marL="2057400" indent="0" algn="ctr">
              <a:buNone/>
              <a:defRPr sz="9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CB7D75-4182-4A0C-B03B-B4D1318FF93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48607A-7F11-4A00-A9A1-5162CD3BEA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6FE3B0-4C95-47BA-A0A4-DE722F5130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2645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7D026-764A-47A8-A9FA-0D547CD702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577C929-3B55-4CA4-887A-61A04C800E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AAAB189-1A7C-4B31-B2B1-BAD4D21661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704963F-9912-44F0-A42F-67EE3E77C3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7CA0AFA-2989-4DB7-BE2E-0226D90A9D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93338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173A6F0-D3B5-48C3-A540-B6CAB09C36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4907756" y="486834"/>
            <a:ext cx="1478756" cy="7749117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9AE5651-1492-4A27-A349-7856AC0BB2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471487" y="486834"/>
            <a:ext cx="4350544" cy="7749117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F3DDDDB-040D-4F26-A6E3-FE96882DDC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4B68FA-90C2-4C11-AF28-47CAE8951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C147A2-E4C9-4E5E-9B0B-6184BA4DFF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905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C13C5-817A-45E7-951C-D01B53544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FF4C24-FE9F-46D1-B6E1-DE2354D3BD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45E2624-9F8B-448A-9469-A0AB7152A3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BC1CDC-F4FA-4DF2-B0B6-8AE442AC31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EE4ABA-F2F4-4C1C-8C28-59FE168F3FC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04521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49DA06-3F9F-4AEF-AC1F-55C5B69B58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7916" y="2279652"/>
            <a:ext cx="5915025" cy="3803649"/>
          </a:xfrm>
        </p:spPr>
        <p:txBody>
          <a:bodyPr anchor="b"/>
          <a:lstStyle>
            <a:lvl1pPr>
              <a:defRPr sz="3375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0EFBE24-6575-4FD5-88B6-E3A5148DFD5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7916" y="6119285"/>
            <a:ext cx="5915025" cy="2000249"/>
          </a:xfrm>
        </p:spPr>
        <p:txBody>
          <a:bodyPr/>
          <a:lstStyle>
            <a:lvl1pPr marL="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1pPr>
            <a:lvl2pPr marL="257175" indent="0">
              <a:buNone/>
              <a:defRPr sz="1125">
                <a:solidFill>
                  <a:schemeClr val="tx1">
                    <a:tint val="75000"/>
                  </a:schemeClr>
                </a:solidFill>
              </a:defRPr>
            </a:lvl2pPr>
            <a:lvl3pPr marL="514350" indent="0">
              <a:buNone/>
              <a:defRPr sz="1013">
                <a:solidFill>
                  <a:schemeClr val="tx1">
                    <a:tint val="75000"/>
                  </a:schemeClr>
                </a:solidFill>
              </a:defRPr>
            </a:lvl3pPr>
            <a:lvl4pPr marL="7715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4pPr>
            <a:lvl5pPr marL="10287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5pPr>
            <a:lvl6pPr marL="128587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6pPr>
            <a:lvl7pPr marL="154305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7pPr>
            <a:lvl8pPr marL="1800225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8pPr>
            <a:lvl9pPr marL="2057400" indent="0">
              <a:buNone/>
              <a:defRPr sz="9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50B38-6061-4FCD-B659-793B132885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E8522D-5222-4591-B268-C4D91E94178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4E173F3-80E5-48AB-9990-AD74ADD5D5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5056770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3BAE35-9853-4B25-BBCE-22DB4E906D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A8A4FD-12AE-488D-87F8-D85A2C1565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4B0D7BC-302A-42CD-823A-9CB6E48597A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BA1164F-8A10-47D9-B6D3-A9D62232A9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8BD45E1-A23D-4E4D-BB7D-1F78A3281A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8083D19-EE0F-4D4E-9F39-8420722EA6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00962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80C6D2-FC53-40B9-AFAA-33459F40D19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486834"/>
            <a:ext cx="5915025" cy="1767417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C3B7B8-814A-480E-892A-5B6F9D5CF6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FF4A2B7-1417-4907-A55A-636CE42A64C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5C29446-56AB-4755-BC04-3D578C16B1F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350" b="1"/>
            </a:lvl1pPr>
            <a:lvl2pPr marL="257175" indent="0">
              <a:buNone/>
              <a:defRPr sz="1125" b="1"/>
            </a:lvl2pPr>
            <a:lvl3pPr marL="514350" indent="0">
              <a:buNone/>
              <a:defRPr sz="1013" b="1"/>
            </a:lvl3pPr>
            <a:lvl4pPr marL="771525" indent="0">
              <a:buNone/>
              <a:defRPr sz="900" b="1"/>
            </a:lvl4pPr>
            <a:lvl5pPr marL="1028700" indent="0">
              <a:buNone/>
              <a:defRPr sz="900" b="1"/>
            </a:lvl5pPr>
            <a:lvl6pPr marL="1285875" indent="0">
              <a:buNone/>
              <a:defRPr sz="900" b="1"/>
            </a:lvl6pPr>
            <a:lvl7pPr marL="1543050" indent="0">
              <a:buNone/>
              <a:defRPr sz="900" b="1"/>
            </a:lvl7pPr>
            <a:lvl8pPr marL="1800225" indent="0">
              <a:buNone/>
              <a:defRPr sz="900" b="1"/>
            </a:lvl8pPr>
            <a:lvl9pPr marL="2057400" indent="0">
              <a:buNone/>
              <a:defRPr sz="9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241F459-967A-42A5-BDDC-D233DF9DAD1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1424E1F9-0D35-4F75-A276-9A34CEF92F6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5A50249A-EC75-4CC2-9746-57A5AF507A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7AD76CDD-8532-4ADA-8F92-0205C65804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09841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044793-DF08-4ED5-A85B-BDFA6A17C4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61ACB9C-9066-4EB7-9029-26C5A7CBD6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4692A82-E696-4812-BCDE-08E580567A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7D2C7C3-BC33-4555-9767-BB3E0B1E21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56204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E5E19CB-37C2-4E32-B1CD-32DBC450F1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9A1DB9D-FD4C-4CD5-B19E-D4627F5EF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240AB89-FD8C-491C-A74F-9976CAD5EE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72869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6C9216-DE72-448A-85E6-3CA2F2DF1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2B58AC-8EDB-4D23-BF79-05CEE42357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>
              <a:defRPr sz="1800"/>
            </a:lvl1pPr>
            <a:lvl2pPr>
              <a:defRPr sz="1575"/>
            </a:lvl2pPr>
            <a:lvl3pPr>
              <a:defRPr sz="1350"/>
            </a:lvl3pPr>
            <a:lvl4pPr>
              <a:defRPr sz="1125"/>
            </a:lvl4pPr>
            <a:lvl5pPr>
              <a:defRPr sz="1125"/>
            </a:lvl5pPr>
            <a:lvl6pPr>
              <a:defRPr sz="1125"/>
            </a:lvl6pPr>
            <a:lvl7pPr>
              <a:defRPr sz="1125"/>
            </a:lvl7pPr>
            <a:lvl8pPr>
              <a:defRPr sz="1125"/>
            </a:lvl8pPr>
            <a:lvl9pPr>
              <a:defRPr sz="1125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B626B0-09A8-46DD-A293-03F61E1879C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9AF8FA2-66E0-4C49-8670-A0C5CC69A6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0DADD75-CF2A-4959-B93E-5DC269A878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1C02109-93C3-4A5C-BDD4-EE62C531C4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921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AB99D6-2101-400D-9C96-ED4EC45CF6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3" cy="2133600"/>
          </a:xfrm>
        </p:spPr>
        <p:txBody>
          <a:bodyPr anchor="b"/>
          <a:lstStyle>
            <a:lvl1pPr>
              <a:defRPr sz="1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39FE6C2-C716-4994-99D3-649BEDD8F8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2915543" y="1316567"/>
            <a:ext cx="3471863" cy="6498167"/>
          </a:xfrm>
        </p:spPr>
        <p:txBody>
          <a:bodyPr/>
          <a:lstStyle>
            <a:lvl1pPr marL="0" indent="0">
              <a:buNone/>
              <a:defRPr sz="1800"/>
            </a:lvl1pPr>
            <a:lvl2pPr marL="257175" indent="0">
              <a:buNone/>
              <a:defRPr sz="1575"/>
            </a:lvl2pPr>
            <a:lvl3pPr marL="514350" indent="0">
              <a:buNone/>
              <a:defRPr sz="1350"/>
            </a:lvl3pPr>
            <a:lvl4pPr marL="771525" indent="0">
              <a:buNone/>
              <a:defRPr sz="1125"/>
            </a:lvl4pPr>
            <a:lvl5pPr marL="1028700" indent="0">
              <a:buNone/>
              <a:defRPr sz="1125"/>
            </a:lvl5pPr>
            <a:lvl6pPr marL="1285875" indent="0">
              <a:buNone/>
              <a:defRPr sz="1125"/>
            </a:lvl6pPr>
            <a:lvl7pPr marL="1543050" indent="0">
              <a:buNone/>
              <a:defRPr sz="1125"/>
            </a:lvl7pPr>
            <a:lvl8pPr marL="1800225" indent="0">
              <a:buNone/>
              <a:defRPr sz="1125"/>
            </a:lvl8pPr>
            <a:lvl9pPr marL="2057400" indent="0">
              <a:buNone/>
              <a:defRPr sz="1125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CEDA2BF-67D3-4396-8CBD-5B223C9C766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3" cy="5082117"/>
          </a:xfrm>
        </p:spPr>
        <p:txBody>
          <a:bodyPr/>
          <a:lstStyle>
            <a:lvl1pPr marL="0" indent="0">
              <a:buNone/>
              <a:defRPr sz="900"/>
            </a:lvl1pPr>
            <a:lvl2pPr marL="257175" indent="0">
              <a:buNone/>
              <a:defRPr sz="788"/>
            </a:lvl2pPr>
            <a:lvl3pPr marL="514350" indent="0">
              <a:buNone/>
              <a:defRPr sz="675"/>
            </a:lvl3pPr>
            <a:lvl4pPr marL="771525" indent="0">
              <a:buNone/>
              <a:defRPr sz="563"/>
            </a:lvl4pPr>
            <a:lvl5pPr marL="1028700" indent="0">
              <a:buNone/>
              <a:defRPr sz="563"/>
            </a:lvl5pPr>
            <a:lvl6pPr marL="1285875" indent="0">
              <a:buNone/>
              <a:defRPr sz="563"/>
            </a:lvl6pPr>
            <a:lvl7pPr marL="1543050" indent="0">
              <a:buNone/>
              <a:defRPr sz="563"/>
            </a:lvl7pPr>
            <a:lvl8pPr marL="1800225" indent="0">
              <a:buNone/>
              <a:defRPr sz="563"/>
            </a:lvl8pPr>
            <a:lvl9pPr marL="2057400" indent="0">
              <a:buNone/>
              <a:defRPr sz="563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84D8034-989E-4674-A7D7-505C6E08AA5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6A111BB-362D-4570-94CC-5BB818E08D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DCA70D5-F65C-4975-A763-EDA39018AA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68554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E13337D-32A3-4B6A-A172-A29ADD5260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1488" y="486834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6054CC-478B-4F3F-8A51-D404D575C3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BEFB37-B2CF-40ED-982B-182042041A5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71488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11/15/2018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BCB861-189B-4DF7-AA72-E06AA12844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271713" y="8475134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3D3CE6-6BDD-43DF-A114-2546DC8002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4843463" y="8475134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675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712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xStyles>
    <p:titleStyle>
      <a:lvl1pPr algn="l" defTabSz="514350" rtl="0" eaLnBrk="1" latinLnBrk="0" hangingPunct="1">
        <a:lnSpc>
          <a:spcPct val="90000"/>
        </a:lnSpc>
        <a:spcBef>
          <a:spcPct val="0"/>
        </a:spcBef>
        <a:buNone/>
        <a:defRPr sz="2475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28588" indent="-128588" algn="l" defTabSz="514350" rtl="0" eaLnBrk="1" latinLnBrk="0" hangingPunct="1">
        <a:lnSpc>
          <a:spcPct val="90000"/>
        </a:lnSpc>
        <a:spcBef>
          <a:spcPts val="563"/>
        </a:spcBef>
        <a:buFont typeface="Arial" panose="020B0604020202020204" pitchFamily="34" charset="0"/>
        <a:buChar char="•"/>
        <a:defRPr sz="1575" kern="1200">
          <a:solidFill>
            <a:schemeClr val="tx1"/>
          </a:solidFill>
          <a:latin typeface="+mn-lt"/>
          <a:ea typeface="+mn-ea"/>
          <a:cs typeface="+mn-cs"/>
        </a:defRPr>
      </a:lvl1pPr>
      <a:lvl2pPr marL="3857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429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125" kern="1200">
          <a:solidFill>
            <a:schemeClr val="tx1"/>
          </a:solidFill>
          <a:latin typeface="+mn-lt"/>
          <a:ea typeface="+mn-ea"/>
          <a:cs typeface="+mn-cs"/>
        </a:defRPr>
      </a:lvl3pPr>
      <a:lvl4pPr marL="9001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1572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41446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67163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928813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185988" indent="-128588" algn="l" defTabSz="514350" rtl="0" eaLnBrk="1" latinLnBrk="0" hangingPunct="1">
        <a:lnSpc>
          <a:spcPct val="90000"/>
        </a:lnSpc>
        <a:spcBef>
          <a:spcPts val="281"/>
        </a:spcBef>
        <a:buFont typeface="Arial" panose="020B0604020202020204" pitchFamily="34" charset="0"/>
        <a:buChar char="•"/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1pPr>
      <a:lvl2pPr marL="2571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2pPr>
      <a:lvl3pPr marL="5143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3pPr>
      <a:lvl4pPr marL="7715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4pPr>
      <a:lvl5pPr marL="10287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5pPr>
      <a:lvl6pPr marL="128587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6pPr>
      <a:lvl7pPr marL="154305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7pPr>
      <a:lvl8pPr marL="1800225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8pPr>
      <a:lvl9pPr marL="2057400" algn="l" defTabSz="514350" rtl="0" eaLnBrk="1" latinLnBrk="0" hangingPunct="1">
        <a:defRPr sz="1013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pn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5087" y="1264978"/>
            <a:ext cx="3165670" cy="2103753"/>
          </a:xfrm>
          <a:prstGeom prst="rect">
            <a:avLst/>
          </a:prstGeom>
          <a:effectLst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6856946" cy="1039609"/>
          </a:xfrm>
        </p:spPr>
        <p:txBody>
          <a:bodyPr>
            <a:noAutofit/>
          </a:bodyPr>
          <a:lstStyle/>
          <a:p>
            <a:r>
              <a:rPr lang="en-US" sz="2400" dirty="0">
                <a:solidFill>
                  <a:srgbClr val="F58220"/>
                </a:solidFill>
                <a:latin typeface="Century Gothic" panose="020B0502020202020204" pitchFamily="34" charset="0"/>
              </a:rPr>
              <a:t>Beautifully renovated house at The Ponds</a:t>
            </a:r>
            <a:br>
              <a:rPr lang="en-US" sz="2000" dirty="0">
                <a:solidFill>
                  <a:srgbClr val="F58220"/>
                </a:solidFill>
                <a:latin typeface="Century Gothic" panose="020B0502020202020204" pitchFamily="34" charset="0"/>
              </a:rPr>
            </a:br>
            <a:r>
              <a:rPr lang="en-US" sz="2000" dirty="0">
                <a:solidFill>
                  <a:srgbClr val="009A4D"/>
                </a:solidFill>
                <a:latin typeface="Century Gothic" panose="020B0502020202020204" pitchFamily="34" charset="0"/>
              </a:rPr>
              <a:t>$5,600 Realtor Bonus </a:t>
            </a:r>
            <a:r>
              <a:rPr lang="en-US" sz="2000">
                <a:solidFill>
                  <a:srgbClr val="009A4D"/>
                </a:solidFill>
                <a:latin typeface="Century Gothic" panose="020B0502020202020204" pitchFamily="34" charset="0"/>
              </a:rPr>
              <a:t>with accepted </a:t>
            </a:r>
            <a:r>
              <a:rPr lang="en-US" sz="2000" dirty="0">
                <a:solidFill>
                  <a:srgbClr val="009A4D"/>
                </a:solidFill>
                <a:latin typeface="Century Gothic" panose="020B0502020202020204" pitchFamily="34" charset="0"/>
              </a:rPr>
              <a:t>offer</a:t>
            </a:r>
            <a:br>
              <a:rPr lang="en-US" sz="1800" dirty="0">
                <a:solidFill>
                  <a:srgbClr val="F58220"/>
                </a:solidFill>
                <a:latin typeface="Century Gothic" panose="020B0502020202020204" pitchFamily="34" charset="0"/>
              </a:rPr>
            </a:br>
            <a:r>
              <a:rPr lang="en-US" sz="2000" b="1" i="1" dirty="0">
                <a:solidFill>
                  <a:srgbClr val="F58220"/>
                </a:solidFill>
                <a:latin typeface="Century Gothic" panose="020B0502020202020204" pitchFamily="34" charset="0"/>
              </a:rPr>
              <a:t>Open House Sunday 11/18 from 1-3pm</a:t>
            </a:r>
            <a:endParaRPr lang="en-US" sz="1800" b="1" i="1" dirty="0">
              <a:solidFill>
                <a:srgbClr val="F5822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" y="4572000"/>
            <a:ext cx="6781800" cy="2463423"/>
          </a:xfrm>
        </p:spPr>
        <p:txBody>
          <a:bodyPr numCol="1" anchor="ctr">
            <a:noAutofit/>
          </a:bodyPr>
          <a:lstStyle/>
          <a:p>
            <a:r>
              <a:rPr lang="en-US" sz="1800" cap="none" dirty="0">
                <a:solidFill>
                  <a:schemeClr val="tx1"/>
                </a:solidFill>
                <a:latin typeface="Century Gothic" panose="020B0502020202020204" pitchFamily="34" charset="0"/>
              </a:rPr>
              <a:t>Great opportunity for anyone looking for a move-in ready house in one of Summerville's premiere neighborhoods... House was built in 2011 and has just under gone a complete remodel... Has everything and more than the new construction currently being built, without having to live in a construction zone for the next few years... Situated on a very unique corner lot on a very quiet street... Lots of families with children on street as well.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2320" y="3486914"/>
            <a:ext cx="1513875" cy="1005840"/>
          </a:xfrm>
          <a:prstGeom prst="rect">
            <a:avLst/>
          </a:prstGeom>
          <a:effectLst/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524" y="3486914"/>
            <a:ext cx="1513904" cy="1005840"/>
          </a:xfrm>
          <a:prstGeom prst="rect">
            <a:avLst/>
          </a:prstGeom>
          <a:effectLst/>
        </p:spPr>
      </p:pic>
      <p:sp>
        <p:nvSpPr>
          <p:cNvPr id="13" name="Title 1"/>
          <p:cNvSpPr txBox="1">
            <a:spLocks/>
          </p:cNvSpPr>
          <p:nvPr/>
        </p:nvSpPr>
        <p:spPr>
          <a:xfrm>
            <a:off x="189524" y="1272294"/>
            <a:ext cx="3166510" cy="2095295"/>
          </a:xfrm>
          <a:prstGeom prst="rect">
            <a:avLst/>
          </a:prstGeom>
          <a:ln>
            <a:solidFill>
              <a:srgbClr val="5F6062"/>
            </a:solidFill>
          </a:ln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600" dirty="0">
                <a:solidFill>
                  <a:srgbClr val="009A4D"/>
                </a:solidFill>
                <a:latin typeface="Century Gothic" panose="020B0502020202020204" pitchFamily="34" charset="0"/>
              </a:rPr>
              <a:t>133 Musket Loop</a:t>
            </a:r>
            <a:endParaRPr lang="en-US" sz="2000" dirty="0">
              <a:solidFill>
                <a:srgbClr val="009A4D"/>
              </a:solidFill>
              <a:latin typeface="Century Gothic" panose="020B0502020202020204" pitchFamily="34" charset="0"/>
            </a:endParaRPr>
          </a:p>
          <a:p>
            <a:r>
              <a:rPr lang="en-US" sz="2000" dirty="0">
                <a:solidFill>
                  <a:srgbClr val="009A4D"/>
                </a:solidFill>
                <a:latin typeface="Century Gothic" panose="020B0502020202020204" pitchFamily="34" charset="0"/>
              </a:rPr>
              <a:t>The Ponds</a:t>
            </a:r>
          </a:p>
          <a:p>
            <a:r>
              <a:rPr lang="en-US" sz="2000" dirty="0">
                <a:solidFill>
                  <a:srgbClr val="009A4D"/>
                </a:solidFill>
                <a:latin typeface="Century Gothic" panose="020B0502020202020204" pitchFamily="34" charset="0"/>
              </a:rPr>
              <a:t>Summerville</a:t>
            </a:r>
          </a:p>
          <a:p>
            <a:r>
              <a:rPr lang="en-US" sz="2000" dirty="0">
                <a:solidFill>
                  <a:srgbClr val="009A4D"/>
                </a:solidFill>
                <a:latin typeface="Century Gothic" panose="020B0502020202020204" pitchFamily="34" charset="0"/>
              </a:rPr>
              <a:t>MLS# 18027781</a:t>
            </a:r>
          </a:p>
          <a:p>
            <a:r>
              <a:rPr lang="en-US" sz="2000" dirty="0">
                <a:solidFill>
                  <a:srgbClr val="009A4D"/>
                </a:solidFill>
                <a:latin typeface="Century Gothic" panose="020B0502020202020204" pitchFamily="34" charset="0"/>
              </a:rPr>
              <a:t>$489,000</a:t>
            </a:r>
            <a:endParaRPr lang="en-US" sz="2000" b="1" i="1" dirty="0">
              <a:solidFill>
                <a:srgbClr val="009A4D"/>
              </a:solidFill>
              <a:latin typeface="Century Gothic" panose="020B0502020202020204" pitchFamily="34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189524" y="8220670"/>
            <a:ext cx="4295493" cy="8002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>
                <a:solidFill>
                  <a:srgbClr val="009A4D"/>
                </a:solidFill>
                <a:latin typeface="Century Gothic" panose="020B0502020202020204" pitchFamily="34" charset="0"/>
                <a:cs typeface="BrowalliaUPC" panose="020B0502040204020203" pitchFamily="34" charset="-34"/>
              </a:rPr>
              <a:t>Daniel Sawall</a:t>
            </a:r>
          </a:p>
          <a:p>
            <a:r>
              <a:rPr lang="en-US" sz="1400" dirty="0">
                <a:solidFill>
                  <a:srgbClr val="009A4D"/>
                </a:solidFill>
                <a:latin typeface="Century Gothic" panose="020B0502020202020204" pitchFamily="34" charset="0"/>
                <a:cs typeface="BrowalliaUPC" panose="020B0502040204020203" pitchFamily="34" charset="-34"/>
              </a:rPr>
              <a:t>(843) 597-0671</a:t>
            </a:r>
          </a:p>
          <a:p>
            <a:r>
              <a:rPr lang="en-US" sz="1400" dirty="0">
                <a:solidFill>
                  <a:srgbClr val="009A4D"/>
                </a:solidFill>
                <a:latin typeface="Century Gothic" panose="020B0502020202020204" pitchFamily="34" charset="0"/>
                <a:cs typeface="BrowalliaUPC" panose="020B0502040204020203" pitchFamily="34" charset="-34"/>
              </a:rPr>
              <a:t>dsawall@canconethrealty.com</a:t>
            </a:r>
            <a:endParaRPr lang="en-US" sz="1200" dirty="0">
              <a:solidFill>
                <a:srgbClr val="009A4D"/>
              </a:solidFill>
              <a:latin typeface="Century Gothic" panose="020B0502020202020204" pitchFamily="34" charset="0"/>
              <a:cs typeface="BrowalliaUPC" panose="020B0502040204020203" pitchFamily="34" charset="-34"/>
            </a:endParaRPr>
          </a:p>
        </p:txBody>
      </p:sp>
      <p:pic>
        <p:nvPicPr>
          <p:cNvPr id="15" name="Picture 14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25148" y="8458200"/>
            <a:ext cx="1235609" cy="360385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7309" y="3489960"/>
            <a:ext cx="1513448" cy="1005840"/>
          </a:xfrm>
          <a:prstGeom prst="rect">
            <a:avLst/>
          </a:prstGeom>
          <a:effectLst/>
        </p:spPr>
      </p:pic>
      <p:pic>
        <p:nvPicPr>
          <p:cNvPr id="19" name="Picture 18">
            <a:extLst>
              <a:ext uri="{FF2B5EF4-FFF2-40B4-BE49-F238E27FC236}">
                <a16:creationId xmlns:a16="http://schemas.microsoft.com/office/drawing/2014/main" id="{BB03192A-7F22-424F-9CBB-4EAE3BD4DBAB}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5087" y="3486914"/>
            <a:ext cx="1513331" cy="1005840"/>
          </a:xfrm>
          <a:prstGeom prst="rect">
            <a:avLst/>
          </a:prstGeom>
          <a:effectLst/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2C46E619-68DB-4E7A-B93F-BE2234F89A0B}"/>
              </a:ext>
            </a:extLst>
          </p:cNvPr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42318" y="7095505"/>
            <a:ext cx="1513717" cy="1005840"/>
          </a:xfrm>
          <a:prstGeom prst="rect">
            <a:avLst/>
          </a:prstGeom>
          <a:effectLst/>
        </p:spPr>
      </p:pic>
      <p:pic>
        <p:nvPicPr>
          <p:cNvPr id="25" name="Picture 24">
            <a:extLst>
              <a:ext uri="{FF2B5EF4-FFF2-40B4-BE49-F238E27FC236}">
                <a16:creationId xmlns:a16="http://schemas.microsoft.com/office/drawing/2014/main" id="{513C525B-D4C1-435E-B970-085398759141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9524" y="7095505"/>
            <a:ext cx="1513652" cy="1005840"/>
          </a:xfrm>
          <a:prstGeom prst="rect">
            <a:avLst/>
          </a:prstGeom>
          <a:effectLst/>
        </p:spPr>
      </p:pic>
      <p:pic>
        <p:nvPicPr>
          <p:cNvPr id="26" name="Picture 25">
            <a:extLst>
              <a:ext uri="{FF2B5EF4-FFF2-40B4-BE49-F238E27FC236}">
                <a16:creationId xmlns:a16="http://schemas.microsoft.com/office/drawing/2014/main" id="{C0A539B2-8A88-4644-9B9A-47B797AF4619}"/>
              </a:ext>
            </a:extLst>
          </p:cNvPr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47649" y="7098551"/>
            <a:ext cx="1513108" cy="1005840"/>
          </a:xfrm>
          <a:prstGeom prst="rect">
            <a:avLst/>
          </a:prstGeom>
          <a:effectLst/>
        </p:spPr>
      </p:pic>
      <p:pic>
        <p:nvPicPr>
          <p:cNvPr id="27" name="Picture 26">
            <a:extLst>
              <a:ext uri="{FF2B5EF4-FFF2-40B4-BE49-F238E27FC236}">
                <a16:creationId xmlns:a16="http://schemas.microsoft.com/office/drawing/2014/main" id="{9D98178B-AD8F-44D6-AAA3-25301F807F0C}"/>
              </a:ext>
            </a:extLst>
          </p:cNvPr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5177" y="7095634"/>
            <a:ext cx="1513331" cy="1005581"/>
          </a:xfrm>
          <a:prstGeom prst="rect">
            <a:avLst/>
          </a:prstGeom>
          <a:effectLst/>
        </p:spPr>
      </p:pic>
    </p:spTree>
    <p:extLst>
      <p:ext uri="{BB962C8B-B14F-4D97-AF65-F5344CB8AC3E}">
        <p14:creationId xmlns:p14="http://schemas.microsoft.com/office/powerpoint/2010/main" val="1619144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1023</TotalTime>
  <Words>108</Words>
  <Application>Microsoft Office PowerPoint</Application>
  <PresentationFormat>On-screen Show (4:3)</PresentationFormat>
  <Paragraphs>10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BrowalliaUPC</vt:lpstr>
      <vt:lpstr>Calibri</vt:lpstr>
      <vt:lpstr>Calibri Light</vt:lpstr>
      <vt:lpstr>Century Gothic</vt:lpstr>
      <vt:lpstr>Office Theme</vt:lpstr>
      <vt:lpstr>Beautifully renovated house at The Ponds $5,600 Realtor Bonus with accepted offer Open House Sunday 11/18 from 1-3pm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West Ashley Gem</dc:title>
  <dc:creator>CVH360</dc:creator>
  <cp:lastModifiedBy>A. Thomas Price</cp:lastModifiedBy>
  <cp:revision>43</cp:revision>
  <dcterms:created xsi:type="dcterms:W3CDTF">2006-08-16T00:00:00Z</dcterms:created>
  <dcterms:modified xsi:type="dcterms:W3CDTF">2018-11-15T20:04:52Z</dcterms:modified>
</cp:coreProperties>
</file>