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E15E2A"/>
    <a:srgbClr val="8EA4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477" y="5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397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1941">
                <a:solidFill>
                  <a:schemeClr val="tx1">
                    <a:tint val="75000"/>
                  </a:schemeClr>
                </a:solidFill>
              </a:defRPr>
            </a:lvl1pPr>
            <a:lvl2pPr marL="449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2pPr>
            <a:lvl3pPr marL="899010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3pPr>
            <a:lvl4pPr marL="1348516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4pPr>
            <a:lvl5pPr marL="1798021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5pPr>
            <a:lvl6pPr marL="2247527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6pPr>
            <a:lvl7pPr marL="2697032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7pPr>
            <a:lvl8pPr marL="3146538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8pPr>
            <a:lvl9pPr marL="3596043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3"/>
            <a:ext cx="3230880" cy="6034617"/>
          </a:xfrm>
        </p:spPr>
        <p:txBody>
          <a:bodyPr/>
          <a:lstStyle>
            <a:lvl1pPr>
              <a:defRPr sz="2735"/>
            </a:lvl1pPr>
            <a:lvl2pPr>
              <a:defRPr sz="2382"/>
            </a:lvl2pPr>
            <a:lvl3pPr>
              <a:defRPr sz="1941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3"/>
            <a:ext cx="3230880" cy="6034617"/>
          </a:xfrm>
        </p:spPr>
        <p:txBody>
          <a:bodyPr/>
          <a:lstStyle>
            <a:lvl1pPr>
              <a:defRPr sz="2735"/>
            </a:lvl1pPr>
            <a:lvl2pPr>
              <a:defRPr sz="2382"/>
            </a:lvl2pPr>
            <a:lvl3pPr>
              <a:defRPr sz="1941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382" b="1"/>
            </a:lvl1pPr>
            <a:lvl2pPr marL="449505" indent="0">
              <a:buNone/>
              <a:defRPr sz="1941" b="1"/>
            </a:lvl2pPr>
            <a:lvl3pPr marL="899010" indent="0">
              <a:buNone/>
              <a:defRPr sz="1765" b="1"/>
            </a:lvl3pPr>
            <a:lvl4pPr marL="1348516" indent="0">
              <a:buNone/>
              <a:defRPr sz="1588" b="1"/>
            </a:lvl4pPr>
            <a:lvl5pPr marL="1798021" indent="0">
              <a:buNone/>
              <a:defRPr sz="1588" b="1"/>
            </a:lvl5pPr>
            <a:lvl6pPr marL="2247527" indent="0">
              <a:buNone/>
              <a:defRPr sz="1588" b="1"/>
            </a:lvl6pPr>
            <a:lvl7pPr marL="2697032" indent="0">
              <a:buNone/>
              <a:defRPr sz="1588" b="1"/>
            </a:lvl7pPr>
            <a:lvl8pPr marL="3146538" indent="0">
              <a:buNone/>
              <a:defRPr sz="1588" b="1"/>
            </a:lvl8pPr>
            <a:lvl9pPr marL="3596043" indent="0">
              <a:buNone/>
              <a:defRPr sz="15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382"/>
            </a:lvl1pPr>
            <a:lvl2pPr>
              <a:defRPr sz="1941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382" b="1"/>
            </a:lvl1pPr>
            <a:lvl2pPr marL="449505" indent="0">
              <a:buNone/>
              <a:defRPr sz="1941" b="1"/>
            </a:lvl2pPr>
            <a:lvl3pPr marL="899010" indent="0">
              <a:buNone/>
              <a:defRPr sz="1765" b="1"/>
            </a:lvl3pPr>
            <a:lvl4pPr marL="1348516" indent="0">
              <a:buNone/>
              <a:defRPr sz="1588" b="1"/>
            </a:lvl4pPr>
            <a:lvl5pPr marL="1798021" indent="0">
              <a:buNone/>
              <a:defRPr sz="1588" b="1"/>
            </a:lvl5pPr>
            <a:lvl6pPr marL="2247527" indent="0">
              <a:buNone/>
              <a:defRPr sz="1588" b="1"/>
            </a:lvl6pPr>
            <a:lvl7pPr marL="2697032" indent="0">
              <a:buNone/>
              <a:defRPr sz="1588" b="1"/>
            </a:lvl7pPr>
            <a:lvl8pPr marL="3146538" indent="0">
              <a:buNone/>
              <a:defRPr sz="1588" b="1"/>
            </a:lvl8pPr>
            <a:lvl9pPr marL="3596043" indent="0">
              <a:buNone/>
              <a:defRPr sz="15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382"/>
            </a:lvl1pPr>
            <a:lvl2pPr>
              <a:defRPr sz="1941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1" cy="1549400"/>
          </a:xfrm>
        </p:spPr>
        <p:txBody>
          <a:bodyPr anchor="b"/>
          <a:lstStyle>
            <a:lvl1pPr algn="l">
              <a:defRPr sz="19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8"/>
            <a:ext cx="4089401" cy="7804151"/>
          </a:xfrm>
        </p:spPr>
        <p:txBody>
          <a:bodyPr/>
          <a:lstStyle>
            <a:lvl1pPr>
              <a:defRPr sz="3177"/>
            </a:lvl1pPr>
            <a:lvl2pPr>
              <a:defRPr sz="2735"/>
            </a:lvl2pPr>
            <a:lvl3pPr>
              <a:defRPr sz="2382"/>
            </a:lvl3pPr>
            <a:lvl4pPr>
              <a:defRPr sz="1941"/>
            </a:lvl4pPr>
            <a:lvl5pPr>
              <a:defRPr sz="1941"/>
            </a:lvl5pPr>
            <a:lvl6pPr>
              <a:defRPr sz="1941"/>
            </a:lvl6pPr>
            <a:lvl7pPr>
              <a:defRPr sz="1941"/>
            </a:lvl7pPr>
            <a:lvl8pPr>
              <a:defRPr sz="1941"/>
            </a:lvl8pPr>
            <a:lvl9pPr>
              <a:defRPr sz="19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8"/>
            <a:ext cx="2406651" cy="6254751"/>
          </a:xfrm>
        </p:spPr>
        <p:txBody>
          <a:bodyPr/>
          <a:lstStyle>
            <a:lvl1pPr marL="0" indent="0">
              <a:buNone/>
              <a:defRPr sz="1412"/>
            </a:lvl1pPr>
            <a:lvl2pPr marL="449505" indent="0">
              <a:buNone/>
              <a:defRPr sz="1147"/>
            </a:lvl2pPr>
            <a:lvl3pPr marL="899010" indent="0">
              <a:buNone/>
              <a:defRPr sz="971"/>
            </a:lvl3pPr>
            <a:lvl4pPr marL="1348516" indent="0">
              <a:buNone/>
              <a:defRPr sz="882"/>
            </a:lvl4pPr>
            <a:lvl5pPr marL="1798021" indent="0">
              <a:buNone/>
              <a:defRPr sz="882"/>
            </a:lvl5pPr>
            <a:lvl6pPr marL="2247527" indent="0">
              <a:buNone/>
              <a:defRPr sz="882"/>
            </a:lvl6pPr>
            <a:lvl7pPr marL="2697032" indent="0">
              <a:buNone/>
              <a:defRPr sz="882"/>
            </a:lvl7pPr>
            <a:lvl8pPr marL="3146538" indent="0">
              <a:buNone/>
              <a:defRPr sz="882"/>
            </a:lvl8pPr>
            <a:lvl9pPr marL="3596043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2"/>
            <a:ext cx="4389120" cy="755651"/>
          </a:xfrm>
        </p:spPr>
        <p:txBody>
          <a:bodyPr anchor="b"/>
          <a:lstStyle>
            <a:lvl1pPr algn="l">
              <a:defRPr sz="19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177"/>
            </a:lvl1pPr>
            <a:lvl2pPr marL="449505" indent="0">
              <a:buNone/>
              <a:defRPr sz="2735"/>
            </a:lvl2pPr>
            <a:lvl3pPr marL="899010" indent="0">
              <a:buNone/>
              <a:defRPr sz="2382"/>
            </a:lvl3pPr>
            <a:lvl4pPr marL="1348516" indent="0">
              <a:buNone/>
              <a:defRPr sz="1941"/>
            </a:lvl4pPr>
            <a:lvl5pPr marL="1798021" indent="0">
              <a:buNone/>
              <a:defRPr sz="1941"/>
            </a:lvl5pPr>
            <a:lvl6pPr marL="2247527" indent="0">
              <a:buNone/>
              <a:defRPr sz="1941"/>
            </a:lvl6pPr>
            <a:lvl7pPr marL="2697032" indent="0">
              <a:buNone/>
              <a:defRPr sz="1941"/>
            </a:lvl7pPr>
            <a:lvl8pPr marL="3146538" indent="0">
              <a:buNone/>
              <a:defRPr sz="1941"/>
            </a:lvl8pPr>
            <a:lvl9pPr marL="3596043" indent="0">
              <a:buNone/>
              <a:defRPr sz="194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3"/>
            <a:ext cx="4389120" cy="1073149"/>
          </a:xfrm>
        </p:spPr>
        <p:txBody>
          <a:bodyPr/>
          <a:lstStyle>
            <a:lvl1pPr marL="0" indent="0">
              <a:buNone/>
              <a:defRPr sz="1412"/>
            </a:lvl1pPr>
            <a:lvl2pPr marL="449505" indent="0">
              <a:buNone/>
              <a:defRPr sz="1147"/>
            </a:lvl2pPr>
            <a:lvl3pPr marL="899010" indent="0">
              <a:buNone/>
              <a:defRPr sz="971"/>
            </a:lvl3pPr>
            <a:lvl4pPr marL="1348516" indent="0">
              <a:buNone/>
              <a:defRPr sz="882"/>
            </a:lvl4pPr>
            <a:lvl5pPr marL="1798021" indent="0">
              <a:buNone/>
              <a:defRPr sz="882"/>
            </a:lvl5pPr>
            <a:lvl6pPr marL="2247527" indent="0">
              <a:buNone/>
              <a:defRPr sz="882"/>
            </a:lvl6pPr>
            <a:lvl7pPr marL="2697032" indent="0">
              <a:buNone/>
              <a:defRPr sz="882"/>
            </a:lvl7pPr>
            <a:lvl8pPr marL="3146538" indent="0">
              <a:buNone/>
              <a:defRPr sz="882"/>
            </a:lvl8pPr>
            <a:lvl9pPr marL="3596043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3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9010" rtl="0" eaLnBrk="1" latinLnBrk="0" hangingPunct="1">
        <a:spcBef>
          <a:spcPct val="0"/>
        </a:spcBef>
        <a:buNone/>
        <a:defRPr sz="43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129" indent="-337129" algn="l" defTabSz="899010" rtl="0" eaLnBrk="1" latinLnBrk="0" hangingPunct="1">
        <a:spcBef>
          <a:spcPct val="20000"/>
        </a:spcBef>
        <a:buFont typeface="Arial" pitchFamily="34" charset="0"/>
        <a:buChar char="•"/>
        <a:defRPr sz="3177" kern="1200">
          <a:solidFill>
            <a:schemeClr val="tx1"/>
          </a:solidFill>
          <a:latin typeface="+mn-lt"/>
          <a:ea typeface="+mn-ea"/>
          <a:cs typeface="+mn-cs"/>
        </a:defRPr>
      </a:lvl1pPr>
      <a:lvl2pPr marL="730446" indent="-280941" algn="l" defTabSz="899010" rtl="0" eaLnBrk="1" latinLnBrk="0" hangingPunct="1">
        <a:spcBef>
          <a:spcPct val="20000"/>
        </a:spcBef>
        <a:buFont typeface="Arial" pitchFamily="34" charset="0"/>
        <a:buChar char="–"/>
        <a:defRPr sz="2735" kern="1200">
          <a:solidFill>
            <a:schemeClr val="tx1"/>
          </a:solidFill>
          <a:latin typeface="+mn-lt"/>
          <a:ea typeface="+mn-ea"/>
          <a:cs typeface="+mn-cs"/>
        </a:defRPr>
      </a:lvl2pPr>
      <a:lvl3pPr marL="1123764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2382" kern="1200">
          <a:solidFill>
            <a:schemeClr val="tx1"/>
          </a:solidFill>
          <a:latin typeface="+mn-lt"/>
          <a:ea typeface="+mn-ea"/>
          <a:cs typeface="+mn-cs"/>
        </a:defRPr>
      </a:lvl3pPr>
      <a:lvl4pPr marL="1573269" indent="-224753" algn="l" defTabSz="899010" rtl="0" eaLnBrk="1" latinLnBrk="0" hangingPunct="1">
        <a:spcBef>
          <a:spcPct val="20000"/>
        </a:spcBef>
        <a:buFont typeface="Arial" pitchFamily="34" charset="0"/>
        <a:buChar char="–"/>
        <a:defRPr sz="1941" kern="1200">
          <a:solidFill>
            <a:schemeClr val="tx1"/>
          </a:solidFill>
          <a:latin typeface="+mn-lt"/>
          <a:ea typeface="+mn-ea"/>
          <a:cs typeface="+mn-cs"/>
        </a:defRPr>
      </a:lvl4pPr>
      <a:lvl5pPr marL="2022774" indent="-224753" algn="l" defTabSz="899010" rtl="0" eaLnBrk="1" latinLnBrk="0" hangingPunct="1">
        <a:spcBef>
          <a:spcPct val="20000"/>
        </a:spcBef>
        <a:buFont typeface="Arial" pitchFamily="34" charset="0"/>
        <a:buChar char="»"/>
        <a:defRPr sz="1941" kern="1200">
          <a:solidFill>
            <a:schemeClr val="tx1"/>
          </a:solidFill>
          <a:latin typeface="+mn-lt"/>
          <a:ea typeface="+mn-ea"/>
          <a:cs typeface="+mn-cs"/>
        </a:defRPr>
      </a:lvl5pPr>
      <a:lvl6pPr marL="2472279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6pPr>
      <a:lvl7pPr marL="2921785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7pPr>
      <a:lvl8pPr marL="3371290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8pPr>
      <a:lvl9pPr marL="3820796" indent="-224753" algn="l" defTabSz="899010" rtl="0" eaLnBrk="1" latinLnBrk="0" hangingPunct="1">
        <a:spcBef>
          <a:spcPct val="20000"/>
        </a:spcBef>
        <a:buFont typeface="Arial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49505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89901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48516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798021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47527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97032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146538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596043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g"/><Relationship Id="rId4" Type="http://schemas.openxmlformats.org/officeDocument/2006/relationships/image" Target="../media/image2.jpeg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1" y="3972761"/>
            <a:ext cx="7160894" cy="2806756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Located just minutes from Downtown Summerville and I-26 this nearly new beautiful home in Mallard Crossing Subdivision is ready for new owners. Why wait for new construction when you can move in NOW! Downstairs you will find a fully open concept floor plan combining a large family room, kitchen, dining area, and half bath. Warm neutral grays are highlighted in the wall colors, cabinets, LVP flooring, and granite countertops. A large kitchen island complements the space and provides additional seating. Upstairs is a large master </a:t>
            </a:r>
            <a:r>
              <a:rPr lang="en-US" sz="13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en</a:t>
            </a:r>
            <a:r>
              <a:rPr 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-suite along with three additional bedrooms, full bath, and laundry. This home is immaculate, move-in ready and located in the DD2 school district. A $1,400 Lender Credit is available and will be applied towards the buyer's closing costs and pre-</a:t>
            </a:r>
            <a:r>
              <a:rPr lang="en-US" sz="13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paids</a:t>
            </a:r>
            <a:r>
              <a:rPr lang="en-US" sz="1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if the buyer chooses to use the seller's preferred lender. This credit is in addition to any negotiated seller concessions.</a:t>
            </a:r>
          </a:p>
          <a:p>
            <a:endParaRPr lang="en-US" sz="1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fr-FR" sz="13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TAKE A VIRTUAL </a:t>
            </a:r>
            <a:r>
              <a:rPr lang="fr-FR" sz="13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TOUR: https://my.matterport.com/show/?m=DpwrXwQ2bSu</a:t>
            </a:r>
          </a:p>
        </p:txBody>
      </p:sp>
      <p:sp>
        <p:nvSpPr>
          <p:cNvPr id="2" name="Rectangle 1"/>
          <p:cNvSpPr/>
          <p:nvPr/>
        </p:nvSpPr>
        <p:spPr>
          <a:xfrm>
            <a:off x="3655695" y="1019905"/>
            <a:ext cx="358139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133 Lagoona Drive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Mallard Crossing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Summerville, SC 29483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22022958 | $369,000</a:t>
            </a:r>
          </a:p>
          <a:p>
            <a:pPr algn="ctr"/>
            <a:endParaRPr lang="en-US" sz="1200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4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 Bed | 2½ Bath | 1,928 SF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7315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2K PAID TOWARDS CLOSING COSTS W/ ACCEPTABLE OFFER</a:t>
            </a:r>
          </a:p>
          <a:p>
            <a:pPr algn="ctr"/>
            <a:r>
              <a:rPr lang="en-US" sz="1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THE PRICE ON THIS HOME HAS JUST BEEN IMPROVED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93" b="8193"/>
          <a:stretch/>
        </p:blipFill>
        <p:spPr>
          <a:xfrm>
            <a:off x="76201" y="821943"/>
            <a:ext cx="3581399" cy="19963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1777" y="2898519"/>
            <a:ext cx="1362846" cy="9085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18172" y="2895601"/>
            <a:ext cx="1371598" cy="9143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582" y="2897887"/>
            <a:ext cx="1364742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6000" y="2897887"/>
            <a:ext cx="1364742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6C2597-A8EA-49AF-A631-6D63EBC94FE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1419" y="2897887"/>
            <a:ext cx="1364742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21596" y="6862536"/>
            <a:ext cx="1362847" cy="90856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7424" y="6860918"/>
            <a:ext cx="1362844" cy="90856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578" y="6860918"/>
            <a:ext cx="1362844" cy="9085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6D52C20-C98D-4A06-997A-2463E18221F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6448" y="6858000"/>
            <a:ext cx="1371600" cy="914400"/>
          </a:xfrm>
          <a:prstGeom prst="rect">
            <a:avLst/>
          </a:prstGeom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AB0419C-10B3-455B-947B-8AC9CE5B839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4274" y="6860286"/>
            <a:ext cx="1364742" cy="909828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B19F214-369F-B262-DDB3-E6B56FCD9392}"/>
              </a:ext>
            </a:extLst>
          </p:cNvPr>
          <p:cNvSpPr/>
          <p:nvPr/>
        </p:nvSpPr>
        <p:spPr>
          <a:xfrm>
            <a:off x="1296352" y="8217994"/>
            <a:ext cx="23665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Robin Pye</a:t>
            </a:r>
          </a:p>
          <a:p>
            <a:r>
              <a:rPr lang="en-US" sz="12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843-908-2474</a:t>
            </a:r>
          </a:p>
          <a:p>
            <a:r>
              <a:rPr lang="en-US" sz="12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robin.pye@carolinaone.com</a:t>
            </a:r>
            <a:endParaRPr lang="en-US" sz="1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D4B7F7-1642-DE9B-547E-5EF3182781DB}"/>
              </a:ext>
            </a:extLst>
          </p:cNvPr>
          <p:cNvSpPr/>
          <p:nvPr/>
        </p:nvSpPr>
        <p:spPr>
          <a:xfrm>
            <a:off x="3655695" y="8217994"/>
            <a:ext cx="23631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Carolina One Real Estate</a:t>
            </a:r>
          </a:p>
          <a:p>
            <a:pPr algn="r"/>
            <a:r>
              <a:rPr lang="en-US" sz="12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900 N Main St.</a:t>
            </a:r>
          </a:p>
          <a:p>
            <a:pPr algn="r"/>
            <a:r>
              <a:rPr lang="en-US" sz="12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Summerville, SC 29483-6633</a:t>
            </a:r>
            <a:endParaRPr lang="en-US" sz="1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9" name="Picture 8" descr="A picture containing person, clothing, smiling, posing&#10;&#10;Description automatically generated">
            <a:extLst>
              <a:ext uri="{FF2B5EF4-FFF2-40B4-BE49-F238E27FC236}">
                <a16:creationId xmlns:a16="http://schemas.microsoft.com/office/drawing/2014/main" id="{7682FB64-F2AF-6686-5F1A-FAAD2AF4266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78" y="8083959"/>
            <a:ext cx="1219200" cy="914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216F1D-61DA-CBE7-EA4C-6F825F6A37A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18848" y="8121710"/>
            <a:ext cx="1219200" cy="83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88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247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Pond-Front In Hamlin!</dc:title>
  <dc:creator>CVH360</dc:creator>
  <cp:lastModifiedBy>A. Thomas Price</cp:lastModifiedBy>
  <cp:revision>60</cp:revision>
  <dcterms:created xsi:type="dcterms:W3CDTF">2006-08-16T00:00:00Z</dcterms:created>
  <dcterms:modified xsi:type="dcterms:W3CDTF">2022-09-19T17:44:19Z</dcterms:modified>
</cp:coreProperties>
</file>