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D929"/>
    <a:srgbClr val="92232B"/>
    <a:srgbClr val="023E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10/10/2024</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hyperlink" Target="https://www.flexmls.com/link.html?1tt31l6ej6zc,18" TargetMode="External"/><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0AD5DE8-EEAE-8F96-2732-1A9D91CE3528}"/>
              </a:ext>
            </a:extLst>
          </p:cNvPr>
          <p:cNvSpPr/>
          <p:nvPr/>
        </p:nvSpPr>
        <p:spPr>
          <a:xfrm>
            <a:off x="0" y="0"/>
            <a:ext cx="8229600" cy="1005497"/>
          </a:xfrm>
          <a:prstGeom prst="rect">
            <a:avLst/>
          </a:prstGeom>
          <a:solidFill>
            <a:srgbClr val="9223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6200" y="6502645"/>
            <a:ext cx="8077200" cy="2470620"/>
          </a:xfrm>
        </p:spPr>
        <p:txBody>
          <a:bodyPr anchor="ctr">
            <a:noAutofit/>
          </a:bodyPr>
          <a:lstStyle/>
          <a:p>
            <a:r>
              <a:rPr lang="en-US" sz="1200" b="1" dirty="0">
                <a:solidFill>
                  <a:srgbClr val="92232B"/>
                </a:solidFill>
                <a:latin typeface="Century Gothic" panose="020B0502020202020204" pitchFamily="34" charset="0"/>
              </a:rPr>
              <a:t>SELLER CONCESSIONS ARE NEGOTIABLE</a:t>
            </a:r>
            <a:br>
              <a:rPr lang="en-US" sz="1200" b="1" dirty="0">
                <a:solidFill>
                  <a:srgbClr val="92232B"/>
                </a:solidFill>
                <a:latin typeface="Century Gothic" panose="020B0502020202020204" pitchFamily="34" charset="0"/>
              </a:rPr>
            </a:br>
            <a:r>
              <a:rPr lang="en-US" sz="1200" b="1" dirty="0">
                <a:solidFill>
                  <a:srgbClr val="92232B"/>
                </a:solidFill>
                <a:latin typeface="Century Gothic" panose="020B0502020202020204" pitchFamily="34" charset="0"/>
              </a:rPr>
              <a:t>SELLER HAPPY TO HELP WITH CLOSING COSTS WITH AN ACCEPTABLE OFFER.</a:t>
            </a:r>
          </a:p>
          <a:p>
            <a:endParaRPr lang="en-US" sz="1200" b="1" dirty="0">
              <a:solidFill>
                <a:srgbClr val="92232B"/>
              </a:solidFill>
              <a:latin typeface="Century Gothic" panose="020B0502020202020204" pitchFamily="34" charset="0"/>
            </a:endParaRPr>
          </a:p>
          <a:p>
            <a:r>
              <a:rPr lang="en-US" sz="1200" dirty="0">
                <a:solidFill>
                  <a:srgbClr val="92232B"/>
                </a:solidFill>
                <a:latin typeface="Century Gothic" panose="020B0502020202020204" pitchFamily="34" charset="0"/>
              </a:rPr>
              <a:t>Preowned, but like new everywhere. Why wait for a build, when you can own this home now. Owner lived in this home for a short time and relocated. Home shows like new. Owner installed privacy fence and upgraded the screen porch size. Recently purchased washer/dryer conveys with warranty and all window treatments/blinds will convey. The Aria floorplan features an open concept living space with a large kitchen island, primary bedroom with a walk-in closet and includes a spacious two-car garage that offers additional storage with garage door opener as well. This home is in like new condition. Great neighborhood in Cane Bay Plantation. Easy to see and ready for you to make your own as the owner left the home in its original excellent condition.</a:t>
            </a:r>
          </a:p>
          <a:p>
            <a:endParaRPr lang="en-US" sz="1200" dirty="0">
              <a:solidFill>
                <a:srgbClr val="92232B"/>
              </a:solidFill>
              <a:latin typeface="Century Gothic" panose="020B0502020202020204" pitchFamily="34" charset="0"/>
            </a:endParaRPr>
          </a:p>
          <a:p>
            <a:r>
              <a:rPr lang="en-US" sz="1200" b="1" dirty="0">
                <a:solidFill>
                  <a:srgbClr val="92232B"/>
                </a:solidFill>
                <a:latin typeface="Century Gothic" panose="020B0502020202020204" pitchFamily="34" charset="0"/>
              </a:rPr>
              <a:t>BUYER AGENT COMPENSATION OFFERED</a:t>
            </a:r>
          </a:p>
        </p:txBody>
      </p:sp>
      <p:sp>
        <p:nvSpPr>
          <p:cNvPr id="17" name="Rectangle 16"/>
          <p:cNvSpPr/>
          <p:nvPr/>
        </p:nvSpPr>
        <p:spPr>
          <a:xfrm>
            <a:off x="2589570" y="9159431"/>
            <a:ext cx="3050461" cy="661720"/>
          </a:xfrm>
          <a:prstGeom prst="rect">
            <a:avLst/>
          </a:prstGeom>
        </p:spPr>
        <p:txBody>
          <a:bodyPr wrap="square">
            <a:spAutoFit/>
          </a:bodyPr>
          <a:lstStyle/>
          <a:p>
            <a:pPr algn="ctr"/>
            <a:r>
              <a:rPr lang="en-US" sz="1600" dirty="0">
                <a:solidFill>
                  <a:srgbClr val="92232B"/>
                </a:solidFill>
                <a:latin typeface="Century Gothic" panose="020B0502020202020204" pitchFamily="34" charset="0"/>
              </a:rPr>
              <a:t>Steve Priola</a:t>
            </a:r>
          </a:p>
          <a:p>
            <a:pPr algn="ctr"/>
            <a:r>
              <a:rPr lang="en-US" sz="1050" dirty="0">
                <a:solidFill>
                  <a:srgbClr val="92232B"/>
                </a:solidFill>
                <a:latin typeface="Century Gothic" panose="020B0502020202020204" pitchFamily="34" charset="0"/>
              </a:rPr>
              <a:t>843-425-1641</a:t>
            </a:r>
          </a:p>
          <a:p>
            <a:pPr algn="ctr"/>
            <a:r>
              <a:rPr lang="en-US" sz="1050" dirty="0">
                <a:solidFill>
                  <a:srgbClr val="92232B"/>
                </a:solidFill>
                <a:latin typeface="Century Gothic" panose="020B0502020202020204" pitchFamily="34" charset="0"/>
              </a:rPr>
              <a:t>stevepriola.realtor@gmail.com</a:t>
            </a:r>
          </a:p>
        </p:txBody>
      </p:sp>
      <p:sp>
        <p:nvSpPr>
          <p:cNvPr id="18" name="Rectangle 17"/>
          <p:cNvSpPr/>
          <p:nvPr/>
        </p:nvSpPr>
        <p:spPr>
          <a:xfrm>
            <a:off x="1638300" y="9876201"/>
            <a:ext cx="4953000" cy="200055"/>
          </a:xfrm>
          <a:prstGeom prst="rect">
            <a:avLst/>
          </a:prstGeom>
        </p:spPr>
        <p:txBody>
          <a:bodyPr wrap="square" anchor="ctr">
            <a:spAutoFit/>
          </a:bodyPr>
          <a:lstStyle/>
          <a:p>
            <a:pPr algn="ctr"/>
            <a:r>
              <a:rPr lang="en-US" sz="700" dirty="0">
                <a:solidFill>
                  <a:srgbClr val="92232B"/>
                </a:solidFill>
                <a:latin typeface="Century Gothic" panose="020B0502020202020204" pitchFamily="34" charset="0"/>
              </a:rPr>
              <a:t>Brand Name Real Estate :: 4 Carriage Lane Suite 106 :: Charleston, SC 29407</a:t>
            </a:r>
          </a:p>
        </p:txBody>
      </p:sp>
      <p:sp>
        <p:nvSpPr>
          <p:cNvPr id="23" name="Rectangle 22"/>
          <p:cNvSpPr/>
          <p:nvPr/>
        </p:nvSpPr>
        <p:spPr>
          <a:xfrm>
            <a:off x="5861897" y="1643478"/>
            <a:ext cx="8229600" cy="584775"/>
          </a:xfrm>
          <a:prstGeom prst="rect">
            <a:avLst/>
          </a:prstGeom>
          <a:noFill/>
        </p:spPr>
        <p:txBody>
          <a:bodyPr wrap="square">
            <a:spAutoFit/>
          </a:bodyPr>
          <a:lstStyle/>
          <a:p>
            <a:pPr algn="r"/>
            <a:r>
              <a:rPr lang="en-US" sz="3200" b="1" i="1" dirty="0">
                <a:ln w="3175">
                  <a:solidFill>
                    <a:schemeClr val="tx2"/>
                  </a:solidFill>
                </a:ln>
                <a:solidFill>
                  <a:schemeClr val="bg1"/>
                </a:solidFill>
                <a:effectLst>
                  <a:outerShdw blurRad="38100" dist="38100" dir="2700000" algn="tl">
                    <a:srgbClr val="000000">
                      <a:alpha val="43137"/>
                    </a:srgbClr>
                  </a:outerShdw>
                </a:effectLst>
                <a:latin typeface="IncognitoMeridies" panose="00000400000000000000" pitchFamily="2" charset="0"/>
              </a:rPr>
              <a:t>NEW CONSTRUCTION!!!</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931343" y="9262951"/>
            <a:ext cx="1000889" cy="454680"/>
          </a:xfrm>
          <a:prstGeom prst="rect">
            <a:avLst/>
          </a:prstGeom>
        </p:spPr>
      </p:pic>
      <p:sp>
        <p:nvSpPr>
          <p:cNvPr id="2" name="Title 1"/>
          <p:cNvSpPr>
            <a:spLocks noGrp="1"/>
          </p:cNvSpPr>
          <p:nvPr>
            <p:ph type="ctrTitle"/>
          </p:nvPr>
        </p:nvSpPr>
        <p:spPr>
          <a:xfrm>
            <a:off x="0" y="177966"/>
            <a:ext cx="8229600" cy="751241"/>
          </a:xfrm>
        </p:spPr>
        <p:txBody>
          <a:bodyPr anchor="ctr">
            <a:noAutofit/>
            <a:scene3d>
              <a:camera prst="orthographicFront"/>
              <a:lightRig rig="soft" dir="t">
                <a:rot lat="0" lon="0" rev="17220000"/>
              </a:lightRig>
            </a:scene3d>
            <a:sp3d prstMaterial="softEdge"/>
          </a:bodyPr>
          <a:lstStyle/>
          <a:p>
            <a:r>
              <a:rPr lang="en-US" sz="2800" cap="none" dirty="0">
                <a:ln w="3175" cmpd="sng">
                  <a:noFill/>
                  <a:prstDash val="solid"/>
                </a:ln>
                <a:solidFill>
                  <a:srgbClr val="F0D929"/>
                </a:solidFill>
                <a:effectLst/>
                <a:latin typeface="Century Gothic" panose="020B0502020202020204" pitchFamily="34" charset="0"/>
              </a:rPr>
              <a:t>133 Summit View Drive</a:t>
            </a:r>
            <a:br>
              <a:rPr lang="en-US" sz="2400" cap="none" dirty="0">
                <a:ln w="3175" cmpd="sng">
                  <a:noFill/>
                  <a:prstDash val="solid"/>
                </a:ln>
                <a:solidFill>
                  <a:srgbClr val="F0D929"/>
                </a:solidFill>
                <a:effectLst/>
                <a:latin typeface="Century Gothic" panose="020B0502020202020204" pitchFamily="34" charset="0"/>
              </a:rPr>
            </a:br>
            <a:r>
              <a:rPr lang="en-US" sz="1600" cap="none" dirty="0">
                <a:ln w="3175" cmpd="sng">
                  <a:noFill/>
                  <a:prstDash val="solid"/>
                </a:ln>
                <a:solidFill>
                  <a:srgbClr val="F0D929"/>
                </a:solidFill>
                <a:effectLst/>
                <a:latin typeface="Century Gothic" panose="020B0502020202020204" pitchFamily="34" charset="0"/>
              </a:rPr>
              <a:t>Cane Bay Plantation | Summerville, SC 29486 | MLS# 24016061 | $373,900</a:t>
            </a:r>
            <a:br>
              <a:rPr lang="en-US" sz="1600" cap="none" dirty="0">
                <a:ln w="3175" cmpd="sng">
                  <a:noFill/>
                  <a:prstDash val="solid"/>
                </a:ln>
                <a:solidFill>
                  <a:srgbClr val="F0D929"/>
                </a:solidFill>
                <a:effectLst/>
                <a:latin typeface="Century Gothic" panose="020B0502020202020204" pitchFamily="34" charset="0"/>
              </a:rPr>
            </a:br>
            <a:endParaRPr lang="en-US" sz="1200" cap="none" dirty="0">
              <a:ln w="3175" cmpd="sng">
                <a:noFill/>
                <a:prstDash val="solid"/>
              </a:ln>
              <a:solidFill>
                <a:srgbClr val="F0D929"/>
              </a:solidFill>
              <a:effectLst/>
              <a:latin typeface="Century Gothic" panose="020B0502020202020204" pitchFamily="34" charset="0"/>
            </a:endParaRPr>
          </a:p>
        </p:txBody>
      </p:sp>
      <p:sp>
        <p:nvSpPr>
          <p:cNvPr id="5" name="Diagonal Stripe 4">
            <a:hlinkClick r:id="rId3"/>
          </p:cNvPr>
          <p:cNvSpPr/>
          <p:nvPr/>
        </p:nvSpPr>
        <p:spPr>
          <a:xfrm>
            <a:off x="-2543812" y="381000"/>
            <a:ext cx="1827110" cy="1828800"/>
          </a:xfrm>
          <a:prstGeom prst="diagStripe">
            <a:avLst/>
          </a:prstGeom>
          <a:solidFill>
            <a:srgbClr val="FF0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09406">
            <a:off x="-2738683" y="723480"/>
            <a:ext cx="1741182"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Take a look</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at this listing!</a:t>
            </a:r>
          </a:p>
        </p:txBody>
      </p:sp>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71237" y="9067437"/>
            <a:ext cx="742954" cy="84570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a:extLst>
              <a:ext uri="{FF2B5EF4-FFF2-40B4-BE49-F238E27FC236}">
                <a16:creationId xmlns:a16="http://schemas.microsoft.com/office/drawing/2014/main" id="{31AD7AD2-F4C4-4F88-B054-6D24723CE14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t="50" b="50"/>
          <a:stretch/>
        </p:blipFill>
        <p:spPr bwMode="auto">
          <a:xfrm>
            <a:off x="297368" y="1219200"/>
            <a:ext cx="3652098" cy="2432304"/>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83648" y="1219200"/>
            <a:ext cx="3645070" cy="2432581"/>
          </a:xfrm>
          <a:prstGeom prst="rect">
            <a:avLst/>
          </a:prstGeom>
          <a:ln>
            <a:noFill/>
          </a:ln>
          <a:effectLst/>
        </p:spPr>
      </p:pic>
      <p:pic>
        <p:nvPicPr>
          <p:cNvPr id="7" name="Picture 8">
            <a:extLst>
              <a:ext uri="{FF2B5EF4-FFF2-40B4-BE49-F238E27FC236}">
                <a16:creationId xmlns:a16="http://schemas.microsoft.com/office/drawing/2014/main" id="{116CC6AC-3C93-F978-50BE-66C40BA00B4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00882" y="3964689"/>
            <a:ext cx="3645070" cy="2432581"/>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8" name="Picture 7">
            <a:extLst>
              <a:ext uri="{FF2B5EF4-FFF2-40B4-BE49-F238E27FC236}">
                <a16:creationId xmlns:a16="http://schemas.microsoft.com/office/drawing/2014/main" id="{4D0E875C-1C04-96DB-376B-D3B2672A2BD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80135" y="3964881"/>
            <a:ext cx="3652097" cy="2432197"/>
          </a:xfrm>
          <a:prstGeom prst="rect">
            <a:avLst/>
          </a:prstGeom>
          <a:ln>
            <a:noFill/>
          </a:ln>
          <a:effectLst/>
        </p:spPr>
      </p:pic>
      <p:grpSp>
        <p:nvGrpSpPr>
          <p:cNvPr id="4" name="Group 3">
            <a:extLst>
              <a:ext uri="{FF2B5EF4-FFF2-40B4-BE49-F238E27FC236}">
                <a16:creationId xmlns:a16="http://schemas.microsoft.com/office/drawing/2014/main" id="{BB1E420A-B294-75C7-FE4F-88143271032E}"/>
              </a:ext>
            </a:extLst>
          </p:cNvPr>
          <p:cNvGrpSpPr/>
          <p:nvPr/>
        </p:nvGrpSpPr>
        <p:grpSpPr>
          <a:xfrm>
            <a:off x="2008929" y="2955493"/>
            <a:ext cx="4211743" cy="1705676"/>
            <a:chOff x="1958175" y="2955493"/>
            <a:chExt cx="4211743" cy="1705676"/>
          </a:xfrm>
        </p:grpSpPr>
        <p:sp>
          <p:nvSpPr>
            <p:cNvPr id="11" name="Oval 10">
              <a:extLst>
                <a:ext uri="{FF2B5EF4-FFF2-40B4-BE49-F238E27FC236}">
                  <a16:creationId xmlns:a16="http://schemas.microsoft.com/office/drawing/2014/main" id="{A69FACDC-CD68-F62C-FF23-FA770D6646F8}"/>
                </a:ext>
              </a:extLst>
            </p:cNvPr>
            <p:cNvSpPr/>
            <p:nvPr/>
          </p:nvSpPr>
          <p:spPr>
            <a:xfrm>
              <a:off x="2237998" y="2955493"/>
              <a:ext cx="3652097" cy="170567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26DAB4D-CF4E-3FE6-9438-A342234A7C46}"/>
                </a:ext>
              </a:extLst>
            </p:cNvPr>
            <p:cNvSpPr/>
            <p:nvPr/>
          </p:nvSpPr>
          <p:spPr>
            <a:xfrm>
              <a:off x="1958175" y="3023501"/>
              <a:ext cx="4211743" cy="1569660"/>
            </a:xfrm>
            <a:prstGeom prst="rect">
              <a:avLst/>
            </a:prstGeom>
            <a:noFill/>
          </p:spPr>
          <p:txBody>
            <a:bodyPr wrap="square">
              <a:spAutoFit/>
            </a:bodyPr>
            <a:lstStyle/>
            <a:p>
              <a:pPr algn="ctr"/>
              <a:r>
                <a:rPr lang="en-US" sz="2800" i="1" dirty="0">
                  <a:ln w="3175">
                    <a:noFill/>
                  </a:ln>
                  <a:solidFill>
                    <a:srgbClr val="92232B"/>
                  </a:solidFill>
                  <a:latin typeface="Adobe Handwriting Tiffany" panose="03050502040302020205" pitchFamily="66" charset="0"/>
                </a:rPr>
                <a:t>OPEN HOUSE</a:t>
              </a:r>
            </a:p>
            <a:p>
              <a:pPr algn="ctr"/>
              <a:r>
                <a:rPr lang="en-US" sz="2800" i="1" dirty="0">
                  <a:ln w="3175">
                    <a:noFill/>
                  </a:ln>
                  <a:solidFill>
                    <a:srgbClr val="92232B"/>
                  </a:solidFill>
                  <a:latin typeface="Adobe Handwriting Tiffany" panose="03050502040302020205" pitchFamily="66" charset="0"/>
                </a:rPr>
                <a:t>SATURDAY 12-3PM</a:t>
              </a:r>
            </a:p>
            <a:p>
              <a:pPr algn="ctr"/>
              <a:r>
                <a:rPr lang="en-US" i="1" dirty="0">
                  <a:ln w="3175">
                    <a:noFill/>
                  </a:ln>
                  <a:solidFill>
                    <a:srgbClr val="92232B"/>
                  </a:solidFill>
                  <a:latin typeface="Adobe Handwriting Tiffany" panose="03050502040302020205" pitchFamily="66" charset="0"/>
                </a:rPr>
                <a:t>Snacks and Tea</a:t>
              </a:r>
              <a:br>
                <a:rPr lang="en-US" i="1" dirty="0">
                  <a:ln w="3175">
                    <a:noFill/>
                  </a:ln>
                  <a:solidFill>
                    <a:srgbClr val="92232B"/>
                  </a:solidFill>
                  <a:latin typeface="Adobe Handwriting Tiffany" panose="03050502040302020205" pitchFamily="66" charset="0"/>
                </a:rPr>
              </a:br>
              <a:r>
                <a:rPr lang="en-US" i="1" dirty="0">
                  <a:ln w="3175">
                    <a:noFill/>
                  </a:ln>
                  <a:solidFill>
                    <a:srgbClr val="92232B"/>
                  </a:solidFill>
                  <a:latin typeface="Adobe Handwriting Tiffany" panose="03050502040302020205" pitchFamily="66" charset="0"/>
                </a:rPr>
                <a:t>while you tour</a:t>
              </a:r>
            </a:p>
          </p:txBody>
        </p:sp>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812</TotalTime>
  <Words>230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Adobe Handwriting Tiffany</vt:lpstr>
      <vt:lpstr>Book Antiqua</vt:lpstr>
      <vt:lpstr>Century Gothic</vt:lpstr>
      <vt:lpstr>IncognitoMeridies</vt:lpstr>
      <vt:lpstr>Lucida Sans</vt:lpstr>
      <vt:lpstr>Trebuchet MS</vt:lpstr>
      <vt:lpstr>Wingdings</vt:lpstr>
      <vt:lpstr>Wingdings 2</vt:lpstr>
      <vt:lpstr>Wingdings 3</vt:lpstr>
      <vt:lpstr>Apex</vt:lpstr>
      <vt:lpstr>133 Summit View Drive Cane Bay Plantation | Summerville, SC 29486 | MLS# 24016061 | $373,900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113</cp:revision>
  <dcterms:created xsi:type="dcterms:W3CDTF">2006-08-16T00:00:00Z</dcterms:created>
  <dcterms:modified xsi:type="dcterms:W3CDTF">2024-10-10T20:01:34Z</dcterms:modified>
</cp:coreProperties>
</file>