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F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36" y="-79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6/20/2016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8.jpeg"/><Relationship Id="rId18" Type="http://schemas.openxmlformats.org/officeDocument/2006/relationships/image" Target="../media/image13.jpeg"/><Relationship Id="rId3" Type="http://schemas.openxmlformats.org/officeDocument/2006/relationships/image" Target="../media/image2.png"/><Relationship Id="rId21"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realtysc.com/" TargetMode="External"/><Relationship Id="rId17" Type="http://schemas.openxmlformats.org/officeDocument/2006/relationships/image" Target="../media/image12.jpeg"/><Relationship Id="rId2" Type="http://schemas.openxmlformats.org/officeDocument/2006/relationships/image" Target="../media/image1.JPG"/><Relationship Id="rId16" Type="http://schemas.openxmlformats.org/officeDocument/2006/relationships/image" Target="../media/image11.jpeg"/><Relationship Id="rId20" Type="http://schemas.openxmlformats.org/officeDocument/2006/relationships/image" Target="../media/image15.jpe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hyperlink" Target="mailto:peggy@realtysc.com" TargetMode="External"/><Relationship Id="rId5" Type="http://schemas.openxmlformats.org/officeDocument/2006/relationships/image" Target="../media/image3.png"/><Relationship Id="rId15" Type="http://schemas.openxmlformats.org/officeDocument/2006/relationships/image" Target="../media/image10.jpeg"/><Relationship Id="rId10" Type="http://schemas.openxmlformats.org/officeDocument/2006/relationships/image" Target="../media/image7.jpeg"/><Relationship Id="rId19" Type="http://schemas.openxmlformats.org/officeDocument/2006/relationships/image" Target="../media/image14.jpeg"/><Relationship Id="rId4" Type="http://schemas.microsoft.com/office/2007/relationships/hdphoto" Target="../media/hdphoto1.wdp"/><Relationship Id="rId9" Type="http://schemas.openxmlformats.org/officeDocument/2006/relationships/image" Target="../media/image6.jpg"/><Relationship Id="rId1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649" y="17781"/>
            <a:ext cx="4747483" cy="3167462"/>
          </a:xfrm>
          <a:prstGeom prst="rect">
            <a:avLst/>
          </a:prstGeom>
          <a:ln w="19050">
            <a:solidFill>
              <a:schemeClr val="bg1"/>
            </a:solidFill>
          </a:ln>
        </p:spPr>
      </p:pic>
      <p:sp>
        <p:nvSpPr>
          <p:cNvPr id="2" name="Title 1"/>
          <p:cNvSpPr>
            <a:spLocks noGrp="1"/>
          </p:cNvSpPr>
          <p:nvPr>
            <p:ph type="ctrTitle"/>
          </p:nvPr>
        </p:nvSpPr>
        <p:spPr>
          <a:xfrm>
            <a:off x="-14430" y="3215640"/>
            <a:ext cx="7787640" cy="635000"/>
          </a:xfrm>
          <a:solidFill>
            <a:schemeClr val="tx1"/>
          </a:solidFill>
          <a:ln>
            <a:noFill/>
          </a:ln>
        </p:spPr>
        <p:txBody>
          <a:bodyPr>
            <a:noAutofit/>
          </a:bodyPr>
          <a:lstStyle/>
          <a:p>
            <a:r>
              <a:rPr lang="en-US" sz="2300" dirty="0" smtClean="0">
                <a:solidFill>
                  <a:schemeClr val="bg1"/>
                </a:solidFill>
                <a:latin typeface="Times New Roman" panose="02020603050405020304" pitchFamily="18" charset="0"/>
                <a:cs typeface="Times New Roman" panose="02020603050405020304" pitchFamily="18" charset="0"/>
              </a:rPr>
              <a:t>1340 </a:t>
            </a:r>
            <a:r>
              <a:rPr lang="en-US" sz="2300" dirty="0" err="1">
                <a:solidFill>
                  <a:schemeClr val="bg1"/>
                </a:solidFill>
                <a:latin typeface="Times New Roman" panose="02020603050405020304" pitchFamily="18" charset="0"/>
                <a:cs typeface="Times New Roman" panose="02020603050405020304" pitchFamily="18" charset="0"/>
              </a:rPr>
              <a:t>Pinecrest</a:t>
            </a:r>
            <a:r>
              <a:rPr lang="en-US" sz="2300" dirty="0">
                <a:solidFill>
                  <a:schemeClr val="bg1"/>
                </a:solidFill>
                <a:latin typeface="Times New Roman" panose="02020603050405020304" pitchFamily="18" charset="0"/>
                <a:cs typeface="Times New Roman" panose="02020603050405020304" pitchFamily="18" charset="0"/>
              </a:rPr>
              <a:t> Rd, Spartanburg, SC 29302</a:t>
            </a:r>
          </a:p>
        </p:txBody>
      </p:sp>
      <p:sp>
        <p:nvSpPr>
          <p:cNvPr id="3" name="Subtitle 2"/>
          <p:cNvSpPr>
            <a:spLocks noGrp="1"/>
          </p:cNvSpPr>
          <p:nvPr>
            <p:ph type="subTitle" idx="1"/>
          </p:nvPr>
        </p:nvSpPr>
        <p:spPr>
          <a:xfrm>
            <a:off x="-7620" y="3850641"/>
            <a:ext cx="7772400" cy="4226560"/>
          </a:xfrm>
        </p:spPr>
        <p:txBody>
          <a:bodyPr anchor="ctr">
            <a:noAutofit/>
          </a:bodyPr>
          <a:lstStyle/>
          <a:p>
            <a:r>
              <a:rPr lang="en-US" sz="1600" dirty="0">
                <a:solidFill>
                  <a:schemeClr val="tx1">
                    <a:lumMod val="75000"/>
                    <a:lumOff val="25000"/>
                  </a:schemeClr>
                </a:solidFill>
                <a:latin typeface="Times New Roman" panose="02020603050405020304" pitchFamily="18" charset="0"/>
                <a:cs typeface="Times New Roman" panose="02020603050405020304" pitchFamily="18" charset="0"/>
              </a:rPr>
              <a:t>Pass through the gate and a Zen- like setting awaits. This extraordinary home is nestled in one of Spartanburg’s most beautiful and prestigious eastside neighborhoods. Frank Lloyd Wright- inspired architecture artfully integrates unique design with exquisite tranquil gardens. Inside, you will find an entertainer's kitchen at the center of this home with appliances integrated into expresso wood custom cabinets and oiled bronze hardware. Direct and indirect light showers through skylights to enhance the elegance of top line appliances. A Tuscan outdoor room </a:t>
            </a:r>
            <a:r>
              <a:rPr lang="en-US" sz="1600" dirty="0">
                <a:solidFill>
                  <a:schemeClr val="tx1">
                    <a:lumMod val="75000"/>
                    <a:lumOff val="25000"/>
                  </a:schemeClr>
                </a:solidFill>
                <a:latin typeface="Times New Roman" panose="02020603050405020304" pitchFamily="18" charset="0"/>
                <a:cs typeface="Times New Roman" panose="02020603050405020304" pitchFamily="18" charset="0"/>
              </a:rPr>
              <a:t>with </a:t>
            </a:r>
            <a:r>
              <a:rPr lang="en-US" sz="1600">
                <a:solidFill>
                  <a:schemeClr val="tx1">
                    <a:lumMod val="75000"/>
                    <a:lumOff val="25000"/>
                  </a:schemeClr>
                </a:solidFill>
                <a:latin typeface="Times New Roman" panose="02020603050405020304" pitchFamily="18" charset="0"/>
                <a:cs typeface="Times New Roman" panose="02020603050405020304" pitchFamily="18" charset="0"/>
              </a:rPr>
              <a:t>half </a:t>
            </a:r>
            <a:r>
              <a:rPr lang="en-US" sz="1600" smtClean="0">
                <a:solidFill>
                  <a:schemeClr val="tx1">
                    <a:lumMod val="75000"/>
                    <a:lumOff val="25000"/>
                  </a:schemeClr>
                </a:solidFill>
                <a:latin typeface="Times New Roman" panose="02020603050405020304" pitchFamily="18" charset="0"/>
                <a:cs typeface="Times New Roman" panose="02020603050405020304" pitchFamily="18" charset="0"/>
              </a:rPr>
              <a:t>bath allows </a:t>
            </a:r>
            <a:r>
              <a:rPr lang="en-US" sz="1600" dirty="0">
                <a:solidFill>
                  <a:schemeClr val="tx1">
                    <a:lumMod val="75000"/>
                    <a:lumOff val="25000"/>
                  </a:schemeClr>
                </a:solidFill>
                <a:latin typeface="Times New Roman" panose="02020603050405020304" pitchFamily="18" charset="0"/>
                <a:cs typeface="Times New Roman" panose="02020603050405020304" pitchFamily="18" charset="0"/>
              </a:rPr>
              <a:t>indoor/outdoor flow. The home has seen 4 children grow up, has hosted too many gatherings to count, and has welcomed more than 150 company interns as long-term guests in its 35 plus years within the same family. The owners have taken exceptional care in the maintenance of this home and have assembled a captivating abode-  see the amenities list attached to the MLS listing; they are too numerous to name. Once you visit you will want to stay for a while to meditate</a:t>
            </a:r>
            <a:r>
              <a:rPr lang="en-US" sz="1600" dirty="0" smtClean="0">
                <a:solidFill>
                  <a:schemeClr val="tx1">
                    <a:lumMod val="75000"/>
                    <a:lumOff val="25000"/>
                  </a:schemeClr>
                </a:solidFill>
                <a:latin typeface="Times New Roman" panose="02020603050405020304" pitchFamily="18" charset="0"/>
                <a:cs typeface="Times New Roman" panose="02020603050405020304" pitchFamily="18" charset="0"/>
              </a:rPr>
              <a:t>.</a:t>
            </a:r>
          </a:p>
          <a:p>
            <a:endParaRPr lang="en-US" sz="14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en-US" sz="1600" b="1" dirty="0" smtClean="0">
                <a:solidFill>
                  <a:schemeClr val="tx1">
                    <a:lumMod val="75000"/>
                    <a:lumOff val="25000"/>
                  </a:schemeClr>
                </a:solidFill>
                <a:latin typeface="Times New Roman" panose="02020603050405020304" pitchFamily="18" charset="0"/>
                <a:cs typeface="Times New Roman" panose="02020603050405020304" pitchFamily="18" charset="0"/>
              </a:rPr>
              <a:t>MLS</a:t>
            </a:r>
            <a:r>
              <a:rPr lang="en-US" sz="1600" b="1" dirty="0">
                <a:solidFill>
                  <a:schemeClr val="tx1">
                    <a:lumMod val="75000"/>
                    <a:lumOff val="25000"/>
                  </a:schemeClr>
                </a:solidFill>
                <a:latin typeface="Times New Roman" panose="02020603050405020304" pitchFamily="18" charset="0"/>
                <a:cs typeface="Times New Roman" panose="02020603050405020304" pitchFamily="18" charset="0"/>
              </a:rPr>
              <a:t># 235863</a:t>
            </a:r>
          </a:p>
          <a:p>
            <a:r>
              <a:rPr lang="en-US" sz="1600" b="1" dirty="0">
                <a:solidFill>
                  <a:schemeClr val="tx1">
                    <a:lumMod val="75000"/>
                    <a:lumOff val="25000"/>
                  </a:schemeClr>
                </a:solidFill>
                <a:latin typeface="Times New Roman" panose="02020603050405020304" pitchFamily="18" charset="0"/>
                <a:cs typeface="Times New Roman" panose="02020603050405020304" pitchFamily="18" charset="0"/>
              </a:rPr>
              <a:t>$725,000</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218730" y="17781"/>
            <a:ext cx="1553670" cy="1033272"/>
          </a:xfrm>
          <a:prstGeom prst="rect">
            <a:avLst/>
          </a:prstGeom>
          <a:ln w="19050">
            <a:solidFill>
              <a:schemeClr val="bg1"/>
            </a:solidFill>
          </a:ln>
        </p:spPr>
      </p:pic>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5240" y="17781"/>
            <a:ext cx="1554480" cy="1033272"/>
          </a:xfrm>
          <a:prstGeom prst="rect">
            <a:avLst/>
          </a:prstGeom>
          <a:ln w="19050">
            <a:solidFill>
              <a:schemeClr val="bg1"/>
            </a:solidFill>
          </a:ln>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 y="1081019"/>
            <a:ext cx="1554480" cy="1037129"/>
          </a:xfrm>
          <a:prstGeom prst="rect">
            <a:avLst/>
          </a:prstGeom>
          <a:ln w="19050">
            <a:solidFill>
              <a:schemeClr val="bg1"/>
            </a:solidFill>
          </a:ln>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8730" y="1081019"/>
            <a:ext cx="1554480" cy="1037129"/>
          </a:xfrm>
          <a:prstGeom prst="rect">
            <a:avLst/>
          </a:prstGeom>
          <a:ln w="19050">
            <a:solidFill>
              <a:schemeClr val="bg1"/>
            </a:solidFill>
          </a:ln>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98" y="8991600"/>
            <a:ext cx="701802" cy="996559"/>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97827" y="9051925"/>
            <a:ext cx="2413769" cy="933450"/>
          </a:xfrm>
          <a:prstGeom prst="rect">
            <a:avLst/>
          </a:prstGeom>
        </p:spPr>
      </p:pic>
      <p:sp>
        <p:nvSpPr>
          <p:cNvPr id="13" name="Rectangle 12"/>
          <p:cNvSpPr/>
          <p:nvPr/>
        </p:nvSpPr>
        <p:spPr>
          <a:xfrm>
            <a:off x="794512" y="8991599"/>
            <a:ext cx="3625088" cy="1015663"/>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Peggy Wilson</a:t>
            </a:r>
          </a:p>
          <a:p>
            <a:r>
              <a:rPr lang="en-US" sz="1100" dirty="0">
                <a:latin typeface="Times New Roman" panose="02020603050405020304" pitchFamily="18" charset="0"/>
                <a:cs typeface="Times New Roman" panose="02020603050405020304" pitchFamily="18" charset="0"/>
              </a:rPr>
              <a:t>Realtor, Broker, GRI, ABR</a:t>
            </a:r>
          </a:p>
          <a:p>
            <a:r>
              <a:rPr lang="en-US" sz="1100" dirty="0" smtClean="0">
                <a:latin typeface="Times New Roman" panose="02020603050405020304" pitchFamily="18" charset="0"/>
                <a:cs typeface="Times New Roman" panose="02020603050405020304" pitchFamily="18" charset="0"/>
              </a:rPr>
              <a:t>864-415-3958</a:t>
            </a:r>
            <a:endParaRPr lang="en-US" sz="1100" dirty="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hlinkClick r:id="rId11"/>
              </a:rPr>
              <a:t>peggy@realtysc.com</a:t>
            </a:r>
            <a:r>
              <a:rPr lang="en-US" sz="1100" dirty="0" smtClean="0">
                <a:latin typeface="Times New Roman" panose="02020603050405020304" pitchFamily="18" charset="0"/>
                <a:cs typeface="Times New Roman" panose="02020603050405020304" pitchFamily="18" charset="0"/>
              </a:rPr>
              <a:t> </a:t>
            </a:r>
            <a:endParaRPr lang="en-US" sz="1100" dirty="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hlinkClick r:id="rId12"/>
              </a:rPr>
              <a:t>www.realtysc.com</a:t>
            </a:r>
            <a:r>
              <a:rPr lang="en-US" sz="1100" dirty="0" smtClean="0">
                <a:latin typeface="Times New Roman" panose="02020603050405020304" pitchFamily="18" charset="0"/>
                <a:cs typeface="Times New Roman" panose="02020603050405020304" pitchFamily="18" charset="0"/>
              </a:rPr>
              <a:t> </a:t>
            </a:r>
            <a:endParaRPr lang="en-US" sz="1100" dirty="0">
              <a:latin typeface="Times New Roman" panose="02020603050405020304" pitchFamily="18" charset="0"/>
              <a:cs typeface="Times New Roman" panose="02020603050405020304" pitchFamily="18" charset="0"/>
            </a:endParaRPr>
          </a:p>
        </p:txBody>
      </p:sp>
      <p:sp>
        <p:nvSpPr>
          <p:cNvPr id="10" name="Rectangle 9"/>
          <p:cNvSpPr/>
          <p:nvPr/>
        </p:nvSpPr>
        <p:spPr>
          <a:xfrm>
            <a:off x="8382000" y="4029214"/>
            <a:ext cx="3886200" cy="707886"/>
          </a:xfrm>
          <a:prstGeom prst="rect">
            <a:avLst/>
          </a:prstGeom>
        </p:spPr>
        <p:txBody>
          <a:bodyPr>
            <a:spAutoFit/>
          </a:bodyPr>
          <a:lstStyle/>
          <a:p>
            <a:r>
              <a:rPr lang="en-US" dirty="0"/>
              <a:t>Carolina Country Club, 367 Twin Oaks Drive, Spartanburg, SC</a:t>
            </a:r>
          </a:p>
        </p:txBody>
      </p:sp>
      <p:grpSp>
        <p:nvGrpSpPr>
          <p:cNvPr id="25" name="Group 24"/>
          <p:cNvGrpSpPr/>
          <p:nvPr/>
        </p:nvGrpSpPr>
        <p:grpSpPr>
          <a:xfrm>
            <a:off x="1546655" y="2666678"/>
            <a:ext cx="4665471" cy="518565"/>
            <a:chOff x="1546655" y="2590800"/>
            <a:chExt cx="4665471" cy="518565"/>
          </a:xfrm>
          <a:solidFill>
            <a:srgbClr val="011F5B"/>
          </a:solidFill>
        </p:grpSpPr>
        <p:sp>
          <p:nvSpPr>
            <p:cNvPr id="16" name="Rectangle 15"/>
            <p:cNvSpPr/>
            <p:nvPr/>
          </p:nvSpPr>
          <p:spPr>
            <a:xfrm>
              <a:off x="1546655" y="2590800"/>
              <a:ext cx="4665471" cy="5185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46655" y="2665416"/>
              <a:ext cx="4665471" cy="369332"/>
            </a:xfrm>
            <a:prstGeom prst="rect">
              <a:avLst/>
            </a:prstGeom>
            <a:grpFill/>
          </p:spPr>
          <p:txBody>
            <a:bodyPr wrap="square">
              <a:spAutoFit/>
            </a:bodyPr>
            <a:lstStyle/>
            <a:p>
              <a:pPr algn="ctr"/>
              <a:r>
                <a:rPr lang="en-US" sz="18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Architecture inspired </a:t>
              </a:r>
              <a:r>
                <a:rPr lang="en-US" sz="1800"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 Frank </a:t>
              </a:r>
              <a:r>
                <a:rPr lang="en-US" sz="18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Lloyd Wright</a:t>
              </a:r>
              <a:endParaRPr lang="en-US" sz="1600" b="1" i="1" dirty="0">
                <a:solidFill>
                  <a:srgbClr val="FFFF00"/>
                </a:solidFill>
                <a:effectLst>
                  <a:outerShdw blurRad="38100" dist="38100" dir="2700000" algn="tl">
                    <a:srgbClr val="000000">
                      <a:alpha val="43137"/>
                    </a:srgbClr>
                  </a:outerShdw>
                </a:effectLst>
              </a:endParaRPr>
            </a:p>
          </p:txBody>
        </p:sp>
      </p:grpSp>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241" y="8077201"/>
            <a:ext cx="1106424" cy="829818"/>
          </a:xfrm>
          <a:prstGeom prst="rect">
            <a:avLst/>
          </a:prstGeom>
          <a:ln w="19050">
            <a:solidFill>
              <a:schemeClr val="bg1"/>
            </a:solidFill>
          </a:ln>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98430" y="8077201"/>
            <a:ext cx="1106424" cy="829818"/>
          </a:xfrm>
          <a:prstGeom prst="rect">
            <a:avLst/>
          </a:prstGeom>
          <a:ln w="19050">
            <a:solidFill>
              <a:schemeClr val="bg1"/>
            </a:solidFill>
          </a:ln>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25772" y="8077201"/>
            <a:ext cx="1106424" cy="829818"/>
          </a:xfrm>
          <a:prstGeom prst="rect">
            <a:avLst/>
          </a:prstGeom>
          <a:ln w="19050">
            <a:solidFill>
              <a:schemeClr val="bg1"/>
            </a:solidFill>
          </a:ln>
        </p:spPr>
      </p:pic>
      <p:pic>
        <p:nvPicPr>
          <p:cNvPr id="21" name="Picture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39443" y="8077201"/>
            <a:ext cx="1106424" cy="829818"/>
          </a:xfrm>
          <a:prstGeom prst="rect">
            <a:avLst/>
          </a:prstGeom>
          <a:ln w="19050">
            <a:solidFill>
              <a:schemeClr val="bg1"/>
            </a:solidFill>
          </a:ln>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553114" y="8077201"/>
            <a:ext cx="1106424" cy="829818"/>
          </a:xfrm>
          <a:prstGeom prst="rect">
            <a:avLst/>
          </a:prstGeom>
          <a:ln w="19050">
            <a:solidFill>
              <a:schemeClr val="bg1"/>
            </a:solidFill>
          </a:ln>
        </p:spPr>
      </p:pic>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212101" y="8077201"/>
            <a:ext cx="1106424" cy="829818"/>
          </a:xfrm>
          <a:prstGeom prst="rect">
            <a:avLst/>
          </a:prstGeom>
          <a:ln w="19050">
            <a:solidFill>
              <a:schemeClr val="bg1"/>
            </a:solidFill>
          </a:ln>
        </p:spPr>
      </p:pic>
      <p:pic>
        <p:nvPicPr>
          <p:cNvPr id="24" name="Picture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666786" y="8077201"/>
            <a:ext cx="1106424" cy="829818"/>
          </a:xfrm>
          <a:prstGeom prst="rect">
            <a:avLst/>
          </a:prstGeom>
          <a:ln w="19050">
            <a:solidFill>
              <a:schemeClr val="bg1"/>
            </a:solidFill>
          </a:ln>
        </p:spPr>
      </p:pic>
      <p:pic>
        <p:nvPicPr>
          <p:cNvPr id="9" name="Picture 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218730" y="2148114"/>
            <a:ext cx="1554480" cy="1037129"/>
          </a:xfrm>
          <a:prstGeom prst="rect">
            <a:avLst/>
          </a:prstGeom>
          <a:ln w="19050">
            <a:solidFill>
              <a:schemeClr val="bg1"/>
            </a:solidFill>
          </a:ln>
        </p:spPr>
      </p:pic>
      <p:pic>
        <p:nvPicPr>
          <p:cNvPr id="19" name="Picture 1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5240" y="2148114"/>
            <a:ext cx="1554480" cy="1037129"/>
          </a:xfrm>
          <a:prstGeom prst="rect">
            <a:avLst/>
          </a:prstGeom>
          <a:ln w="19050">
            <a:solidFill>
              <a:schemeClr val="bg1"/>
            </a:solidFill>
          </a:ln>
        </p:spPr>
      </p:pic>
    </p:spTree>
    <p:extLst>
      <p:ext uri="{BB962C8B-B14F-4D97-AF65-F5344CB8AC3E}">
        <p14:creationId xmlns:p14="http://schemas.microsoft.com/office/powerpoint/2010/main" val="2674181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225</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1340 Pinecrest Rd, Spartanburg, SC 29302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Cute Carriage House Home in Gaffney</dc:title>
  <dc:creator>CVH360</dc:creator>
  <cp:lastModifiedBy>A. Thomas Price</cp:lastModifiedBy>
  <cp:revision>21</cp:revision>
  <dcterms:created xsi:type="dcterms:W3CDTF">2006-08-16T00:00:00Z</dcterms:created>
  <dcterms:modified xsi:type="dcterms:W3CDTF">2016-06-20T20:27:05Z</dcterms:modified>
</cp:coreProperties>
</file>