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47" d="100"/>
          <a:sy n="47" d="100"/>
        </p:scale>
        <p:origin x="2244" y="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1646133"/>
            <a:ext cx="6606540" cy="3501813"/>
          </a:xfrm>
        </p:spPr>
        <p:txBody>
          <a:bodyPr anchor="b"/>
          <a:lstStyle>
            <a:lvl1pPr algn="ctr"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550" y="5282989"/>
            <a:ext cx="5829300" cy="2428451"/>
          </a:xfrm>
        </p:spPr>
        <p:txBody>
          <a:bodyPr/>
          <a:lstStyle>
            <a:lvl1pPr marL="0" indent="0" algn="ctr">
              <a:buNone/>
              <a:defRPr sz="2040"/>
            </a:lvl1pPr>
            <a:lvl2pPr marL="388620" indent="0" algn="ctr">
              <a:buNone/>
              <a:defRPr sz="1700"/>
            </a:lvl2pPr>
            <a:lvl3pPr marL="777240" indent="0" algn="ctr">
              <a:buNone/>
              <a:defRPr sz="1530"/>
            </a:lvl3pPr>
            <a:lvl4pPr marL="1165860" indent="0" algn="ctr">
              <a:buNone/>
              <a:defRPr sz="1360"/>
            </a:lvl4pPr>
            <a:lvl5pPr marL="1554480" indent="0" algn="ctr">
              <a:buNone/>
              <a:defRPr sz="1360"/>
            </a:lvl5pPr>
            <a:lvl6pPr marL="1943100" indent="0" algn="ctr">
              <a:buNone/>
              <a:defRPr sz="1360"/>
            </a:lvl6pPr>
            <a:lvl7pPr marL="2331720" indent="0" algn="ctr">
              <a:buNone/>
              <a:defRPr sz="1360"/>
            </a:lvl7pPr>
            <a:lvl8pPr marL="2720340" indent="0" algn="ctr">
              <a:buNone/>
              <a:defRPr sz="1360"/>
            </a:lvl8pPr>
            <a:lvl9pPr marL="3108960" indent="0" algn="ctr">
              <a:buNone/>
              <a:defRPr sz="136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87BD2-079C-4EE9-A540-83B3FE7E79BA}" type="datetimeFigureOut">
              <a:rPr lang="en-US" smtClean="0"/>
              <a:t>5/30/2019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3DD48-4707-442F-9460-CED5065193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519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87BD2-079C-4EE9-A540-83B3FE7E79BA}" type="datetimeFigureOut">
              <a:rPr lang="en-US" smtClean="0"/>
              <a:t>5/30/2019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3DD48-4707-442F-9460-CED5065193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0384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62124" y="535517"/>
            <a:ext cx="1675924" cy="852402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353" y="535517"/>
            <a:ext cx="4930616" cy="8524029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87BD2-079C-4EE9-A540-83B3FE7E79BA}" type="datetimeFigureOut">
              <a:rPr lang="en-US" smtClean="0"/>
              <a:t>5/30/2019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3DD48-4707-442F-9460-CED5065193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86190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87BD2-079C-4EE9-A540-83B3FE7E79BA}" type="datetimeFigureOut">
              <a:rPr lang="en-US" smtClean="0"/>
              <a:t>5/30/2019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3DD48-4707-442F-9460-CED5065193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33745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05" y="2507618"/>
            <a:ext cx="6703695" cy="4184014"/>
          </a:xfrm>
        </p:spPr>
        <p:txBody>
          <a:bodyPr anchor="b"/>
          <a:lstStyle>
            <a:lvl1pPr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05" y="6731215"/>
            <a:ext cx="6703695" cy="2200274"/>
          </a:xfrm>
        </p:spPr>
        <p:txBody>
          <a:bodyPr/>
          <a:lstStyle>
            <a:lvl1pPr marL="0" indent="0">
              <a:buNone/>
              <a:defRPr sz="2040">
                <a:solidFill>
                  <a:schemeClr val="tx1"/>
                </a:solidFill>
              </a:defRPr>
            </a:lvl1pPr>
            <a:lvl2pPr marL="38862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 marL="777240" indent="0">
              <a:buNone/>
              <a:defRPr sz="1530">
                <a:solidFill>
                  <a:schemeClr val="tx1">
                    <a:tint val="75000"/>
                  </a:schemeClr>
                </a:solidFill>
              </a:defRPr>
            </a:lvl3pPr>
            <a:lvl4pPr marL="11658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4pPr>
            <a:lvl5pPr marL="155448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5pPr>
            <a:lvl6pPr marL="194310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6pPr>
            <a:lvl7pPr marL="233172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7pPr>
            <a:lvl8pPr marL="272034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8pPr>
            <a:lvl9pPr marL="31089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87BD2-079C-4EE9-A540-83B3FE7E79BA}" type="datetimeFigureOut">
              <a:rPr lang="en-US" smtClean="0"/>
              <a:t>5/30/2019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3DD48-4707-442F-9460-CED5065193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43891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353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34778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87BD2-079C-4EE9-A540-83B3FE7E79BA}" type="datetimeFigureOut">
              <a:rPr lang="en-US" smtClean="0"/>
              <a:t>5/30/2019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3DD48-4707-442F-9460-CED5065193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89174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535519"/>
            <a:ext cx="6703695" cy="194415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366" y="2465706"/>
            <a:ext cx="3288089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5366" y="3674110"/>
            <a:ext cx="3288089" cy="54040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34778" y="2465706"/>
            <a:ext cx="3304282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34778" y="3674110"/>
            <a:ext cx="3304282" cy="54040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87BD2-079C-4EE9-A540-83B3FE7E79BA}" type="datetimeFigureOut">
              <a:rPr lang="en-US" smtClean="0"/>
              <a:t>5/30/2019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3DD48-4707-442F-9460-CED5065193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51485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87BD2-079C-4EE9-A540-83B3FE7E79BA}" type="datetimeFigureOut">
              <a:rPr lang="en-US" smtClean="0"/>
              <a:t>5/30/2019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3DD48-4707-442F-9460-CED5065193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84146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87BD2-079C-4EE9-A540-83B3FE7E79BA}" type="datetimeFigureOut">
              <a:rPr lang="en-US" smtClean="0"/>
              <a:t>5/30/2019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3DD48-4707-442F-9460-CED5065193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81886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4282" y="1448226"/>
            <a:ext cx="3934778" cy="7147983"/>
          </a:xfrm>
        </p:spPr>
        <p:txBody>
          <a:bodyPr/>
          <a:lstStyle>
            <a:lvl1pPr>
              <a:defRPr sz="2720"/>
            </a:lvl1pPr>
            <a:lvl2pPr>
              <a:defRPr sz="2380"/>
            </a:lvl2pPr>
            <a:lvl3pPr>
              <a:defRPr sz="204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87BD2-079C-4EE9-A540-83B3FE7E79BA}" type="datetimeFigureOut">
              <a:rPr lang="en-US" smtClean="0"/>
              <a:t>5/30/2019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3DD48-4707-442F-9460-CED5065193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19107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304282" y="1448226"/>
            <a:ext cx="3934778" cy="7147983"/>
          </a:xfrm>
        </p:spPr>
        <p:txBody>
          <a:bodyPr anchor="t"/>
          <a:lstStyle>
            <a:lvl1pPr marL="0" indent="0">
              <a:buNone/>
              <a:defRPr sz="2720"/>
            </a:lvl1pPr>
            <a:lvl2pPr marL="388620" indent="0">
              <a:buNone/>
              <a:defRPr sz="2380"/>
            </a:lvl2pPr>
            <a:lvl3pPr marL="777240" indent="0">
              <a:buNone/>
              <a:defRPr sz="2040"/>
            </a:lvl3pPr>
            <a:lvl4pPr marL="1165860" indent="0">
              <a:buNone/>
              <a:defRPr sz="1700"/>
            </a:lvl4pPr>
            <a:lvl5pPr marL="1554480" indent="0">
              <a:buNone/>
              <a:defRPr sz="1700"/>
            </a:lvl5pPr>
            <a:lvl6pPr marL="1943100" indent="0">
              <a:buNone/>
              <a:defRPr sz="1700"/>
            </a:lvl6pPr>
            <a:lvl7pPr marL="2331720" indent="0">
              <a:buNone/>
              <a:defRPr sz="1700"/>
            </a:lvl7pPr>
            <a:lvl8pPr marL="2720340" indent="0">
              <a:buNone/>
              <a:defRPr sz="1700"/>
            </a:lvl8pPr>
            <a:lvl9pPr marL="3108960" indent="0">
              <a:buNone/>
              <a:defRPr sz="17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87BD2-079C-4EE9-A540-83B3FE7E79BA}" type="datetimeFigureOut">
              <a:rPr lang="en-US" smtClean="0"/>
              <a:t>5/30/2019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3DD48-4707-442F-9460-CED5065193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29254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B87BD2-079C-4EE9-A540-83B3FE7E79BA}" type="datetimeFigureOut">
              <a:rPr lang="en-US" smtClean="0"/>
              <a:t>5/30/2019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83DD48-4707-442F-9460-CED5065193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23913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777240" rtl="0" eaLnBrk="1" latinLnBrk="0" hangingPunct="1">
        <a:lnSpc>
          <a:spcPct val="90000"/>
        </a:lnSpc>
        <a:spcBef>
          <a:spcPct val="0"/>
        </a:spcBef>
        <a:buNone/>
        <a:defRPr sz="37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10" indent="-194310" algn="l" defTabSz="777240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sz="2380" kern="1200">
          <a:solidFill>
            <a:schemeClr val="tx1"/>
          </a:solidFill>
          <a:latin typeface="+mn-lt"/>
          <a:ea typeface="+mn-ea"/>
          <a:cs typeface="+mn-cs"/>
        </a:defRPr>
      </a:lvl1pPr>
      <a:lvl2pPr marL="5829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2pPr>
      <a:lvl3pPr marL="9715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1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74879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213741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5260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9146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3032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1pPr>
      <a:lvl2pPr marL="3886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1658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194310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3317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7203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g"/><Relationship Id="rId3" Type="http://schemas.microsoft.com/office/2007/relationships/hdphoto" Target="../media/hdphoto1.wdp"/><Relationship Id="rId7" Type="http://schemas.openxmlformats.org/officeDocument/2006/relationships/image" Target="../media/image5.jpg"/><Relationship Id="rId12" Type="http://schemas.openxmlformats.org/officeDocument/2006/relationships/image" Target="../media/image10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gif"/><Relationship Id="rId11" Type="http://schemas.openxmlformats.org/officeDocument/2006/relationships/image" Target="../media/image9.jpg"/><Relationship Id="rId5" Type="http://schemas.openxmlformats.org/officeDocument/2006/relationships/image" Target="../media/image3.jpg"/><Relationship Id="rId10" Type="http://schemas.openxmlformats.org/officeDocument/2006/relationships/image" Target="../media/image8.jpg"/><Relationship Id="rId4" Type="http://schemas.openxmlformats.org/officeDocument/2006/relationships/image" Target="../media/image2.jpg"/><Relationship Id="rId9" Type="http://schemas.openxmlformats.org/officeDocument/2006/relationships/image" Target="../media/image7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Blur/>
                    </a14:imgEffect>
                  </a14:imgLayer>
                </a14:imgProps>
              </a:ext>
            </a:extLst>
          </a:blip>
          <a:srcRect/>
          <a:stretch>
            <a:fillRect t="-2000" b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" name="Picture 1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0" y="0"/>
            <a:ext cx="7772400" cy="5805010"/>
          </a:xfrm>
          <a:prstGeom prst="rect">
            <a:avLst/>
          </a:prstGeom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 Box 12"/>
          <p:cNvSpPr txBox="1">
            <a:spLocks noChangeArrowheads="1"/>
          </p:cNvSpPr>
          <p:nvPr/>
        </p:nvSpPr>
        <p:spPr bwMode="auto">
          <a:xfrm>
            <a:off x="0" y="8977639"/>
            <a:ext cx="777240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ctr" anchorCtr="0" compatLnSpc="1">
            <a:prstTxWarp prst="textNoShape">
              <a:avLst/>
            </a:prstTxWarp>
          </a:bodyPr>
          <a:lstStyle/>
          <a:p>
            <a:pPr lvl="0"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Greg Gelber</a:t>
            </a:r>
          </a:p>
          <a:p>
            <a:pPr lvl="0"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(843) 494-2354</a:t>
            </a:r>
          </a:p>
          <a:p>
            <a:pPr lvl="0"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greg.gelber@agentownedrealty.com</a:t>
            </a:r>
            <a:endParaRPr kumimoji="0" lang="en-US" altLang="en-US" sz="100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58728" y="9078497"/>
            <a:ext cx="563335" cy="6236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pic>
        <p:nvPicPr>
          <p:cNvPr id="1035" name="Picture 11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584588" y="9188972"/>
            <a:ext cx="905325" cy="4145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sp>
        <p:nvSpPr>
          <p:cNvPr id="7" name="Text Box 13"/>
          <p:cNvSpPr txBox="1">
            <a:spLocks noChangeArrowheads="1"/>
          </p:cNvSpPr>
          <p:nvPr/>
        </p:nvSpPr>
        <p:spPr bwMode="auto">
          <a:xfrm>
            <a:off x="1" y="9802131"/>
            <a:ext cx="7772399" cy="2499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ctr" anchorCtr="0" compatLnSpc="1">
            <a:prstTxWarp prst="textNoShape">
              <a:avLst/>
            </a:prstTxWarp>
          </a:bodyPr>
          <a:lstStyle/>
          <a:p>
            <a:pPr lvl="0"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05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AgentOwned Charleston Group | 902 Savannah Hwy | Charleston, SC 29407-7802</a:t>
            </a:r>
            <a:endParaRPr kumimoji="0" lang="en-US" altLang="en-US" sz="140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-101600" y="0"/>
            <a:ext cx="7975601" cy="475196"/>
          </a:xfrm>
          <a:prstGeom prst="rect">
            <a:avLst/>
          </a:prstGeom>
          <a:solidFill>
            <a:schemeClr val="tx2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algn="ctr"/>
            <a:r>
              <a:rPr lang="en-US" sz="2400" b="1" i="1" dirty="0">
                <a:ln w="0">
                  <a:noFill/>
                </a:ln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Agent Open House Saturday 2-4pm</a:t>
            </a:r>
          </a:p>
        </p:txBody>
      </p:sp>
      <p:sp>
        <p:nvSpPr>
          <p:cNvPr id="3" name="Rectangle 2"/>
          <p:cNvSpPr/>
          <p:nvPr/>
        </p:nvSpPr>
        <p:spPr>
          <a:xfrm rot="19225153">
            <a:off x="-5024307" y="-1439796"/>
            <a:ext cx="602079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0" dirty="0">
                <a:ln w="0">
                  <a:solidFill>
                    <a:schemeClr val="tx1"/>
                  </a:solidFill>
                </a:ln>
                <a:noFill/>
                <a:latin typeface="Stencil" panose="040409050D0802020404" pitchFamily="82" charset="0"/>
              </a:rPr>
              <a:t>DRAFT</a:t>
            </a:r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0" y="5029200"/>
            <a:ext cx="7772400" cy="28794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ctr" anchorCtr="0" compatLnSpc="1">
            <a:prstTxWarp prst="textNoShape">
              <a:avLst/>
            </a:prstTxWarp>
          </a:bodyPr>
          <a:lstStyle/>
          <a:p>
            <a:pPr lvl="0"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Stunning waterfront home on a cul-de-sac in Seaside Estates. The first floor has hardwoods, a beautifully renovated kitchen w/ a large pantry, living room w/ expansive views of the Tidal Creek, dining room/TV room, and office. The kitchen has custom oyster shell and sea glass counter-tops, custom slow close cabinetry, and an eat-in area opening up onto the back deck. The living room is great for entertaining w/ a wet bar, beautiful sunset views, doors leading to the back deck, and a wood burning fireplace. The upstairs master has two large closets, windows overlooking the Tidal Creek, and a master bath w/ a soaking tub, walk-in shower, and double vanities. There's another full bath off of the hallway, a laundry room, and another three spacious bedrooms that all get a ton of natural light upstairs. The backyard is one of the larger ones in the neighborhood and has enough space for a pool. There's a back deck and patio w/ a fire-pit overlooking the water. There's an irrigation system that runs on a well. Communal boat ramp in the neighborhood and minutes to Folly Beach. Perfect for a family or retiree looking for the coastal lifestyle.</a:t>
            </a:r>
            <a:endParaRPr kumimoji="0" lang="en-US" altLang="en-US" sz="140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0A4964A7-330D-4933-9B73-6B17934A46F0}"/>
              </a:ext>
            </a:extLst>
          </p:cNvPr>
          <p:cNvSpPr/>
          <p:nvPr/>
        </p:nvSpPr>
        <p:spPr>
          <a:xfrm>
            <a:off x="0" y="4172902"/>
            <a:ext cx="77724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1343 Sea Bass Cove</a:t>
            </a:r>
          </a:p>
          <a:p>
            <a:pPr algn="ctr"/>
            <a:r>
              <a: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Seaside Plantation | Charleston, SC 29412 | MLS# 19008923 | $669,000</a:t>
            </a:r>
            <a:endParaRPr lang="en-US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405104AA-E192-4FC1-911D-9D2FEF7E5F55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405746" y="7493018"/>
            <a:ext cx="761205" cy="1143000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5360A6A4-1A8B-4F83-8B45-24327C965FF1}"/>
              </a:ext>
            </a:extLst>
          </p:cNvPr>
          <p:cNvPicPr>
            <a:picLocks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00600" y="7908609"/>
            <a:ext cx="1371600" cy="914400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45EAAEE7-2671-4316-8AAC-54039E8424FC}"/>
              </a:ext>
            </a:extLst>
          </p:cNvPr>
          <p:cNvPicPr>
            <a:picLocks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00800" y="7908609"/>
            <a:ext cx="1371600" cy="914400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4BB47456-3FB3-4745-8D9D-05654D1F2663}"/>
              </a:ext>
            </a:extLst>
          </p:cNvPr>
          <p:cNvPicPr>
            <a:picLocks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0400" y="7908609"/>
            <a:ext cx="1371600" cy="914400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42778603-2585-492D-BD8E-53352FBE8213}"/>
              </a:ext>
            </a:extLst>
          </p:cNvPr>
          <p:cNvPicPr>
            <a:picLocks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00200" y="7908609"/>
            <a:ext cx="1371600" cy="914400"/>
          </a:xfrm>
          <a:prstGeom prst="rect">
            <a:avLst/>
          </a:prstGeom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1D7CB1E1-C6FF-42C1-838B-311D2EBF29B8}"/>
              </a:ext>
            </a:extLst>
          </p:cNvPr>
          <p:cNvPicPr>
            <a:picLocks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7908609"/>
            <a:ext cx="13716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18931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222</TotalTime>
  <Words>278</Words>
  <Application>Microsoft Office PowerPoint</Application>
  <PresentationFormat>Custom</PresentationFormat>
  <Paragraphs>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Stencil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A. Thomas Price</dc:creator>
  <cp:lastModifiedBy>A. Thomas Price</cp:lastModifiedBy>
  <cp:revision>41</cp:revision>
  <dcterms:created xsi:type="dcterms:W3CDTF">2016-10-21T14:02:21Z</dcterms:created>
  <dcterms:modified xsi:type="dcterms:W3CDTF">2019-05-30T15:20:18Z</dcterms:modified>
</cp:coreProperties>
</file>