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996" y="226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1/6/2015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0.jpeg"/><Relationship Id="rId18" Type="http://schemas.openxmlformats.org/officeDocument/2006/relationships/image" Target="../media/image15.jpeg"/><Relationship Id="rId3" Type="http://schemas.microsoft.com/office/2007/relationships/hdphoto" Target="../media/hdphoto1.wdp"/><Relationship Id="rId21" Type="http://schemas.openxmlformats.org/officeDocument/2006/relationships/image" Target="../media/image18.jpeg"/><Relationship Id="rId7" Type="http://schemas.openxmlformats.org/officeDocument/2006/relationships/image" Target="../media/image4.png"/><Relationship Id="rId12" Type="http://schemas.openxmlformats.org/officeDocument/2006/relationships/image" Target="../media/image9.jpeg"/><Relationship Id="rId17" Type="http://schemas.openxmlformats.org/officeDocument/2006/relationships/image" Target="../media/image14.jpg"/><Relationship Id="rId2" Type="http://schemas.openxmlformats.org/officeDocument/2006/relationships/image" Target="../media/image1.jpeg"/><Relationship Id="rId16" Type="http://schemas.openxmlformats.org/officeDocument/2006/relationships/image" Target="../media/image13.jpeg"/><Relationship Id="rId20" Type="http://schemas.openxmlformats.org/officeDocument/2006/relationships/image" Target="../media/image17.jpeg"/><Relationship Id="rId1" Type="http://schemas.openxmlformats.org/officeDocument/2006/relationships/slideLayout" Target="../slideLayouts/slideLayout1.xml"/><Relationship Id="rId6" Type="http://schemas.openxmlformats.org/officeDocument/2006/relationships/image" Target="../media/image3.jpg"/><Relationship Id="rId11" Type="http://schemas.openxmlformats.org/officeDocument/2006/relationships/image" Target="../media/image8.jpeg"/><Relationship Id="rId5" Type="http://schemas.microsoft.com/office/2007/relationships/hdphoto" Target="../media/hdphoto2.wdp"/><Relationship Id="rId15" Type="http://schemas.openxmlformats.org/officeDocument/2006/relationships/image" Target="../media/image12.jpeg"/><Relationship Id="rId10" Type="http://schemas.openxmlformats.org/officeDocument/2006/relationships/image" Target="../media/image7.jpeg"/><Relationship Id="rId19" Type="http://schemas.openxmlformats.org/officeDocument/2006/relationships/image" Target="../media/image16.jpeg"/><Relationship Id="rId4" Type="http://schemas.openxmlformats.org/officeDocument/2006/relationships/image" Target="../media/image2.jpeg"/><Relationship Id="rId9" Type="http://schemas.openxmlformats.org/officeDocument/2006/relationships/image" Target="../media/image6.jpeg"/><Relationship Id="rId14" Type="http://schemas.openxmlformats.org/officeDocument/2006/relationships/image" Target="../media/image11.jpeg"/><Relationship Id="rId22" Type="http://schemas.openxmlformats.org/officeDocument/2006/relationships/image" Target="../media/image1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
          <p:cNvPicPr>
            <a:picLocks noChangeAspect="1" noChangeArrowheads="1"/>
          </p:cNvPicPr>
          <p:nvPr/>
        </p:nvPicPr>
        <p:blipFill rotWithShape="1">
          <a:blip r:embed="rId2">
            <a:extLst>
              <a:ext uri="{BEBA8EAE-BF5A-486C-A8C5-ECC9F3942E4B}">
                <a14:imgProps xmlns:a14="http://schemas.microsoft.com/office/drawing/2010/main">
                  <a14:imgLayer r:embed="rId3">
                    <a14:imgEffect>
                      <a14:artisticPaintBrush/>
                    </a14:imgEffect>
                  </a14:imgLayer>
                </a14:imgProps>
              </a:ext>
              <a:ext uri="{28A0092B-C50C-407E-A947-70E740481C1C}">
                <a14:useLocalDpi xmlns:a14="http://schemas.microsoft.com/office/drawing/2010/main" val="0"/>
              </a:ext>
            </a:extLst>
          </a:blip>
          <a:srcRect t="13709" b="23966"/>
          <a:stretch/>
        </p:blipFill>
        <p:spPr bwMode="auto">
          <a:xfrm>
            <a:off x="0" y="0"/>
            <a:ext cx="4076185" cy="19053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Subtitle 2"/>
          <p:cNvSpPr>
            <a:spLocks noGrp="1"/>
          </p:cNvSpPr>
          <p:nvPr>
            <p:ph type="subTitle" idx="1"/>
          </p:nvPr>
        </p:nvSpPr>
        <p:spPr>
          <a:xfrm>
            <a:off x="1592976" y="4142438"/>
            <a:ext cx="4584211" cy="3933960"/>
          </a:xfrm>
        </p:spPr>
        <p:txBody>
          <a:bodyPr anchor="ctr">
            <a:noAutofit/>
          </a:bodyPr>
          <a:lstStyle/>
          <a:p>
            <a:pPr>
              <a:lnSpc>
                <a:spcPct val="170000"/>
              </a:lnSpc>
            </a:pPr>
            <a:r>
              <a:rPr lang="en-US" sz="1100" dirty="0">
                <a:solidFill>
                  <a:schemeClr val="tx1"/>
                </a:solidFill>
                <a:latin typeface="Open Sans" panose="020B0606030504020204" pitchFamily="34" charset="0"/>
                <a:ea typeface="Open Sans" panose="020B0606030504020204" pitchFamily="34" charset="0"/>
                <a:cs typeface="Open Sans" panose="020B0606030504020204" pitchFamily="34" charset="0"/>
              </a:rPr>
              <a:t>Completely Renovated, Move-in-ready, 3 bed, 2 bath condo in Beautiful Legend Oaks Plantation. Over $20,000 just spent in upgrades including new kitchen cabinets, granite counter tops, new appliances, gleaming Pergo wood flooring, carpet, custom paint colors and new light fixtures. This first floor unit is just shy of </a:t>
            </a:r>
            <a:r>
              <a:rPr lang="en-US" sz="1100" dirty="0" smtClean="0">
                <a:solidFill>
                  <a:schemeClr val="tx1"/>
                </a:solidFill>
                <a:latin typeface="Open Sans" panose="020B0606030504020204" pitchFamily="34" charset="0"/>
                <a:ea typeface="Open Sans" panose="020B0606030504020204" pitchFamily="34" charset="0"/>
                <a:cs typeface="Open Sans" panose="020B0606030504020204" pitchFamily="34" charset="0"/>
              </a:rPr>
              <a:t>1,500 square </a:t>
            </a:r>
            <a:r>
              <a:rPr lang="en-US" sz="1100" dirty="0">
                <a:solidFill>
                  <a:schemeClr val="tx1"/>
                </a:solidFill>
                <a:latin typeface="Open Sans" panose="020B0606030504020204" pitchFamily="34" charset="0"/>
                <a:ea typeface="Open Sans" panose="020B0606030504020204" pitchFamily="34" charset="0"/>
                <a:cs typeface="Open Sans" panose="020B0606030504020204" pitchFamily="34" charset="0"/>
              </a:rPr>
              <a:t>feet with 3 bedrooms, 2 full baths, large utility room, kitchen pantry and screened-in-porch. The open concept floor plan has a spacious family room with gas fireplace that is adjoined by the dining area and kitchen. The master suite has his &amp; hers closets, and dual sinks in the master bath, plus separate shower &amp; garden tub. Enjoy an active lifestyle as this condo is just steps from the golf course, club house, swimming pool, tennis courts &amp; walking trails. </a:t>
            </a:r>
            <a:r>
              <a:rPr lang="en-US" sz="1100" dirty="0">
                <a:solidFill>
                  <a:schemeClr val="tx1"/>
                </a:solidFill>
                <a:latin typeface="Open Sans" panose="020B0606030504020204" pitchFamily="34" charset="0"/>
                <a:ea typeface="Open Sans" panose="020B0606030504020204" pitchFamily="34" charset="0"/>
                <a:cs typeface="Open Sans" panose="020B0606030504020204" pitchFamily="34" charset="0"/>
              </a:rPr>
              <a:t>Top Rated Dorchester II Schools. Hurry!</a:t>
            </a:r>
            <a:endParaRPr lang="en-US" sz="11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1026" name="Picture 2"/>
          <p:cNvPicPr>
            <a:picLocks noChangeAspect="1" noChangeArrowheads="1"/>
          </p:cNvPicPr>
          <p:nvPr/>
        </p:nvPicPr>
        <p:blipFill rotWithShape="1">
          <a:blip r:embed="rId4">
            <a:extLst>
              <a:ext uri="{BEBA8EAE-BF5A-486C-A8C5-ECC9F3942E4B}">
                <a14:imgProps xmlns:a14="http://schemas.microsoft.com/office/drawing/2010/main">
                  <a14:imgLayer r:embed="rId5">
                    <a14:imgEffect>
                      <a14:artisticPaintBrush/>
                    </a14:imgEffect>
                  </a14:imgLayer>
                </a14:imgProps>
              </a:ext>
              <a:ext uri="{28A0092B-C50C-407E-A947-70E740481C1C}">
                <a14:useLocalDpi xmlns:a14="http://schemas.microsoft.com/office/drawing/2010/main" val="0"/>
              </a:ext>
            </a:extLst>
          </a:blip>
          <a:srcRect l="2331" t="34473" r="2331"/>
          <a:stretch/>
        </p:blipFill>
        <p:spPr bwMode="auto">
          <a:xfrm>
            <a:off x="4076185" y="1"/>
            <a:ext cx="3696214" cy="19053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1916833"/>
            <a:ext cx="7772400" cy="954107"/>
          </a:xfrm>
          <a:prstGeom prst="rect">
            <a:avLst/>
          </a:prstGeom>
        </p:spPr>
        <p:txBody>
          <a:bodyPr wrap="square">
            <a:spAutoFit/>
          </a:bodyPr>
          <a:lstStyle/>
          <a:p>
            <a:pPr algn="ctr"/>
            <a:r>
              <a:rPr lang="en-US" sz="2400" b="1" dirty="0" smtClean="0">
                <a:solidFill>
                  <a:srgbClr val="C0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134 </a:t>
            </a:r>
            <a:r>
              <a:rPr lang="en-US" sz="2400" b="1" dirty="0" err="1">
                <a:solidFill>
                  <a:srgbClr val="C0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Golfview</a:t>
            </a:r>
            <a:r>
              <a:rPr lang="en-US" sz="2400" b="1" dirty="0">
                <a:solidFill>
                  <a:srgbClr val="C0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 </a:t>
            </a:r>
            <a:r>
              <a:rPr lang="en-US" sz="2400" b="1" dirty="0" smtClean="0">
                <a:solidFill>
                  <a:srgbClr val="C0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Lane</a:t>
            </a:r>
          </a:p>
          <a:p>
            <a:pPr algn="ctr"/>
            <a:r>
              <a:rPr lang="en-US" sz="1600" b="1" dirty="0" smtClean="0">
                <a:solidFill>
                  <a:srgbClr val="C0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 </a:t>
            </a:r>
            <a:r>
              <a:rPr lang="en-US" sz="1600" b="1" dirty="0">
                <a:solidFill>
                  <a:srgbClr val="C0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 </a:t>
            </a:r>
            <a:r>
              <a:rPr lang="en-US" sz="1600" b="1" dirty="0" smtClean="0">
                <a:solidFill>
                  <a:srgbClr val="C0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The Highlands of Legend </a:t>
            </a:r>
            <a:r>
              <a:rPr lang="en-US" sz="1600" b="1" dirty="0">
                <a:solidFill>
                  <a:srgbClr val="C0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Oaks </a:t>
            </a:r>
            <a:r>
              <a:rPr lang="en-US" sz="1600" b="1" dirty="0" smtClean="0">
                <a:solidFill>
                  <a:srgbClr val="C0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Plantation</a:t>
            </a:r>
            <a:r>
              <a:rPr lang="en-US" sz="1600" b="1" dirty="0">
                <a:solidFill>
                  <a:srgbClr val="C0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 </a:t>
            </a:r>
            <a:r>
              <a:rPr lang="en-US" sz="1600" b="1" dirty="0" smtClean="0">
                <a:solidFill>
                  <a:srgbClr val="C0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 Summerville ·</a:t>
            </a:r>
          </a:p>
          <a:p>
            <a:pPr algn="ctr"/>
            <a:r>
              <a:rPr lang="en-US" sz="1600" b="1" dirty="0">
                <a:solidFill>
                  <a:srgbClr val="C0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 · </a:t>
            </a:r>
            <a:r>
              <a:rPr lang="en-US" sz="1600" b="1" dirty="0" smtClean="0">
                <a:solidFill>
                  <a:srgbClr val="C0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MLS</a:t>
            </a:r>
            <a:r>
              <a:rPr lang="en-US" sz="1600" b="1" dirty="0">
                <a:solidFill>
                  <a:srgbClr val="C0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 </a:t>
            </a:r>
            <a:r>
              <a:rPr lang="en-US" sz="1600" b="1" dirty="0" smtClean="0">
                <a:solidFill>
                  <a:srgbClr val="C0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15000329</a:t>
            </a:r>
            <a:r>
              <a:rPr lang="en-US" sz="1600" b="1" dirty="0">
                <a:solidFill>
                  <a:srgbClr val="C0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 · </a:t>
            </a:r>
            <a:r>
              <a:rPr lang="en-US" sz="1600" b="1" dirty="0" smtClean="0">
                <a:solidFill>
                  <a:srgbClr val="C0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$137,500</a:t>
            </a:r>
            <a:r>
              <a:rPr lang="en-US" sz="1600" b="1" dirty="0">
                <a:solidFill>
                  <a:srgbClr val="C0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 · </a:t>
            </a:r>
          </a:p>
        </p:txBody>
      </p:sp>
      <p:sp>
        <p:nvSpPr>
          <p:cNvPr id="5" name="Rectangle 4"/>
          <p:cNvSpPr/>
          <p:nvPr/>
        </p:nvSpPr>
        <p:spPr>
          <a:xfrm>
            <a:off x="7924800" y="1295400"/>
            <a:ext cx="4186300" cy="707886"/>
          </a:xfrm>
          <a:prstGeom prst="rect">
            <a:avLst/>
          </a:prstGeom>
        </p:spPr>
        <p:txBody>
          <a:bodyPr wrap="square">
            <a:spAutoFit/>
          </a:bodyPr>
          <a:lstStyle/>
          <a:p>
            <a:r>
              <a:rPr lang="en-US" b="1" i="1" dirty="0">
                <a:solidFill>
                  <a:schemeClr val="bg1"/>
                </a:solidFill>
                <a:effectLst>
                  <a:outerShdw blurRad="38100" dist="38100" dir="2700000" algn="tl">
                    <a:srgbClr val="000000">
                      <a:alpha val="43137"/>
                    </a:srgbClr>
                  </a:outerShdw>
                </a:effectLst>
                <a:latin typeface="Palatino Linotype" panose="02040502050505030304" pitchFamily="18" charset="0"/>
              </a:rPr>
              <a:t>Charming </a:t>
            </a:r>
            <a:r>
              <a:rPr lang="en-US" b="1" i="1" dirty="0" smtClean="0">
                <a:solidFill>
                  <a:schemeClr val="bg1"/>
                </a:solidFill>
                <a:effectLst>
                  <a:outerShdw blurRad="38100" dist="38100" dir="2700000" algn="tl">
                    <a:srgbClr val="000000">
                      <a:alpha val="43137"/>
                    </a:srgbClr>
                  </a:outerShdw>
                </a:effectLst>
                <a:latin typeface="Palatino Linotype" panose="02040502050505030304" pitchFamily="18" charset="0"/>
              </a:rPr>
              <a:t>&amp;</a:t>
            </a:r>
            <a:br>
              <a:rPr lang="en-US" b="1" i="1" dirty="0" smtClean="0">
                <a:solidFill>
                  <a:schemeClr val="bg1"/>
                </a:solidFill>
                <a:effectLst>
                  <a:outerShdw blurRad="38100" dist="38100" dir="2700000" algn="tl">
                    <a:srgbClr val="000000">
                      <a:alpha val="43137"/>
                    </a:srgbClr>
                  </a:outerShdw>
                </a:effectLst>
                <a:latin typeface="Palatino Linotype" panose="02040502050505030304" pitchFamily="18" charset="0"/>
              </a:rPr>
            </a:br>
            <a:r>
              <a:rPr lang="en-US" b="1" i="1" dirty="0" smtClean="0">
                <a:solidFill>
                  <a:schemeClr val="bg1"/>
                </a:solidFill>
                <a:effectLst>
                  <a:outerShdw blurRad="38100" dist="38100" dir="2700000" algn="tl">
                    <a:srgbClr val="000000">
                      <a:alpha val="43137"/>
                    </a:srgbClr>
                  </a:outerShdw>
                </a:effectLst>
                <a:latin typeface="Palatino Linotype" panose="02040502050505030304" pitchFamily="18" charset="0"/>
              </a:rPr>
              <a:t>Comfortable </a:t>
            </a:r>
            <a:r>
              <a:rPr lang="en-US" b="1" i="1" dirty="0">
                <a:solidFill>
                  <a:schemeClr val="bg1"/>
                </a:solidFill>
                <a:effectLst>
                  <a:outerShdw blurRad="38100" dist="38100" dir="2700000" algn="tl">
                    <a:srgbClr val="000000">
                      <a:alpha val="43137"/>
                    </a:srgbClr>
                  </a:outerShdw>
                </a:effectLst>
                <a:latin typeface="Palatino Linotype" panose="02040502050505030304" pitchFamily="18" charset="0"/>
              </a:rPr>
              <a:t>Living</a:t>
            </a:r>
          </a:p>
        </p:txBody>
      </p:sp>
      <p:pic>
        <p:nvPicPr>
          <p:cNvPr id="1027" name="Picture 3"/>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8765985" y="2842394"/>
            <a:ext cx="2503930" cy="1671607"/>
          </a:xfrm>
          <a:prstGeom prst="rect">
            <a:avLst/>
          </a:prstGeom>
          <a:noFill/>
          <a:ln w="28575">
            <a:solidFill>
              <a:schemeClr val="bg1"/>
            </a:solidFill>
            <a:miter lim="800000"/>
            <a:headEnd/>
            <a:tailEnd/>
          </a:ln>
          <a:effectLst>
            <a:outerShdw blurRad="50800" dist="38100" dir="2700000" algn="tl"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1034"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8224" y="9308528"/>
            <a:ext cx="1444752" cy="6615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9" name="Group 8"/>
          <p:cNvGrpSpPr/>
          <p:nvPr/>
        </p:nvGrpSpPr>
        <p:grpSpPr>
          <a:xfrm>
            <a:off x="-7133" y="9220200"/>
            <a:ext cx="7772400" cy="838200"/>
            <a:chOff x="-7133" y="9220200"/>
            <a:chExt cx="7772400" cy="838200"/>
          </a:xfrm>
        </p:grpSpPr>
        <p:sp>
          <p:nvSpPr>
            <p:cNvPr id="6" name="Rectangle 5"/>
            <p:cNvSpPr/>
            <p:nvPr/>
          </p:nvSpPr>
          <p:spPr>
            <a:xfrm>
              <a:off x="2647947" y="9220200"/>
              <a:ext cx="2462240" cy="707886"/>
            </a:xfrm>
            <a:prstGeom prst="rect">
              <a:avLst/>
            </a:prstGeom>
          </p:spPr>
          <p:txBody>
            <a:bodyPr wrap="square">
              <a:spAutoFit/>
            </a:bodyPr>
            <a:lstStyle/>
            <a:p>
              <a:pPr algn="ctr"/>
              <a:r>
                <a:rPr lang="en-US" sz="1600" b="1" dirty="0">
                  <a:latin typeface="Open Sans" panose="020B0606030504020204" pitchFamily="34" charset="0"/>
                  <a:ea typeface="Open Sans" panose="020B0606030504020204" pitchFamily="34" charset="0"/>
                  <a:cs typeface="Open Sans" panose="020B0606030504020204" pitchFamily="34" charset="0"/>
                </a:rPr>
                <a:t>Julie </a:t>
              </a:r>
              <a:r>
                <a:rPr lang="en-US" sz="1600" b="1" dirty="0" smtClean="0">
                  <a:latin typeface="Open Sans" panose="020B0606030504020204" pitchFamily="34" charset="0"/>
                  <a:ea typeface="Open Sans" panose="020B0606030504020204" pitchFamily="34" charset="0"/>
                  <a:cs typeface="Open Sans" panose="020B0606030504020204" pitchFamily="34" charset="0"/>
                </a:rPr>
                <a:t>Johnson</a:t>
              </a:r>
            </a:p>
            <a:p>
              <a:pPr algn="ctr"/>
              <a:r>
                <a:rPr lang="en-US" sz="1200" dirty="0">
                  <a:latin typeface="Open Sans" panose="020B0606030504020204" pitchFamily="34" charset="0"/>
                  <a:ea typeface="Open Sans" panose="020B0606030504020204" pitchFamily="34" charset="0"/>
                  <a:cs typeface="Open Sans" panose="020B0606030504020204" pitchFamily="34" charset="0"/>
                </a:rPr>
                <a:t>843-826-0088</a:t>
              </a:r>
            </a:p>
            <a:p>
              <a:pPr algn="ctr"/>
              <a:r>
                <a:rPr lang="en-US" sz="1200" dirty="0">
                  <a:latin typeface="Open Sans" panose="020B0606030504020204" pitchFamily="34" charset="0"/>
                  <a:ea typeface="Open Sans" panose="020B0606030504020204" pitchFamily="34" charset="0"/>
                  <a:cs typeface="Open Sans" panose="020B0606030504020204" pitchFamily="34" charset="0"/>
                </a:rPr>
                <a:t>juliemjohnson123@Gmail.com</a:t>
              </a:r>
            </a:p>
          </p:txBody>
        </p:sp>
        <p:sp>
          <p:nvSpPr>
            <p:cNvPr id="7" name="Rectangle 6"/>
            <p:cNvSpPr/>
            <p:nvPr/>
          </p:nvSpPr>
          <p:spPr>
            <a:xfrm>
              <a:off x="-7133" y="9858345"/>
              <a:ext cx="7772400" cy="200055"/>
            </a:xfrm>
            <a:prstGeom prst="rect">
              <a:avLst/>
            </a:prstGeom>
          </p:spPr>
          <p:txBody>
            <a:bodyPr wrap="square">
              <a:spAutoFit/>
            </a:bodyPr>
            <a:lstStyle/>
            <a:p>
              <a:pPr algn="ctr"/>
              <a:r>
                <a:rPr lang="en-US" sz="700" dirty="0">
                  <a:latin typeface="Open Sans" panose="020B0606030504020204" pitchFamily="34" charset="0"/>
                  <a:ea typeface="Open Sans" panose="020B0606030504020204" pitchFamily="34" charset="0"/>
                  <a:cs typeface="Open Sans" panose="020B0606030504020204" pitchFamily="34" charset="0"/>
                </a:rPr>
                <a:t>AgentOwned Realty Premiere </a:t>
              </a:r>
              <a:r>
                <a:rPr lang="en-US" sz="700" dirty="0" smtClean="0">
                  <a:latin typeface="Open Sans" panose="020B0606030504020204" pitchFamily="34" charset="0"/>
                  <a:ea typeface="Open Sans" panose="020B0606030504020204" pitchFamily="34" charset="0"/>
                  <a:cs typeface="Open Sans" panose="020B0606030504020204" pitchFamily="34" charset="0"/>
                </a:rPr>
                <a:t>Group</a:t>
              </a:r>
              <a:r>
                <a:rPr lang="en-US" sz="700" dirty="0">
                  <a:latin typeface="Open Sans" panose="020B0606030504020204" pitchFamily="34" charset="0"/>
                  <a:ea typeface="Open Sans" panose="020B0606030504020204" pitchFamily="34" charset="0"/>
                  <a:cs typeface="Open Sans" panose="020B0606030504020204" pitchFamily="34" charset="0"/>
                </a:rPr>
                <a:t> · </a:t>
              </a:r>
              <a:r>
                <a:rPr lang="en-US" sz="700" dirty="0" smtClean="0">
                  <a:latin typeface="Open Sans" panose="020B0606030504020204" pitchFamily="34" charset="0"/>
                  <a:ea typeface="Open Sans" panose="020B0606030504020204" pitchFamily="34" charset="0"/>
                  <a:cs typeface="Open Sans" panose="020B0606030504020204" pitchFamily="34" charset="0"/>
                </a:rPr>
                <a:t>1800 </a:t>
              </a:r>
              <a:r>
                <a:rPr lang="en-US" sz="700" dirty="0">
                  <a:latin typeface="Open Sans" panose="020B0606030504020204" pitchFamily="34" charset="0"/>
                  <a:ea typeface="Open Sans" panose="020B0606030504020204" pitchFamily="34" charset="0"/>
                  <a:cs typeface="Open Sans" panose="020B0606030504020204" pitchFamily="34" charset="0"/>
                </a:rPr>
                <a:t>Old Trolley </a:t>
              </a:r>
              <a:r>
                <a:rPr lang="en-US" sz="700" dirty="0" smtClean="0">
                  <a:latin typeface="Open Sans" panose="020B0606030504020204" pitchFamily="34" charset="0"/>
                  <a:ea typeface="Open Sans" panose="020B0606030504020204" pitchFamily="34" charset="0"/>
                  <a:cs typeface="Open Sans" panose="020B0606030504020204" pitchFamily="34" charset="0"/>
                </a:rPr>
                <a:t>Rd · Summerville</a:t>
              </a:r>
              <a:r>
                <a:rPr lang="en-US" sz="700" dirty="0">
                  <a:latin typeface="Open Sans" panose="020B0606030504020204" pitchFamily="34" charset="0"/>
                  <a:ea typeface="Open Sans" panose="020B0606030504020204" pitchFamily="34" charset="0"/>
                  <a:cs typeface="Open Sans" panose="020B0606030504020204" pitchFamily="34" charset="0"/>
                </a:rPr>
                <a:t>, SC 29485</a:t>
              </a:r>
            </a:p>
          </p:txBody>
        </p:sp>
      </p:grpSp>
      <p:pic>
        <p:nvPicPr>
          <p:cNvPr id="1035" name="Picture 11"/>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5800" y="9858345"/>
            <a:ext cx="123855" cy="1238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ctangle 1"/>
          <p:cNvSpPr/>
          <p:nvPr/>
        </p:nvSpPr>
        <p:spPr>
          <a:xfrm>
            <a:off x="7943073" y="84023"/>
            <a:ext cx="3747407" cy="1384995"/>
          </a:xfrm>
          <a:prstGeom prst="rect">
            <a:avLst/>
          </a:prstGeom>
        </p:spPr>
        <p:txBody>
          <a:bodyPr wrap="square">
            <a:spAutoFit/>
          </a:bodyPr>
          <a:lstStyle/>
          <a:p>
            <a:r>
              <a:rPr lang="en-US" sz="2800" b="1" i="1" dirty="0" smtClean="0">
                <a:ln>
                  <a:solidFill>
                    <a:srgbClr val="002060"/>
                  </a:solidFill>
                </a:ln>
                <a:solidFill>
                  <a:schemeClr val="bg1"/>
                </a:solidFill>
                <a:effectLst>
                  <a:outerShdw blurRad="38100" dist="38100" dir="2700000" algn="tl">
                    <a:srgbClr val="000000">
                      <a:alpha val="43137"/>
                    </a:srgbClr>
                  </a:outerShdw>
                </a:effectLst>
                <a:latin typeface="Century Gothic" panose="020B0502020202020204" pitchFamily="34" charset="0"/>
              </a:rPr>
              <a:t>Location…</a:t>
            </a:r>
          </a:p>
          <a:p>
            <a:pPr algn="ctr"/>
            <a:r>
              <a:rPr lang="en-US" sz="2800" b="1" i="1" dirty="0" smtClean="0">
                <a:ln>
                  <a:solidFill>
                    <a:srgbClr val="002060"/>
                  </a:solidFill>
                </a:ln>
                <a:solidFill>
                  <a:schemeClr val="bg1"/>
                </a:solidFill>
                <a:effectLst>
                  <a:outerShdw blurRad="38100" dist="38100" dir="2700000" algn="tl">
                    <a:srgbClr val="000000">
                      <a:alpha val="43137"/>
                    </a:srgbClr>
                  </a:outerShdw>
                </a:effectLst>
                <a:latin typeface="Century Gothic" panose="020B0502020202020204" pitchFamily="34" charset="0"/>
              </a:rPr>
              <a:t>Location…</a:t>
            </a:r>
          </a:p>
          <a:p>
            <a:pPr algn="r"/>
            <a:r>
              <a:rPr lang="en-US" sz="2800" b="1" i="1" dirty="0" smtClean="0">
                <a:ln>
                  <a:solidFill>
                    <a:srgbClr val="002060"/>
                  </a:solidFill>
                </a:ln>
                <a:solidFill>
                  <a:schemeClr val="bg1"/>
                </a:solidFill>
                <a:effectLst>
                  <a:outerShdw blurRad="38100" dist="38100" dir="2700000" algn="tl">
                    <a:srgbClr val="000000">
                      <a:alpha val="43137"/>
                    </a:srgbClr>
                  </a:outerShdw>
                </a:effectLst>
                <a:latin typeface="Century Gothic" panose="020B0502020202020204" pitchFamily="34" charset="0"/>
              </a:rPr>
              <a:t>Location!</a:t>
            </a:r>
            <a:endParaRPr lang="en-US" sz="2800" i="1" dirty="0">
              <a:ln>
                <a:solidFill>
                  <a:srgbClr val="002060"/>
                </a:solidFill>
              </a:ln>
              <a:solidFill>
                <a:schemeClr val="bg1"/>
              </a:solidFill>
            </a:endParaRPr>
          </a:p>
        </p:txBody>
      </p:sp>
      <p:pic>
        <p:nvPicPr>
          <p:cNvPr id="1031" name="Picture 7"/>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48224" y="8076398"/>
            <a:ext cx="1444752" cy="108356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032" name="Picture 8"/>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2158289" y="8076398"/>
            <a:ext cx="1444752" cy="108356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033" name="Picture 9"/>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4168354" y="8076398"/>
            <a:ext cx="1444752" cy="108356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8" name="Picture 9"/>
          <p:cNvPicPr>
            <a:picLocks noChangeArrowheads="1"/>
          </p:cNvPicPr>
          <p:nvPr/>
        </p:nvPicPr>
        <p:blipFill rotWithShape="1">
          <a:blip r:embed="rId12" cstate="print">
            <a:extLst>
              <a:ext uri="{28A0092B-C50C-407E-A947-70E740481C1C}">
                <a14:useLocalDpi xmlns:a14="http://schemas.microsoft.com/office/drawing/2010/main" val="0"/>
              </a:ext>
            </a:extLst>
          </a:blip>
          <a:srcRect l="17901" t="78" r="17901"/>
          <a:stretch/>
        </p:blipFill>
        <p:spPr bwMode="auto">
          <a:xfrm rot="5400000">
            <a:off x="6358396" y="7896419"/>
            <a:ext cx="1083566" cy="144352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028" name="Picture 4"/>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162389" y="3017048"/>
            <a:ext cx="1444752" cy="108356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029" name="Picture 5"/>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4169788" y="3017048"/>
            <a:ext cx="1444752" cy="108356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030" name="Picture 6"/>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148224" y="3017048"/>
            <a:ext cx="1444752" cy="108356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9" name="Picture 6"/>
          <p:cNvPicPr>
            <a:picLocks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6177188" y="3017048"/>
            <a:ext cx="1444752" cy="108356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0" name="Picture 3"/>
          <p:cNvPicPr>
            <a:picLocks noChangeAspect="1" noChangeArrowheads="1"/>
          </p:cNvPicPr>
          <p:nvPr/>
        </p:nvPicPr>
        <p:blipFill>
          <a:blip r:embed="rId17" cstate="print">
            <a:extLst>
              <a:ext uri="{28A0092B-C50C-407E-A947-70E740481C1C}">
                <a14:useLocalDpi xmlns:a14="http://schemas.microsoft.com/office/drawing/2010/main" val="0"/>
              </a:ext>
            </a:extLst>
          </a:blip>
          <a:stretch>
            <a:fillRect/>
          </a:stretch>
        </p:blipFill>
        <p:spPr bwMode="auto">
          <a:xfrm>
            <a:off x="8524764" y="2470831"/>
            <a:ext cx="1292012" cy="1671607"/>
          </a:xfrm>
          <a:prstGeom prst="rect">
            <a:avLst/>
          </a:prstGeom>
          <a:noFill/>
          <a:ln w="28575">
            <a:solidFill>
              <a:schemeClr val="bg1"/>
            </a:solidFill>
            <a:miter lim="800000"/>
            <a:headEnd/>
            <a:tailEnd/>
          </a:ln>
          <a:effectLst>
            <a:outerShdw blurRad="50800" dist="38100" dir="2700000" algn="tl"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26" name="Picture 4"/>
          <p:cNvPicPr>
            <a:picLocks noChangeArrowheads="1"/>
          </p:cNvPicPr>
          <p:nvPr/>
        </p:nvPicPr>
        <p:blipFill>
          <a:blip r:embed="rId18" cstate="print">
            <a:extLst>
              <a:ext uri="{28A0092B-C50C-407E-A947-70E740481C1C}">
                <a14:useLocalDpi xmlns:a14="http://schemas.microsoft.com/office/drawing/2010/main" val="0"/>
              </a:ext>
            </a:extLst>
          </a:blip>
          <a:stretch>
            <a:fillRect/>
          </a:stretch>
        </p:blipFill>
        <p:spPr bwMode="auto">
          <a:xfrm>
            <a:off x="148224" y="6389948"/>
            <a:ext cx="1444752" cy="108356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7" name="Picture 5"/>
          <p:cNvPicPr>
            <a:picLocks noChangeArrowheads="1"/>
          </p:cNvPicPr>
          <p:nvPr/>
        </p:nvPicPr>
        <p:blipFill>
          <a:blip r:embed="rId19" cstate="print">
            <a:extLst>
              <a:ext uri="{28A0092B-C50C-407E-A947-70E740481C1C}">
                <a14:useLocalDpi xmlns:a14="http://schemas.microsoft.com/office/drawing/2010/main" val="0"/>
              </a:ext>
            </a:extLst>
          </a:blip>
          <a:stretch>
            <a:fillRect/>
          </a:stretch>
        </p:blipFill>
        <p:spPr bwMode="auto">
          <a:xfrm>
            <a:off x="6177188" y="6389948"/>
            <a:ext cx="1444752" cy="108356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8" name="Picture 6"/>
          <p:cNvPicPr>
            <a:picLocks noChangeArrowheads="1"/>
          </p:cNvPicPr>
          <p:nvPr/>
        </p:nvPicPr>
        <p:blipFill>
          <a:blip r:embed="rId20" cstate="print">
            <a:extLst>
              <a:ext uri="{28A0092B-C50C-407E-A947-70E740481C1C}">
                <a14:useLocalDpi xmlns:a14="http://schemas.microsoft.com/office/drawing/2010/main" val="0"/>
              </a:ext>
            </a:extLst>
          </a:blip>
          <a:stretch>
            <a:fillRect/>
          </a:stretch>
        </p:blipFill>
        <p:spPr bwMode="auto">
          <a:xfrm>
            <a:off x="148224" y="4703498"/>
            <a:ext cx="1444752" cy="108356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9" name="Picture 6"/>
          <p:cNvPicPr>
            <a:picLocks noChangeArrowheads="1"/>
          </p:cNvPicPr>
          <p:nvPr/>
        </p:nvPicPr>
        <p:blipFill>
          <a:blip r:embed="rId21" cstate="print">
            <a:extLst>
              <a:ext uri="{28A0092B-C50C-407E-A947-70E740481C1C}">
                <a14:useLocalDpi xmlns:a14="http://schemas.microsoft.com/office/drawing/2010/main" val="0"/>
              </a:ext>
            </a:extLst>
          </a:blip>
          <a:stretch>
            <a:fillRect/>
          </a:stretch>
        </p:blipFill>
        <p:spPr bwMode="auto">
          <a:xfrm>
            <a:off x="6177188" y="4703498"/>
            <a:ext cx="1444752" cy="108356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8" name="Picture 2" descr="G:\All Web Sites\CVH\flyers\134GolfviewLn_011115\JohnsonCropped_smallestweb.jpg"/>
          <p:cNvPicPr>
            <a:picLocks noChangeAspect="1" noChangeArrowheads="1"/>
          </p:cNvPicPr>
          <p:nvPr/>
        </p:nvPicPr>
        <p:blipFill>
          <a:blip r:embed="rId22" cstate="print">
            <a:extLst>
              <a:ext uri="{28A0092B-C50C-407E-A947-70E740481C1C}">
                <a14:useLocalDpi xmlns:a14="http://schemas.microsoft.com/office/drawing/2010/main" val="0"/>
              </a:ext>
            </a:extLst>
          </a:blip>
          <a:srcRect/>
          <a:stretch>
            <a:fillRect/>
          </a:stretch>
        </p:blipFill>
        <p:spPr bwMode="auto">
          <a:xfrm>
            <a:off x="6730048" y="9266282"/>
            <a:ext cx="891892" cy="7460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101982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TotalTime>
  <Words>210</Words>
  <Application>Microsoft Office PowerPoint</Application>
  <PresentationFormat>Custom</PresentationFormat>
  <Paragraphs>12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14</cp:revision>
  <dcterms:created xsi:type="dcterms:W3CDTF">2006-08-16T00:00:00Z</dcterms:created>
  <dcterms:modified xsi:type="dcterms:W3CDTF">2015-01-06T21:46:42Z</dcterms:modified>
</cp:coreProperties>
</file>