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026"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gif"/><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2000" r="-4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202660" y="827160"/>
            <a:ext cx="3869849" cy="2588194"/>
          </a:xfrm>
          <a:prstGeom prst="rect">
            <a:avLst/>
          </a:prstGeom>
          <a:ln>
            <a:noFill/>
          </a:ln>
          <a:effectLst>
            <a:softEdge rad="112500"/>
          </a:effectLst>
        </p:spPr>
      </p:pic>
      <p:sp>
        <p:nvSpPr>
          <p:cNvPr id="3" name="Subtitle 2"/>
          <p:cNvSpPr>
            <a:spLocks noGrp="1"/>
          </p:cNvSpPr>
          <p:nvPr>
            <p:ph type="subTitle" idx="1"/>
          </p:nvPr>
        </p:nvSpPr>
        <p:spPr>
          <a:xfrm>
            <a:off x="202660" y="5652485"/>
            <a:ext cx="7824282" cy="2178365"/>
          </a:xfrm>
        </p:spPr>
        <p:txBody>
          <a:bodyPr anchor="ctr">
            <a:noAutofit/>
          </a:bodyPr>
          <a:lstStyle/>
          <a:p>
            <a:r>
              <a:rPr lang="en-US" sz="1400" dirty="0">
                <a:solidFill>
                  <a:schemeClr val="tx1"/>
                </a:solidFill>
                <a:latin typeface="Georgia" panose="02040502050405020303" pitchFamily="18" charset="0"/>
              </a:rPr>
              <a:t>This 3 bedrooms and 2.5 bath home is waterfront and has the option for 6 car garage. One bay currently houses a Motor Home (does not convey). This home has beautiful hardwood floors and tiled bathrooms. Original garage has been converted to additional living space. It could be use for an entertainment room, separate living room. Room over the original garage has also converted. It could be a bedroom, flex space, craft room etc. Two wood burning fireplaces. The converted garage and attic space may not be included in the tax records </a:t>
            </a:r>
            <a:r>
              <a:rPr lang="en-US" sz="1400" dirty="0" err="1">
                <a:solidFill>
                  <a:schemeClr val="tx1"/>
                </a:solidFill>
                <a:latin typeface="Georgia" panose="02040502050405020303" pitchFamily="18" charset="0"/>
              </a:rPr>
              <a:t>sq</a:t>
            </a:r>
            <a:r>
              <a:rPr lang="en-US" sz="1400" dirty="0">
                <a:solidFill>
                  <a:schemeClr val="tx1"/>
                </a:solidFill>
                <a:latin typeface="Georgia" panose="02040502050405020303" pitchFamily="18" charset="0"/>
              </a:rPr>
              <a:t> footage. You have a boat ramp and your personal dock. From your dock you can be in big water in minutes yet can fish from your dock when rough water. Santee Cooper marginal lease is 453. per year. </a:t>
            </a:r>
            <a:br>
              <a:rPr lang="en-US" sz="1400" dirty="0">
                <a:solidFill>
                  <a:schemeClr val="tx1"/>
                </a:solidFill>
                <a:latin typeface="Georgia" panose="02040502050405020303" pitchFamily="18" charset="0"/>
              </a:rPr>
            </a:br>
            <a:r>
              <a:rPr lang="en-US" sz="1400" dirty="0">
                <a:solidFill>
                  <a:schemeClr val="tx1"/>
                </a:solidFill>
                <a:latin typeface="Georgia" panose="02040502050405020303" pitchFamily="18" charset="0"/>
              </a:rPr>
              <a:t>Buyer and Buyers agent please verify information of importance.</a:t>
            </a:r>
            <a:endParaRPr lang="en-US" sz="1400" b="1" i="1" dirty="0">
              <a:solidFill>
                <a:schemeClr val="tx1"/>
              </a:solidFill>
              <a:latin typeface="Georgia" panose="02040502050405020303" pitchFamily="18" charset="0"/>
            </a:endParaRPr>
          </a:p>
        </p:txBody>
      </p:sp>
      <p:sp>
        <p:nvSpPr>
          <p:cNvPr id="13" name="Rectangle 12"/>
          <p:cNvSpPr/>
          <p:nvPr/>
        </p:nvSpPr>
        <p:spPr>
          <a:xfrm>
            <a:off x="5064174" y="9259906"/>
            <a:ext cx="2936825" cy="646331"/>
          </a:xfrm>
          <a:prstGeom prst="rect">
            <a:avLst/>
          </a:prstGeom>
        </p:spPr>
        <p:txBody>
          <a:bodyPr wrap="square">
            <a:spAutoFit/>
          </a:bodyPr>
          <a:lstStyle/>
          <a:p>
            <a:pPr algn="ct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ct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ct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4359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8600" y="9282988"/>
            <a:ext cx="2932050"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1" y="3320376"/>
            <a:ext cx="8229600"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134 Rutledge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20011323 | $399,900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2½  Baths | 2,252 Square Feet</a:t>
            </a:r>
            <a:endParaRPr lang="en-US" sz="1800" dirty="0">
              <a:solidFill>
                <a:schemeClr val="bg1"/>
              </a:solidFill>
              <a:effectLst>
                <a:outerShdw blurRad="38100" dist="38100" dir="2700000" algn="tl">
                  <a:srgbClr val="000000">
                    <a:alpha val="43137"/>
                  </a:srgbClr>
                </a:outerShdw>
              </a:effectLst>
            </a:endParaRPr>
          </a:p>
        </p:txBody>
      </p:sp>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91049" y="4535022"/>
            <a:ext cx="1335893" cy="894101"/>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824757" y="4535022"/>
            <a:ext cx="1335893" cy="893076"/>
          </a:xfrm>
          <a:prstGeom prst="rect">
            <a:avLst/>
          </a:prstGeom>
          <a:ln>
            <a:noFill/>
          </a:ln>
          <a:effectLst>
            <a:outerShdw blurRad="190500" algn="tl" rotWithShape="0">
              <a:srgbClr val="000000">
                <a:alpha val="70000"/>
              </a:srgbClr>
            </a:outerShdw>
          </a:effectLst>
        </p:spPr>
      </p:pic>
      <p:sp>
        <p:nvSpPr>
          <p:cNvPr id="11" name="Rectangle 10"/>
          <p:cNvSpPr/>
          <p:nvPr/>
        </p:nvSpPr>
        <p:spPr>
          <a:xfrm>
            <a:off x="0" y="-5952"/>
            <a:ext cx="8229600" cy="584775"/>
          </a:xfrm>
          <a:prstGeom prst="rect">
            <a:avLst/>
          </a:prstGeom>
          <a:noFill/>
        </p:spPr>
        <p:txBody>
          <a:bodyPr wrap="square" lIns="91440" tIns="45720" rIns="91440" bIns="45720" anchor="ctr">
            <a:spAutoFit/>
          </a:bodyPr>
          <a:lstStyle/>
          <a:p>
            <a:pPr algn="ctr"/>
            <a:r>
              <a:rPr lang="en-US" sz="3200" b="1" i="1" dirty="0">
                <a:ln w="0">
                  <a:solidFill>
                    <a:schemeClr val="tx1">
                      <a:lumMod val="50000"/>
                      <a:lumOff val="50000"/>
                    </a:schemeClr>
                  </a:solidFill>
                </a:ln>
                <a:solidFill>
                  <a:schemeClr val="bg1"/>
                </a:solidFill>
                <a:effectLst>
                  <a:innerShdw blurRad="63500" dist="50800" dir="16200000">
                    <a:prstClr val="black">
                      <a:alpha val="50000"/>
                    </a:prstClr>
                  </a:innerShdw>
                </a:effectLst>
                <a:latin typeface="Georgia" panose="02040502050405020303" pitchFamily="18" charset="0"/>
              </a:rPr>
              <a:t>Private Boat Ramp &amp; Dock!!</a:t>
            </a: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2660" y="4535022"/>
            <a:ext cx="1335893" cy="891684"/>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446854" y="4535022"/>
            <a:ext cx="1335893" cy="888299"/>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8A9D6112-CE63-40E3-960A-9264A30A9BF4}"/>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157093" y="827159"/>
            <a:ext cx="3869849" cy="2588193"/>
          </a:xfrm>
          <a:prstGeom prst="rect">
            <a:avLst/>
          </a:prstGeom>
          <a:ln>
            <a:noFill/>
          </a:ln>
          <a:effectLst>
            <a:softEdge rad="112500"/>
          </a:effectLst>
        </p:spPr>
      </p:pic>
      <p:pic>
        <p:nvPicPr>
          <p:cNvPr id="20" name="Picture 19">
            <a:extLst>
              <a:ext uri="{FF2B5EF4-FFF2-40B4-BE49-F238E27FC236}">
                <a16:creationId xmlns:a16="http://schemas.microsoft.com/office/drawing/2014/main" id="{7341DA06-C2CC-426A-8297-9351052C4F6F}"/>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068951" y="4535022"/>
            <a:ext cx="1335893" cy="890595"/>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FCB50C9A-003D-4949-894A-8A47878AD4B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691049" y="8057113"/>
            <a:ext cx="1335893" cy="889177"/>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9AAA400E-523F-43D2-9171-2BE0DF3A495B}"/>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824757" y="8057113"/>
            <a:ext cx="1335893" cy="888299"/>
          </a:xfrm>
          <a:prstGeom prst="rect">
            <a:avLst/>
          </a:prstGeom>
          <a:ln>
            <a:noFill/>
          </a:ln>
          <a:effectLst>
            <a:outerShdw blurRad="190500" algn="tl" rotWithShape="0">
              <a:srgbClr val="000000">
                <a:alpha val="70000"/>
              </a:srgbClr>
            </a:outerShdw>
          </a:effectLst>
        </p:spPr>
      </p:pic>
      <p:pic>
        <p:nvPicPr>
          <p:cNvPr id="23" name="Picture 22">
            <a:extLst>
              <a:ext uri="{FF2B5EF4-FFF2-40B4-BE49-F238E27FC236}">
                <a16:creationId xmlns:a16="http://schemas.microsoft.com/office/drawing/2014/main" id="{50BE3FFC-3BDC-4F1A-B3EB-3254DBE06C8C}"/>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202660" y="8057113"/>
            <a:ext cx="1335893" cy="888298"/>
          </a:xfrm>
          <a:prstGeom prst="rect">
            <a:avLst/>
          </a:prstGeom>
          <a:ln>
            <a:noFill/>
          </a:ln>
          <a:effectLst>
            <a:outerShdw blurRad="190500" algn="tl" rotWithShape="0">
              <a:srgbClr val="000000">
                <a:alpha val="70000"/>
              </a:srgbClr>
            </a:outerShdw>
          </a:effectLst>
        </p:spPr>
      </p:pic>
      <p:pic>
        <p:nvPicPr>
          <p:cNvPr id="25" name="Picture 24">
            <a:extLst>
              <a:ext uri="{FF2B5EF4-FFF2-40B4-BE49-F238E27FC236}">
                <a16:creationId xmlns:a16="http://schemas.microsoft.com/office/drawing/2014/main" id="{85FA2E11-B5B5-48BE-8D60-5F79E200AB1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449314" y="8057113"/>
            <a:ext cx="1330972" cy="888299"/>
          </a:xfrm>
          <a:prstGeom prst="rect">
            <a:avLst/>
          </a:prstGeom>
          <a:ln>
            <a:noFill/>
          </a:ln>
          <a:effectLst>
            <a:outerShdw blurRad="190500" algn="tl" rotWithShape="0">
              <a:srgbClr val="000000">
                <a:alpha val="70000"/>
              </a:srgbClr>
            </a:outerShdw>
          </a:effectLst>
        </p:spPr>
      </p:pic>
      <p:pic>
        <p:nvPicPr>
          <p:cNvPr id="27" name="Picture 26">
            <a:extLst>
              <a:ext uri="{FF2B5EF4-FFF2-40B4-BE49-F238E27FC236}">
                <a16:creationId xmlns:a16="http://schemas.microsoft.com/office/drawing/2014/main" id="{535DCC20-AC69-430E-AEC7-D8BCBE3AC82F}"/>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5071868" y="8057113"/>
            <a:ext cx="1330058" cy="89059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216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29</cp:revision>
  <dcterms:created xsi:type="dcterms:W3CDTF">2006-08-16T00:00:00Z</dcterms:created>
  <dcterms:modified xsi:type="dcterms:W3CDTF">2020-05-05T18:39:44Z</dcterms:modified>
</cp:coreProperties>
</file>