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60" y="-177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5/8/2019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jpeg"/><Relationship Id="rId3" Type="http://schemas.microsoft.com/office/2007/relationships/hdphoto" Target="../media/hdphoto1.wdp"/><Relationship Id="rId7" Type="http://schemas.openxmlformats.org/officeDocument/2006/relationships/image" Target="../media/image4.jp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2.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hyperlink" Target="http://www.charlestonislandagents.com/" TargetMode="Externa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hyperlink" Target="mailto:kwhitehead@kwchs.com"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7" y="15240"/>
            <a:ext cx="7752080" cy="542154"/>
          </a:xfrm>
        </p:spPr>
        <p:txBody>
          <a:bodyPr>
            <a:noAutofit/>
          </a:bodyPr>
          <a:lstStyle/>
          <a:p>
            <a:r>
              <a:rPr lang="en-US" sz="3000" b="1" i="1" dirty="0">
                <a:ln w="3175">
                  <a:noFill/>
                </a:ln>
                <a:effectLst>
                  <a:outerShdw blurRad="50800" dist="38100" dir="5400000" algn="t" rotWithShape="0">
                    <a:schemeClr val="bg1"/>
                  </a:outerShdw>
                </a:effectLst>
                <a:latin typeface="Gotham" panose="02000804040000020004" pitchFamily="2" charset="0"/>
              </a:rPr>
              <a:t>HUGE PRICE REDUCTION!!!!!</a:t>
            </a:r>
          </a:p>
        </p:txBody>
      </p:sp>
      <p:sp>
        <p:nvSpPr>
          <p:cNvPr id="3" name="Subtitle 2"/>
          <p:cNvSpPr>
            <a:spLocks noGrp="1"/>
          </p:cNvSpPr>
          <p:nvPr>
            <p:ph type="subTitle" idx="1"/>
          </p:nvPr>
        </p:nvSpPr>
        <p:spPr>
          <a:xfrm>
            <a:off x="-4763" y="4842541"/>
            <a:ext cx="7772400" cy="3052614"/>
          </a:xfrm>
        </p:spPr>
        <p:txBody>
          <a:bodyPr anchor="ctr">
            <a:noAutofit/>
          </a:bodyPr>
          <a:lstStyle/>
          <a:p>
            <a:r>
              <a:rPr lang="en-US" sz="1600" b="1" dirty="0">
                <a:solidFill>
                  <a:srgbClr val="FF0000"/>
                </a:solidFill>
                <a:effectLst>
                  <a:outerShdw blurRad="38100" dist="38100" dir="2700000" algn="tl">
                    <a:srgbClr val="000000">
                      <a:alpha val="43137"/>
                    </a:srgbClr>
                  </a:outerShdw>
                </a:effectLst>
                <a:latin typeface="Futura Bk BT" panose="020B0502020204020303" pitchFamily="34" charset="0"/>
              </a:rPr>
              <a:t>$150K PRICE REDUCTION </a:t>
            </a:r>
          </a:p>
          <a:p>
            <a:r>
              <a:rPr lang="en-US" sz="1200" dirty="0">
                <a:solidFill>
                  <a:schemeClr val="tx2">
                    <a:lumMod val="10000"/>
                  </a:schemeClr>
                </a:solidFill>
                <a:latin typeface="Futura Bk BT" panose="020B0502020204020303" pitchFamily="34" charset="0"/>
              </a:rPr>
              <a:t>Amazing location with breathtaking panoramic views of the Wando River!! This top floor condo is a rare find and an opportunity you won't want to miss. With over 3200 </a:t>
            </a:r>
            <a:r>
              <a:rPr lang="en-US" sz="1200" dirty="0" err="1">
                <a:solidFill>
                  <a:schemeClr val="tx2">
                    <a:lumMod val="10000"/>
                  </a:schemeClr>
                </a:solidFill>
                <a:latin typeface="Futura Bk BT" panose="020B0502020204020303" pitchFamily="34" charset="0"/>
              </a:rPr>
              <a:t>sq</a:t>
            </a:r>
            <a:r>
              <a:rPr lang="en-US" sz="1200" dirty="0">
                <a:solidFill>
                  <a:schemeClr val="tx2">
                    <a:lumMod val="10000"/>
                  </a:schemeClr>
                </a:solidFill>
                <a:latin typeface="Futura Bk BT" panose="020B0502020204020303" pitchFamily="34" charset="0"/>
              </a:rPr>
              <a:t> ft and 4 bedrooms 4.5 baths, this home has everything you need including a 50 ft boat slip! The Gourmet kitchen features a designer appliance package including a wine cooler, custom wood cabinets, granite countertops and backsplash, double convection ovens, convection microwave, and a generous walk-in pantry. The kitchen opens to the spacious living room with a gas fireplace and separate dining room. Both with 12 ft ceilings and views you can't find anywhere else! The master suite has separate his/hers walk in closets and a private entry to the back porch to enjoy your morning coffee or </a:t>
            </a:r>
            <a:r>
              <a:rPr lang="en-US" sz="1200" dirty="0" err="1">
                <a:solidFill>
                  <a:schemeClr val="tx2">
                    <a:lumMod val="10000"/>
                  </a:schemeClr>
                </a:solidFill>
                <a:latin typeface="Futura Bk BT" panose="020B0502020204020303" pitchFamily="34" charset="0"/>
              </a:rPr>
              <a:t>or</a:t>
            </a:r>
            <a:r>
              <a:rPr lang="en-US" sz="1200" dirty="0">
                <a:solidFill>
                  <a:schemeClr val="tx2">
                    <a:lumMod val="10000"/>
                  </a:schemeClr>
                </a:solidFill>
                <a:latin typeface="Futura Bk BT" panose="020B0502020204020303" pitchFamily="34" charset="0"/>
              </a:rPr>
              <a:t> catch the evening </a:t>
            </a:r>
            <a:r>
              <a:rPr lang="en-US" sz="1200" dirty="0" err="1">
                <a:solidFill>
                  <a:schemeClr val="tx2">
                    <a:lumMod val="10000"/>
                  </a:schemeClr>
                </a:solidFill>
                <a:latin typeface="Futura Bk BT" panose="020B0502020204020303" pitchFamily="34" charset="0"/>
              </a:rPr>
              <a:t>sunset..The</a:t>
            </a:r>
            <a:r>
              <a:rPr lang="en-US" sz="1200" dirty="0">
                <a:solidFill>
                  <a:schemeClr val="tx2">
                    <a:lumMod val="10000"/>
                  </a:schemeClr>
                </a:solidFill>
                <a:latin typeface="Futura Bk BT" panose="020B0502020204020303" pitchFamily="34" charset="0"/>
              </a:rPr>
              <a:t> luxurious master bath includes a beautiful double sink quartz vanity, new custom wood cabinetry with soft close drawers, marble countertops, a jetted spa tub, and a frameless glass enclosed shower with an impressive multi-shower system. The 3 guest bedrooms are all very spacious each with their own full bath and walk in closets. Other features include... electric powered Hunter Douglas blind system on many windows throughout the condo, lots of extra storage inside the unit and 2 designated parking spots in the garage. The dock is only shared with 9 total units and offers water and power. The shared roof top terrace is furnished with top of the line teak furniture and is perfect for entertaining!</a:t>
            </a:r>
          </a:p>
        </p:txBody>
      </p:sp>
      <p:sp>
        <p:nvSpPr>
          <p:cNvPr id="16" name="Rectangle 15"/>
          <p:cNvSpPr/>
          <p:nvPr/>
        </p:nvSpPr>
        <p:spPr>
          <a:xfrm>
            <a:off x="-4763" y="3000053"/>
            <a:ext cx="7772400" cy="707886"/>
          </a:xfrm>
          <a:prstGeom prst="rect">
            <a:avLst/>
          </a:prstGeom>
          <a:noFill/>
        </p:spPr>
        <p:txBody>
          <a:bodyPr wrap="square" anchor="ctr">
            <a:spAutoFit/>
          </a:bodyPr>
          <a:lstStyle/>
          <a:p>
            <a:pPr algn="ctr"/>
            <a:r>
              <a:rPr lang="nl-NL" sz="2400" b="1" dirty="0">
                <a:solidFill>
                  <a:schemeClr val="tx2">
                    <a:lumMod val="10000"/>
                  </a:schemeClr>
                </a:solidFill>
                <a:latin typeface="Futura Bk BT" panose="020B0502020204020303" pitchFamily="34" charset="0"/>
              </a:rPr>
              <a:t>134 Fairbanks Oak Allee 403</a:t>
            </a:r>
          </a:p>
          <a:p>
            <a:pPr algn="ctr"/>
            <a:r>
              <a:rPr lang="en-US" sz="1600" dirty="0">
                <a:solidFill>
                  <a:schemeClr val="tx2">
                    <a:lumMod val="10000"/>
                  </a:schemeClr>
                </a:solidFill>
                <a:latin typeface="Futura Bk BT" panose="020B0502020204020303" pitchFamily="34" charset="0"/>
              </a:rPr>
              <a:t>Daniel Island Park | Charleston, SC 29492 | MLS# 18030676 | $1,250,000</a:t>
            </a:r>
          </a:p>
        </p:txBody>
      </p:sp>
      <p:sp>
        <p:nvSpPr>
          <p:cNvPr id="17" name="Rectangle 16"/>
          <p:cNvSpPr/>
          <p:nvPr/>
        </p:nvSpPr>
        <p:spPr>
          <a:xfrm>
            <a:off x="-4763" y="9027468"/>
            <a:ext cx="7772400" cy="1031051"/>
          </a:xfrm>
          <a:prstGeom prst="rect">
            <a:avLst/>
          </a:prstGeom>
        </p:spPr>
        <p:txBody>
          <a:bodyPr wrap="square">
            <a:spAutoFit/>
          </a:bodyPr>
          <a:lstStyle/>
          <a:p>
            <a:pPr algn="ctr"/>
            <a:r>
              <a:rPr lang="en-US" sz="1600" b="1" dirty="0">
                <a:solidFill>
                  <a:schemeClr val="tx2">
                    <a:lumMod val="10000"/>
                  </a:schemeClr>
                </a:solidFill>
                <a:latin typeface="Futura Bk BT" panose="020B0502020204020303" pitchFamily="34" charset="0"/>
              </a:rPr>
              <a:t>Kristen Kern-Whitehead</a:t>
            </a:r>
          </a:p>
          <a:p>
            <a:pPr algn="ctr"/>
            <a:endParaRPr lang="en-US" sz="1050" b="1" dirty="0">
              <a:solidFill>
                <a:schemeClr val="tx2">
                  <a:lumMod val="10000"/>
                </a:schemeClr>
              </a:solidFill>
              <a:latin typeface="Futura Bk BT" panose="020B0502020204020303" pitchFamily="34" charset="0"/>
            </a:endParaRPr>
          </a:p>
          <a:p>
            <a:pPr algn="ctr"/>
            <a:r>
              <a:rPr lang="en-US" sz="1200" dirty="0">
                <a:solidFill>
                  <a:schemeClr val="bg1"/>
                </a:solidFill>
                <a:latin typeface="Futura Bk BT" panose="020B0502020204020303" pitchFamily="34" charset="0"/>
              </a:rPr>
              <a:t>Mobile - 843-670-1671</a:t>
            </a:r>
          </a:p>
          <a:p>
            <a:pPr algn="ctr"/>
            <a:r>
              <a:rPr lang="en-US" sz="1200" dirty="0">
                <a:solidFill>
                  <a:schemeClr val="tx2">
                    <a:lumMod val="10000"/>
                  </a:schemeClr>
                </a:solidFill>
                <a:latin typeface="Futura Bk BT" panose="020B0502020204020303" pitchFamily="34" charset="0"/>
                <a:hlinkClick r:id="rId4"/>
              </a:rPr>
              <a:t>kwhitehead@kwchs.com</a:t>
            </a:r>
            <a:endParaRPr lang="en-US" sz="1200" dirty="0">
              <a:solidFill>
                <a:schemeClr val="tx2">
                  <a:lumMod val="10000"/>
                </a:schemeClr>
              </a:solidFill>
              <a:latin typeface="Futura Bk BT" panose="020B0502020204020303" pitchFamily="34" charset="0"/>
            </a:endParaRPr>
          </a:p>
          <a:p>
            <a:pPr algn="ctr"/>
            <a:r>
              <a:rPr lang="en-US" sz="1000" dirty="0">
                <a:latin typeface="Futura Bk BT" panose="020B0502020204020303" pitchFamily="34" charset="0"/>
                <a:hlinkClick r:id="rId5" tooltip="View this web page"/>
              </a:rPr>
              <a:t>www.charlestonislandagents.com</a:t>
            </a:r>
            <a:endParaRPr lang="en-US" sz="1000" dirty="0">
              <a:solidFill>
                <a:schemeClr val="tx2">
                  <a:lumMod val="10000"/>
                </a:schemeClr>
              </a:solidFill>
              <a:latin typeface="Futura Bk BT" panose="020B0502020204020303" pitchFamily="34" charset="0"/>
            </a:endParaRPr>
          </a:p>
        </p:txBody>
      </p:sp>
      <p:grpSp>
        <p:nvGrpSpPr>
          <p:cNvPr id="8" name="Group 7"/>
          <p:cNvGrpSpPr/>
          <p:nvPr/>
        </p:nvGrpSpPr>
        <p:grpSpPr>
          <a:xfrm>
            <a:off x="118063" y="9009593"/>
            <a:ext cx="1786937" cy="1066800"/>
            <a:chOff x="50188" y="8991600"/>
            <a:chExt cx="1786937" cy="1066800"/>
          </a:xfrm>
        </p:grpSpPr>
        <p:pic>
          <p:nvPicPr>
            <p:cNvPr id="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0188" y="8991600"/>
              <a:ext cx="1786937" cy="3812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5457" y="9412069"/>
              <a:ext cx="1676399" cy="646331"/>
            </a:xfrm>
            <a:prstGeom prst="rect">
              <a:avLst/>
            </a:prstGeom>
          </p:spPr>
          <p:txBody>
            <a:bodyPr wrap="square">
              <a:spAutoFit/>
            </a:bodyPr>
            <a:lstStyle/>
            <a:p>
              <a:pPr algn="ctr"/>
              <a:r>
                <a:rPr lang="en-US" sz="900" dirty="0">
                  <a:solidFill>
                    <a:schemeClr val="tx2">
                      <a:lumMod val="10000"/>
                    </a:schemeClr>
                  </a:solidFill>
                  <a:latin typeface="Futura Bk BT" panose="020B0502020204020303" pitchFamily="34" charset="0"/>
                </a:rPr>
                <a:t>Keller Williams Realty</a:t>
              </a:r>
            </a:p>
            <a:p>
              <a:pPr algn="ctr"/>
              <a:r>
                <a:rPr lang="en-US" sz="900" dirty="0">
                  <a:solidFill>
                    <a:schemeClr val="tx2">
                      <a:lumMod val="10000"/>
                    </a:schemeClr>
                  </a:solidFill>
                  <a:latin typeface="Futura Bk BT" panose="020B0502020204020303" pitchFamily="34" charset="0"/>
                </a:rPr>
                <a:t>Charleston Islands</a:t>
              </a:r>
            </a:p>
            <a:p>
              <a:pPr algn="ctr"/>
              <a:r>
                <a:rPr lang="en-US" sz="900" dirty="0">
                  <a:solidFill>
                    <a:schemeClr val="tx2">
                      <a:lumMod val="10000"/>
                    </a:schemeClr>
                  </a:solidFill>
                  <a:latin typeface="Futura Bk BT" panose="020B0502020204020303" pitchFamily="34" charset="0"/>
                </a:rPr>
                <a:t>1304 Palm Blvd</a:t>
              </a:r>
            </a:p>
            <a:p>
              <a:pPr algn="ctr"/>
              <a:r>
                <a:rPr lang="en-US" sz="900" dirty="0">
                  <a:solidFill>
                    <a:schemeClr val="tx2">
                      <a:lumMod val="10000"/>
                    </a:schemeClr>
                  </a:solidFill>
                  <a:latin typeface="Futura Bk BT" panose="020B0502020204020303" pitchFamily="34" charset="0"/>
                </a:rPr>
                <a:t>Isle Of Palms, SC 29451</a:t>
              </a:r>
            </a:p>
          </p:txBody>
        </p:sp>
      </p:grpSp>
      <p:grpSp>
        <p:nvGrpSpPr>
          <p:cNvPr id="15" name="Group 14"/>
          <p:cNvGrpSpPr/>
          <p:nvPr/>
        </p:nvGrpSpPr>
        <p:grpSpPr>
          <a:xfrm>
            <a:off x="175356" y="616060"/>
            <a:ext cx="7412160" cy="2325327"/>
            <a:chOff x="175356" y="685799"/>
            <a:chExt cx="7412160" cy="2325327"/>
          </a:xfrm>
        </p:grpSpPr>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356" y="686607"/>
              <a:ext cx="3487990" cy="2323709"/>
            </a:xfrm>
            <a:prstGeom prst="rect">
              <a:avLst/>
            </a:prstGeom>
            <a:ln>
              <a:solidFill>
                <a:schemeClr val="tx1"/>
              </a:solid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99526" y="685799"/>
              <a:ext cx="3487990" cy="2325327"/>
            </a:xfrm>
            <a:prstGeom prst="rect">
              <a:avLst/>
            </a:prstGeom>
            <a:ln>
              <a:solidFill>
                <a:schemeClr val="tx1"/>
              </a:solidFill>
            </a:ln>
            <a:effectLst>
              <a:outerShdw blurRad="63500" sx="102000" sy="102000" algn="ctr" rotWithShape="0">
                <a:prstClr val="black">
                  <a:alpha val="40000"/>
                </a:prstClr>
              </a:outerShdw>
            </a:effectLst>
          </p:spPr>
        </p:pic>
      </p:grpSp>
      <p:grpSp>
        <p:nvGrpSpPr>
          <p:cNvPr id="7" name="Group 6"/>
          <p:cNvGrpSpPr/>
          <p:nvPr/>
        </p:nvGrpSpPr>
        <p:grpSpPr>
          <a:xfrm>
            <a:off x="175356" y="3766605"/>
            <a:ext cx="7412161" cy="1017270"/>
            <a:chOff x="175356" y="3810000"/>
            <a:chExt cx="7412161" cy="1017270"/>
          </a:xfrm>
        </p:grpSpPr>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356" y="3810000"/>
              <a:ext cx="1525905" cy="1017270"/>
            </a:xfrm>
            <a:prstGeom prst="rect">
              <a:avLst/>
            </a:prstGeom>
            <a:ln>
              <a:solidFill>
                <a:schemeClr val="tx1"/>
              </a:solid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7441" y="3810000"/>
              <a:ext cx="1525905" cy="1017270"/>
            </a:xfrm>
            <a:prstGeom prst="rect">
              <a:avLst/>
            </a:prstGeom>
            <a:ln>
              <a:solidFill>
                <a:schemeClr val="tx1"/>
              </a:solid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99526" y="3810000"/>
              <a:ext cx="1525905" cy="1017270"/>
            </a:xfrm>
            <a:prstGeom prst="rect">
              <a:avLst/>
            </a:prstGeom>
            <a:ln>
              <a:solidFill>
                <a:schemeClr val="tx1"/>
              </a:solid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61612" y="3810000"/>
              <a:ext cx="1525905" cy="1017270"/>
            </a:xfrm>
            <a:prstGeom prst="rect">
              <a:avLst/>
            </a:prstGeom>
            <a:ln>
              <a:solidFill>
                <a:schemeClr val="tx1"/>
              </a:solidFill>
            </a:ln>
            <a:effectLst>
              <a:outerShdw blurRad="63500" sx="102000" sy="102000" algn="ctr" rotWithShape="0">
                <a:prstClr val="black">
                  <a:alpha val="40000"/>
                </a:prstClr>
              </a:outerShdw>
            </a:effectLst>
          </p:spPr>
        </p:pic>
      </p:grpSp>
      <p:pic>
        <p:nvPicPr>
          <p:cNvPr id="11" name="Picture 10"/>
          <p:cNvPicPr>
            <a:picLocks noChangeAspect="1"/>
          </p:cNvPicPr>
          <p:nvPr/>
        </p:nvPicPr>
        <p:blipFill rotWithShape="1">
          <a:blip r:embed="rId13" cstate="print">
            <a:extLst>
              <a:ext uri="{28A0092B-C50C-407E-A947-70E740481C1C}">
                <a14:useLocalDpi xmlns:a14="http://schemas.microsoft.com/office/drawing/2010/main" val="0"/>
              </a:ext>
            </a:extLst>
          </a:blip>
          <a:srcRect l="55470" t="8333" r="6249" b="7541"/>
          <a:stretch/>
        </p:blipFill>
        <p:spPr>
          <a:xfrm>
            <a:off x="7057539" y="9064633"/>
            <a:ext cx="611017" cy="956720"/>
          </a:xfrm>
          <a:prstGeom prst="rect">
            <a:avLst/>
          </a:prstGeom>
        </p:spPr>
      </p:pic>
      <p:grpSp>
        <p:nvGrpSpPr>
          <p:cNvPr id="9" name="Group 8"/>
          <p:cNvGrpSpPr/>
          <p:nvPr/>
        </p:nvGrpSpPr>
        <p:grpSpPr>
          <a:xfrm>
            <a:off x="175356" y="7953820"/>
            <a:ext cx="7412161" cy="1014984"/>
            <a:chOff x="175356" y="7864201"/>
            <a:chExt cx="7412161" cy="1014984"/>
          </a:xfrm>
        </p:grpSpPr>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38584" y="7864201"/>
              <a:ext cx="1522476" cy="1014984"/>
            </a:xfrm>
            <a:prstGeom prst="rect">
              <a:avLst/>
            </a:prstGeom>
            <a:ln>
              <a:solidFill>
                <a:schemeClr val="tx1"/>
              </a:solid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5356" y="7864201"/>
              <a:ext cx="1522476" cy="1014984"/>
            </a:xfrm>
            <a:prstGeom prst="rect">
              <a:avLst/>
            </a:prstGeom>
            <a:ln>
              <a:solidFill>
                <a:schemeClr val="tx1"/>
              </a:solidFill>
            </a:ln>
            <a:effectLst>
              <a:outerShdw blurRad="63500" sx="102000" sy="102000" algn="ctr" rotWithShape="0">
                <a:prstClr val="black">
                  <a:alpha val="40000"/>
                </a:prstClr>
              </a:outerShdw>
            </a:effectLst>
          </p:spPr>
        </p:pic>
        <p:pic>
          <p:nvPicPr>
            <p:cNvPr id="25" name="Picture 2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65041" y="7865607"/>
              <a:ext cx="1522476" cy="1012172"/>
            </a:xfrm>
            <a:prstGeom prst="rect">
              <a:avLst/>
            </a:prstGeom>
            <a:ln>
              <a:solidFill>
                <a:schemeClr val="tx1"/>
              </a:solidFill>
            </a:ln>
            <a:effectLst>
              <a:outerShdw blurRad="63500" sx="102000" sy="102000" algn="ctr" rotWithShape="0">
                <a:prstClr val="black">
                  <a:alpha val="40000"/>
                </a:prstClr>
              </a:outerShdw>
            </a:effectLst>
          </p:spPr>
        </p:pic>
        <p:pic>
          <p:nvPicPr>
            <p:cNvPr id="27" name="Picture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101812" y="7864201"/>
              <a:ext cx="1522476" cy="1014984"/>
            </a:xfrm>
            <a:prstGeom prst="rect">
              <a:avLst/>
            </a:prstGeom>
            <a:ln>
              <a:solidFill>
                <a:schemeClr val="tx1"/>
              </a:solidFill>
            </a:ln>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333</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Futura Bk BT</vt:lpstr>
      <vt:lpstr>Gotham</vt:lpstr>
      <vt:lpstr>Office Theme</vt:lpstr>
      <vt:lpstr>HUGE PRICE REDUCTION!!!!!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35</cp:revision>
  <dcterms:created xsi:type="dcterms:W3CDTF">2006-08-16T00:00:00Z</dcterms:created>
  <dcterms:modified xsi:type="dcterms:W3CDTF">2019-05-08T18:04:53Z</dcterms:modified>
</cp:coreProperties>
</file>