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9144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1" d="100"/>
          <a:sy n="51" d="100"/>
        </p:scale>
        <p:origin x="1956" y="150"/>
      </p:cViewPr>
      <p:guideLst>
        <p:guide orient="horz" pos="288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828800"/>
            <a:ext cx="8229600" cy="24384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a:t>Click to edit Master title style</a:t>
            </a:r>
          </a:p>
        </p:txBody>
      </p:sp>
      <p:sp>
        <p:nvSpPr>
          <p:cNvPr id="28" name="Date Placeholder 27"/>
          <p:cNvSpPr>
            <a:spLocks noGrp="1"/>
          </p:cNvSpPr>
          <p:nvPr>
            <p:ph type="dt" sz="half" idx="10"/>
          </p:nvPr>
        </p:nvSpPr>
        <p:spPr/>
        <p:txBody>
          <a:bodyPr/>
          <a:lstStyle/>
          <a:p>
            <a:fld id="{1D8BD707-D9CF-40AE-B4C6-C98DA3205C09}" type="datetimeFigureOut">
              <a:rPr lang="en-US" smtClean="0"/>
              <a:pPr/>
              <a:t>10/12/2016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4442264"/>
            <a:ext cx="6400800" cy="23368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6185"/>
            <a:ext cx="2057400" cy="780203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66185"/>
            <a:ext cx="6019800" cy="780203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812800"/>
            <a:ext cx="7086600" cy="24384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1600200" y="3343715"/>
            <a:ext cx="7086600" cy="2012949"/>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8555568"/>
            <a:ext cx="762000" cy="486833"/>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2133601"/>
            <a:ext cx="4038600" cy="6034617"/>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2133601"/>
            <a:ext cx="4038600" cy="6034617"/>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4067"/>
            <a:ext cx="8229600" cy="1524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2046817"/>
            <a:ext cx="4040188" cy="1001183"/>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2046817"/>
            <a:ext cx="4041775" cy="1001183"/>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3149601"/>
            <a:ext cx="4040188" cy="5018617"/>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6" y="3149601"/>
            <a:ext cx="4041775" cy="5018617"/>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364067"/>
            <a:ext cx="3008313" cy="154940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a:t>Click to edit Master title style</a:t>
            </a:r>
          </a:p>
        </p:txBody>
      </p:sp>
      <p:sp>
        <p:nvSpPr>
          <p:cNvPr id="3" name="Text Placeholder 2"/>
          <p:cNvSpPr>
            <a:spLocks noGrp="1"/>
          </p:cNvSpPr>
          <p:nvPr>
            <p:ph type="body" idx="2"/>
          </p:nvPr>
        </p:nvSpPr>
        <p:spPr>
          <a:xfrm>
            <a:off x="457201" y="2032001"/>
            <a:ext cx="3008313" cy="6136217"/>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364067"/>
            <a:ext cx="5111750" cy="7804151"/>
          </a:xfrm>
        </p:spPr>
        <p:txBody>
          <a:bodyPr/>
          <a:lstStyle>
            <a:lvl1pPr>
              <a:defRPr sz="2600"/>
            </a:lvl1pPr>
            <a:lvl2pPr>
              <a:defRPr sz="2400"/>
            </a:lvl2pPr>
            <a:lvl3pPr>
              <a:defRPr sz="22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812800"/>
            <a:ext cx="5486400" cy="696384"/>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2442633"/>
            <a:ext cx="5486400" cy="52832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555716"/>
            <a:ext cx="5486400" cy="707136"/>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366184"/>
            <a:ext cx="8229600" cy="1524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a:t>Click to edit Master title style</a:t>
            </a:r>
          </a:p>
        </p:txBody>
      </p:sp>
      <p:sp>
        <p:nvSpPr>
          <p:cNvPr id="13" name="Text Placeholder 12"/>
          <p:cNvSpPr>
            <a:spLocks noGrp="1"/>
          </p:cNvSpPr>
          <p:nvPr>
            <p:ph type="body" idx="1"/>
          </p:nvPr>
        </p:nvSpPr>
        <p:spPr>
          <a:xfrm>
            <a:off x="457200" y="2133600"/>
            <a:ext cx="8229600" cy="62788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457200" y="8555568"/>
            <a:ext cx="2133600" cy="486833"/>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10/12/2016</a:t>
            </a:fld>
            <a:endParaRPr lang="en-US"/>
          </a:p>
        </p:txBody>
      </p:sp>
      <p:sp>
        <p:nvSpPr>
          <p:cNvPr id="3" name="Footer Placeholder 2"/>
          <p:cNvSpPr>
            <a:spLocks noGrp="1"/>
          </p:cNvSpPr>
          <p:nvPr>
            <p:ph type="ftr" sz="quarter" idx="3"/>
          </p:nvPr>
        </p:nvSpPr>
        <p:spPr>
          <a:xfrm>
            <a:off x="3124200" y="8555568"/>
            <a:ext cx="2895600" cy="486833"/>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8555568"/>
            <a:ext cx="762000" cy="486833"/>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830674" y="1405"/>
            <a:ext cx="7313326" cy="5484994"/>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Text Box 3"/>
          <p:cNvSpPr txBox="1">
            <a:spLocks noChangeArrowheads="1" noChangeShapeType="1"/>
          </p:cNvSpPr>
          <p:nvPr/>
        </p:nvSpPr>
        <p:spPr bwMode="auto">
          <a:xfrm>
            <a:off x="568224" y="-1"/>
            <a:ext cx="8575776" cy="11430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lvl="0" algn="r" fontAlgn="base">
              <a:spcBef>
                <a:spcPct val="0"/>
              </a:spcBef>
              <a:spcAft>
                <a:spcPct val="0"/>
              </a:spcAft>
            </a:pPr>
            <a:r>
              <a:rPr lang="en-US" sz="2400" dirty="0">
                <a:effectLst>
                  <a:outerShdw blurRad="38100" dist="38100" dir="2700000" algn="tl">
                    <a:srgbClr val="000000">
                      <a:alpha val="43137"/>
                    </a:srgbClr>
                  </a:outerShdw>
                </a:effectLst>
                <a:latin typeface="Trajan Pro" panose="02020502050506020301" pitchFamily="18" charset="0"/>
                <a:cs typeface="Arial" pitchFamily="34" charset="0"/>
              </a:rPr>
              <a:t>OPEN HOUSE</a:t>
            </a:r>
          </a:p>
          <a:p>
            <a:pPr lvl="0" algn="r" fontAlgn="base">
              <a:spcBef>
                <a:spcPct val="0"/>
              </a:spcBef>
              <a:spcAft>
                <a:spcPct val="0"/>
              </a:spcAft>
            </a:pPr>
            <a:r>
              <a:rPr lang="en-US" sz="1600">
                <a:effectLst>
                  <a:outerShdw blurRad="38100" dist="38100" dir="2700000" algn="tl">
                    <a:srgbClr val="000000">
                      <a:alpha val="43137"/>
                    </a:srgbClr>
                  </a:outerShdw>
                </a:effectLst>
                <a:latin typeface="Trajan Pro" panose="02020502050506020301" pitchFamily="18" charset="0"/>
                <a:cs typeface="Arial" pitchFamily="34" charset="0"/>
              </a:rPr>
              <a:t>Saturday, </a:t>
            </a:r>
            <a:r>
              <a:rPr lang="en-US" sz="1600" dirty="0">
                <a:effectLst>
                  <a:outerShdw blurRad="38100" dist="38100" dir="2700000" algn="tl">
                    <a:srgbClr val="000000">
                      <a:alpha val="43137"/>
                    </a:srgbClr>
                  </a:outerShdw>
                </a:effectLst>
                <a:latin typeface="Trajan Pro" panose="02020502050506020301" pitchFamily="18" charset="0"/>
                <a:cs typeface="Arial" pitchFamily="34" charset="0"/>
              </a:rPr>
              <a:t>Oct 15th</a:t>
            </a:r>
          </a:p>
          <a:p>
            <a:pPr lvl="0" algn="r" fontAlgn="base">
              <a:spcBef>
                <a:spcPct val="0"/>
              </a:spcBef>
              <a:spcAft>
                <a:spcPct val="0"/>
              </a:spcAft>
            </a:pPr>
            <a:r>
              <a:rPr lang="en-US" sz="1600" dirty="0">
                <a:effectLst>
                  <a:outerShdw blurRad="38100" dist="38100" dir="2700000" algn="tl">
                    <a:srgbClr val="000000">
                      <a:alpha val="43137"/>
                    </a:srgbClr>
                  </a:outerShdw>
                </a:effectLst>
                <a:latin typeface="Trajan Pro" panose="02020502050506020301" pitchFamily="18" charset="0"/>
                <a:cs typeface="Arial" pitchFamily="34" charset="0"/>
              </a:rPr>
              <a:t>1:00-4:00</a:t>
            </a:r>
            <a:endParaRPr kumimoji="0" lang="en-US" sz="1000" b="0" i="0" u="none" strike="noStrike" cap="none" normalizeH="0" baseline="0" dirty="0">
              <a:ln>
                <a:noFill/>
              </a:ln>
              <a:effectLst>
                <a:outerShdw blurRad="38100" dist="38100" dir="2700000" algn="tl">
                  <a:srgbClr val="000000">
                    <a:alpha val="43137"/>
                  </a:srgbClr>
                </a:outerShdw>
              </a:effectLst>
              <a:latin typeface="Trajan Pro" panose="02020502050506020301" pitchFamily="18" charset="0"/>
              <a:cs typeface="Arial" pitchFamily="34" charset="0"/>
            </a:endParaRPr>
          </a:p>
        </p:txBody>
      </p:sp>
      <p:sp>
        <p:nvSpPr>
          <p:cNvPr id="6" name="Rectangle 4"/>
          <p:cNvSpPr>
            <a:spLocks noChangeArrowheads="1"/>
          </p:cNvSpPr>
          <p:nvPr/>
        </p:nvSpPr>
        <p:spPr bwMode="auto">
          <a:xfrm>
            <a:off x="76200" y="7467600"/>
            <a:ext cx="5675869" cy="159592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 name="Text Box 9"/>
          <p:cNvSpPr txBox="1">
            <a:spLocks noChangeArrowheads="1"/>
          </p:cNvSpPr>
          <p:nvPr/>
        </p:nvSpPr>
        <p:spPr bwMode="auto">
          <a:xfrm>
            <a:off x="1830675" y="6266036"/>
            <a:ext cx="7313326" cy="26875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fontAlgn="base">
              <a:spcBef>
                <a:spcPct val="0"/>
              </a:spcBef>
              <a:spcAft>
                <a:spcPct val="0"/>
              </a:spcAft>
            </a:pPr>
            <a:r>
              <a:rPr lang="en-US" sz="1600" dirty="0">
                <a:latin typeface="Tw Cen MT" pitchFamily="34" charset="0"/>
                <a:cs typeface="Arial" pitchFamily="34" charset="0"/>
              </a:rPr>
              <a:t>Fully renovated in 2010, this 4 sided brick home has 1820 </a:t>
            </a:r>
            <a:r>
              <a:rPr lang="en-US" sz="1600" dirty="0" err="1">
                <a:latin typeface="Tw Cen MT" pitchFamily="34" charset="0"/>
                <a:cs typeface="Arial" pitchFamily="34" charset="0"/>
              </a:rPr>
              <a:t>sqft</a:t>
            </a:r>
            <a:r>
              <a:rPr lang="en-US" sz="1600" dirty="0">
                <a:latin typeface="Tw Cen MT" pitchFamily="34" charset="0"/>
                <a:cs typeface="Arial" pitchFamily="34" charset="0"/>
              </a:rPr>
              <a:t> with 3 beds and 2 full baths. The garage has been converted to heated and cooled space adding approximately 350 </a:t>
            </a:r>
            <a:r>
              <a:rPr lang="en-US" sz="1600" dirty="0" err="1">
                <a:latin typeface="Tw Cen MT" pitchFamily="34" charset="0"/>
                <a:cs typeface="Arial" pitchFamily="34" charset="0"/>
              </a:rPr>
              <a:t>sqft</a:t>
            </a:r>
            <a:r>
              <a:rPr lang="en-US" sz="1600" dirty="0">
                <a:latin typeface="Tw Cen MT" pitchFamily="34" charset="0"/>
                <a:cs typeface="Arial" pitchFamily="34" charset="0"/>
              </a:rPr>
              <a:t>. The homes has updated vinyl windows, smooth ceilings with fans in every room. The kitchen has been updated with granite counter tops, new cabinets and appliances, including refrigerator and can lighting. Hardwood floors throughout along with a wood burning fireplace. Attic has been insulated with spray foam. The crawl space has been encapsulated with vapor barrier. The yard is .33 acres with a fully fenced in backyard with nice landscaping and plenty of room to expand the home. There is a nice patio along with storage shed. There is no HOA for the neighborhood and a prime location off of Rifle Range</a:t>
            </a:r>
            <a:endParaRPr kumimoji="0" lang="en-US" sz="1600" b="0" i="0" u="none" strike="noStrike" cap="none" normalizeH="0" baseline="0" dirty="0">
              <a:ln>
                <a:noFill/>
              </a:ln>
              <a:effectLst/>
              <a:latin typeface="Arial" pitchFamily="34" charset="0"/>
              <a:cs typeface="Arial" pitchFamily="34" charset="0"/>
            </a:endParaRPr>
          </a:p>
        </p:txBody>
      </p:sp>
      <p:sp>
        <p:nvSpPr>
          <p:cNvPr id="9" name="Text Box 11"/>
          <p:cNvSpPr txBox="1">
            <a:spLocks noChangeArrowheads="1" noChangeShapeType="1"/>
          </p:cNvSpPr>
          <p:nvPr/>
        </p:nvSpPr>
        <p:spPr bwMode="auto">
          <a:xfrm>
            <a:off x="0" y="5671633"/>
            <a:ext cx="1909510" cy="1065416"/>
          </a:xfrm>
          <a:prstGeom prst="rect">
            <a:avLst/>
          </a:prstGeom>
          <a:noFill/>
          <a:ln w="0" algn="in">
            <a:noFill/>
            <a:miter lim="800000"/>
            <a:headEnd/>
            <a:tailEnd/>
          </a:ln>
          <a:effectLst/>
          <a:extLst/>
        </p:spPr>
        <p:txBody>
          <a:bodyPr vert="horz" wrap="square" lIns="36195" tIns="36195" rIns="36195" bIns="36195" numCol="1" anchor="t" anchorCtr="0" compatLnSpc="1">
            <a:prstTxWarp prst="textNoShape">
              <a:avLst/>
            </a:prstTxWarp>
          </a:bodyPr>
          <a:lstStyle/>
          <a:p>
            <a:pPr lvl="0" algn="ctr" fontAlgn="base">
              <a:spcBef>
                <a:spcPct val="0"/>
              </a:spcBef>
              <a:spcAft>
                <a:spcPct val="0"/>
              </a:spcAft>
            </a:pPr>
            <a:r>
              <a:rPr lang="en-US" sz="1600" b="1" dirty="0">
                <a:latin typeface="Tw Cen MT" pitchFamily="34" charset="0"/>
                <a:cs typeface="Arial" pitchFamily="34" charset="0"/>
              </a:rPr>
              <a:t>Jimmy </a:t>
            </a:r>
            <a:r>
              <a:rPr lang="en-US" sz="1600" b="1" dirty="0" err="1">
                <a:latin typeface="Tw Cen MT" pitchFamily="34" charset="0"/>
                <a:cs typeface="Arial" pitchFamily="34" charset="0"/>
              </a:rPr>
              <a:t>Banyas</a:t>
            </a:r>
            <a:endParaRPr lang="en-US" sz="1600" b="1" dirty="0">
              <a:latin typeface="Tw Cen MT" pitchFamily="34" charset="0"/>
              <a:cs typeface="Arial" pitchFamily="34" charset="0"/>
            </a:endParaRPr>
          </a:p>
          <a:p>
            <a:pPr lvl="0" algn="ctr" fontAlgn="base">
              <a:spcBef>
                <a:spcPct val="0"/>
              </a:spcBef>
              <a:spcAft>
                <a:spcPct val="0"/>
              </a:spcAft>
            </a:pPr>
            <a:endParaRPr lang="en-US" sz="1100" dirty="0">
              <a:latin typeface="Tw Cen MT" pitchFamily="34" charset="0"/>
              <a:cs typeface="Arial" pitchFamily="34" charset="0"/>
            </a:endParaRPr>
          </a:p>
          <a:p>
            <a:pPr lvl="0" algn="ctr" fontAlgn="base">
              <a:spcBef>
                <a:spcPct val="0"/>
              </a:spcBef>
              <a:spcAft>
                <a:spcPct val="0"/>
              </a:spcAft>
            </a:pPr>
            <a:r>
              <a:rPr lang="en-US" sz="1100" dirty="0">
                <a:latin typeface="Tw Cen MT" pitchFamily="34" charset="0"/>
                <a:cs typeface="Arial" pitchFamily="34" charset="0"/>
              </a:rPr>
              <a:t>(843) 822-2622</a:t>
            </a:r>
          </a:p>
          <a:p>
            <a:pPr lvl="0" algn="ctr" fontAlgn="base">
              <a:spcBef>
                <a:spcPct val="0"/>
              </a:spcBef>
              <a:spcAft>
                <a:spcPct val="0"/>
              </a:spcAft>
            </a:pPr>
            <a:r>
              <a:rPr lang="en-US" sz="1100" dirty="0">
                <a:latin typeface="Tw Cen MT" pitchFamily="34" charset="0"/>
                <a:cs typeface="Arial" pitchFamily="34" charset="0"/>
              </a:rPr>
              <a:t>jimmybanyas@gmail.com</a:t>
            </a:r>
            <a:endParaRPr kumimoji="0" lang="en-US" sz="1050" b="0" u="none" strike="noStrike" cap="none" normalizeH="0" baseline="0" dirty="0">
              <a:ln>
                <a:noFill/>
              </a:ln>
              <a:effectLst/>
              <a:latin typeface="Arial" pitchFamily="34" charset="0"/>
              <a:cs typeface="Arial" pitchFamily="34" charset="0"/>
            </a:endParaRPr>
          </a:p>
        </p:txBody>
      </p:sp>
      <p:pic>
        <p:nvPicPr>
          <p:cNvPr id="103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81" y="7005452"/>
            <a:ext cx="1560748" cy="696852"/>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12" name="Text Box 18"/>
          <p:cNvSpPr txBox="1">
            <a:spLocks noChangeArrowheads="1"/>
          </p:cNvSpPr>
          <p:nvPr/>
        </p:nvSpPr>
        <p:spPr bwMode="auto">
          <a:xfrm>
            <a:off x="0" y="7970707"/>
            <a:ext cx="1909510" cy="982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lvl="0" algn="ctr" fontAlgn="base">
              <a:spcBef>
                <a:spcPct val="0"/>
              </a:spcBef>
              <a:spcAft>
                <a:spcPct val="0"/>
              </a:spcAft>
            </a:pPr>
            <a:r>
              <a:rPr lang="en-US" sz="1100" dirty="0">
                <a:effectLst>
                  <a:outerShdw blurRad="38100" dist="38100" dir="2700000" algn="tl">
                    <a:srgbClr val="000000">
                      <a:alpha val="43137"/>
                    </a:srgbClr>
                  </a:outerShdw>
                </a:effectLst>
                <a:latin typeface="Tw Cen MT" pitchFamily="34" charset="0"/>
                <a:cs typeface="Arial" pitchFamily="34" charset="0"/>
              </a:rPr>
              <a:t>AgentOwned Charleston Group</a:t>
            </a:r>
          </a:p>
          <a:p>
            <a:pPr lvl="0" algn="ctr" fontAlgn="base">
              <a:spcBef>
                <a:spcPct val="0"/>
              </a:spcBef>
              <a:spcAft>
                <a:spcPct val="0"/>
              </a:spcAft>
            </a:pPr>
            <a:r>
              <a:rPr lang="en-US" sz="1100" dirty="0">
                <a:effectLst>
                  <a:outerShdw blurRad="38100" dist="38100" dir="2700000" algn="tl">
                    <a:srgbClr val="000000">
                      <a:alpha val="43137"/>
                    </a:srgbClr>
                  </a:outerShdw>
                </a:effectLst>
                <a:latin typeface="Tw Cen MT" pitchFamily="34" charset="0"/>
                <a:cs typeface="Arial" pitchFamily="34" charset="0"/>
              </a:rPr>
              <a:t>902 Savannah Hwy</a:t>
            </a:r>
          </a:p>
          <a:p>
            <a:pPr lvl="0" algn="ctr" fontAlgn="base">
              <a:spcBef>
                <a:spcPct val="0"/>
              </a:spcBef>
              <a:spcAft>
                <a:spcPct val="0"/>
              </a:spcAft>
            </a:pPr>
            <a:r>
              <a:rPr lang="en-US" sz="1100" dirty="0">
                <a:effectLst>
                  <a:outerShdw blurRad="38100" dist="38100" dir="2700000" algn="tl">
                    <a:srgbClr val="000000">
                      <a:alpha val="43137"/>
                    </a:srgbClr>
                  </a:outerShdw>
                </a:effectLst>
                <a:latin typeface="Tw Cen MT" pitchFamily="34" charset="0"/>
                <a:cs typeface="Arial" pitchFamily="34" charset="0"/>
              </a:rPr>
              <a:t>Charleston, SC 29407</a:t>
            </a:r>
          </a:p>
          <a:p>
            <a:pPr lvl="0" algn="ctr" fontAlgn="base">
              <a:spcBef>
                <a:spcPct val="0"/>
              </a:spcBef>
              <a:spcAft>
                <a:spcPct val="0"/>
              </a:spcAft>
            </a:pPr>
            <a:r>
              <a:rPr lang="en-US" sz="900" dirty="0">
                <a:effectLst>
                  <a:outerShdw blurRad="38100" dist="38100" dir="2700000" algn="tl">
                    <a:srgbClr val="000000">
                      <a:alpha val="43137"/>
                    </a:srgbClr>
                  </a:outerShdw>
                </a:effectLst>
                <a:latin typeface="Tw Cen MT" pitchFamily="34" charset="0"/>
                <a:cs typeface="Arial" pitchFamily="34" charset="0"/>
              </a:rPr>
              <a:t>Real </a:t>
            </a:r>
            <a:r>
              <a:rPr kumimoji="0" lang="en-US" sz="900" b="0" i="0" u="none" strike="noStrike" cap="none" normalizeH="0" baseline="0" dirty="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t>Estate ● Mortgage</a:t>
            </a:r>
            <a:br>
              <a:rPr kumimoji="0" lang="en-US" sz="900" b="0" i="0" u="none" strike="noStrike" cap="none" normalizeH="0" baseline="0" dirty="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br>
            <a:r>
              <a:rPr kumimoji="0" lang="en-US" sz="900" b="0" i="0" u="none" strike="noStrike" cap="none" normalizeH="0" baseline="0" dirty="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t>Insurance ● Business Brokerage</a:t>
            </a:r>
            <a:endParaRPr kumimoji="0" lang="en-US" sz="1200" b="0"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3" name="WordArt 20"/>
          <p:cNvSpPr>
            <a:spLocks noChangeArrowheads="1" noChangeShapeType="1" noTextEdit="1"/>
          </p:cNvSpPr>
          <p:nvPr/>
        </p:nvSpPr>
        <p:spPr bwMode="auto">
          <a:xfrm>
            <a:off x="9829800" y="5181600"/>
            <a:ext cx="2345672" cy="466138"/>
          </a:xfrm>
          <a:prstGeom prst="rect">
            <a:avLst/>
          </a:prstGeom>
        </p:spPr>
        <p:txBody>
          <a:bodyPr wrap="none" fromWordArt="1">
            <a:prstTxWarp prst="textPlain">
              <a:avLst>
                <a:gd name="adj" fmla="val 50000"/>
              </a:avLst>
            </a:prstTxWarp>
          </a:bodyPr>
          <a:lstStyle/>
          <a:p>
            <a:pPr algn="ctr" rtl="0">
              <a:buNone/>
            </a:pPr>
            <a:r>
              <a:rPr lang="en-US" sz="3600" kern="10" spc="720" dirty="0">
                <a:ln w="9525">
                  <a:solidFill>
                    <a:srgbClr val="000000"/>
                  </a:solidFill>
                  <a:round/>
                  <a:headEnd/>
                  <a:tailEnd/>
                </a:ln>
                <a:solidFill>
                  <a:srgbClr val="FFFF00"/>
                </a:solidFill>
                <a:effectLst>
                  <a:outerShdw dist="45791" dir="3378596" algn="ctr" rotWithShape="0">
                    <a:srgbClr val="4D4D4D">
                      <a:alpha val="80000"/>
                    </a:srgbClr>
                  </a:outerShdw>
                </a:effectLst>
                <a:latin typeface="Tw Cen MT"/>
              </a:rPr>
              <a:t>$450,000</a:t>
            </a:r>
          </a:p>
        </p:txBody>
      </p:sp>
      <p:pic>
        <p:nvPicPr>
          <p:cNvPr id="1039" name="Picture 1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49803" y="2277436"/>
            <a:ext cx="1209905" cy="90742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1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49802" y="1168253"/>
            <a:ext cx="1209906" cy="90742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48523" y="57151"/>
            <a:ext cx="1212465" cy="90934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10175326" y="4197640"/>
            <a:ext cx="1654620" cy="523220"/>
          </a:xfrm>
          <a:prstGeom prst="rect">
            <a:avLst/>
          </a:prstGeom>
        </p:spPr>
        <p:txBody>
          <a:bodyPr wrap="none">
            <a:spAutoFit/>
          </a:bodyPr>
          <a:lstStyle/>
          <a:p>
            <a:pPr lvl="0" algn="ctr" fontAlgn="base">
              <a:spcBef>
                <a:spcPct val="0"/>
              </a:spcBef>
              <a:spcAft>
                <a:spcPct val="0"/>
              </a:spcAft>
            </a:pPr>
            <a:r>
              <a:rPr lang="en-US" sz="2800" dirty="0">
                <a:solidFill>
                  <a:srgbClr val="FFFF00"/>
                </a:solidFill>
                <a:effectLst>
                  <a:outerShdw blurRad="38100" dist="38100" dir="2700000" algn="tl">
                    <a:srgbClr val="000000">
                      <a:alpha val="43137"/>
                    </a:srgbClr>
                  </a:outerShdw>
                </a:effectLst>
                <a:latin typeface="Tw Cen MT" pitchFamily="34" charset="0"/>
                <a:cs typeface="Arial" pitchFamily="34" charset="0"/>
              </a:rPr>
              <a:t>$450,000</a:t>
            </a:r>
          </a:p>
        </p:txBody>
      </p:sp>
      <p:sp>
        <p:nvSpPr>
          <p:cNvPr id="21" name="Text Box 3"/>
          <p:cNvSpPr txBox="1">
            <a:spLocks noChangeArrowheads="1" noChangeShapeType="1"/>
          </p:cNvSpPr>
          <p:nvPr/>
        </p:nvSpPr>
        <p:spPr bwMode="auto">
          <a:xfrm>
            <a:off x="1830675" y="5486400"/>
            <a:ext cx="7313326"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ctr" anchorCtr="0" compatLnSpc="1">
            <a:prstTxWarp prst="textNoShape">
              <a:avLst/>
            </a:prstTxWarp>
          </a:bodyPr>
          <a:lstStyle/>
          <a:p>
            <a:pPr lvl="0" algn="ctr" fontAlgn="base">
              <a:spcBef>
                <a:spcPct val="0"/>
              </a:spcBef>
              <a:spcAft>
                <a:spcPct val="0"/>
              </a:spcAft>
            </a:pPr>
            <a:r>
              <a:rPr lang="en-US" sz="2800" b="1" dirty="0">
                <a:effectLst>
                  <a:outerShdw blurRad="38100" dist="38100" dir="2700000" algn="tl">
                    <a:srgbClr val="000000">
                      <a:alpha val="43137"/>
                    </a:srgbClr>
                  </a:outerShdw>
                </a:effectLst>
                <a:latin typeface="Tw Cen MT" pitchFamily="34" charset="0"/>
                <a:cs typeface="Arial" pitchFamily="34" charset="0"/>
              </a:rPr>
              <a:t>1351 </a:t>
            </a:r>
            <a:r>
              <a:rPr lang="en-US" sz="2800" b="1" dirty="0" err="1">
                <a:effectLst>
                  <a:outerShdw blurRad="38100" dist="38100" dir="2700000" algn="tl">
                    <a:srgbClr val="000000">
                      <a:alpha val="43137"/>
                    </a:srgbClr>
                  </a:outerShdw>
                </a:effectLst>
                <a:latin typeface="Tw Cen MT" pitchFamily="34" charset="0"/>
                <a:cs typeface="Arial" pitchFamily="34" charset="0"/>
              </a:rPr>
              <a:t>Roddington</a:t>
            </a:r>
            <a:r>
              <a:rPr lang="en-US" sz="2800" b="1" dirty="0">
                <a:effectLst>
                  <a:outerShdw blurRad="38100" dist="38100" dir="2700000" algn="tl">
                    <a:srgbClr val="000000">
                      <a:alpha val="43137"/>
                    </a:srgbClr>
                  </a:outerShdw>
                </a:effectLst>
                <a:latin typeface="Tw Cen MT" pitchFamily="34" charset="0"/>
                <a:cs typeface="Arial" pitchFamily="34" charset="0"/>
              </a:rPr>
              <a:t> Street</a:t>
            </a:r>
          </a:p>
          <a:p>
            <a:pPr lvl="0" algn="ctr" fontAlgn="base">
              <a:spcBef>
                <a:spcPct val="0"/>
              </a:spcBef>
              <a:spcAft>
                <a:spcPct val="0"/>
              </a:spcAft>
            </a:pPr>
            <a:r>
              <a:rPr lang="en-US" b="1" dirty="0">
                <a:effectLst>
                  <a:outerShdw blurRad="38100" dist="38100" dir="2700000" algn="tl">
                    <a:srgbClr val="000000">
                      <a:alpha val="43137"/>
                    </a:srgbClr>
                  </a:outerShdw>
                </a:effectLst>
                <a:latin typeface="Tw Cen MT" pitchFamily="34" charset="0"/>
                <a:cs typeface="Arial" pitchFamily="34" charset="0"/>
              </a:rPr>
              <a:t>The Village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a:effectLst>
                  <a:outerShdw blurRad="38100" dist="38100" dir="2700000" algn="tl">
                    <a:srgbClr val="000000">
                      <a:alpha val="43137"/>
                    </a:srgbClr>
                  </a:outerShdw>
                </a:effectLst>
                <a:latin typeface="Tw Cen MT" pitchFamily="34" charset="0"/>
                <a:cs typeface="Arial" pitchFamily="34" charset="0"/>
              </a:rPr>
              <a:t> Mount Pleasant, SC 29464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a:effectLst>
                  <a:outerShdw blurRad="38100" dist="38100" dir="2700000" algn="tl">
                    <a:srgbClr val="000000">
                      <a:alpha val="43137"/>
                    </a:srgbClr>
                  </a:outerShdw>
                </a:effectLst>
                <a:latin typeface="Tw Cen MT" pitchFamily="34" charset="0"/>
                <a:cs typeface="Arial" pitchFamily="34" charset="0"/>
              </a:rPr>
              <a:t> MLS# 16023852 </a:t>
            </a: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b="1" dirty="0">
                <a:effectLst>
                  <a:outerShdw blurRad="38100" dist="38100" dir="2700000" algn="tl">
                    <a:srgbClr val="000000">
                      <a:alpha val="43137"/>
                    </a:srgbClr>
                  </a:outerShdw>
                </a:effectLst>
                <a:latin typeface="Tw Cen MT" pitchFamily="34" charset="0"/>
                <a:cs typeface="Arial" pitchFamily="34" charset="0"/>
              </a:rPr>
              <a:t> $379,000</a:t>
            </a:r>
            <a:endParaRPr kumimoji="0" lang="en-US" sz="1050" b="1" i="0" u="none" strike="noStrike" cap="none" normalizeH="0" baseline="0" dirty="0">
              <a:ln>
                <a:noFill/>
              </a:ln>
              <a:effectLst>
                <a:outerShdw blurRad="38100" dist="38100" dir="2700000" algn="tl">
                  <a:srgbClr val="000000">
                    <a:alpha val="43137"/>
                  </a:srgbClr>
                </a:outerShdw>
              </a:effectLst>
              <a:latin typeface="Tw Cen MT" pitchFamily="34" charset="0"/>
              <a:cs typeface="Arial" pitchFamily="34" charset="0"/>
            </a:endParaRPr>
          </a:p>
        </p:txBody>
      </p:sp>
      <p:pic>
        <p:nvPicPr>
          <p:cNvPr id="32" name="Picture 15"/>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49803" y="3386618"/>
            <a:ext cx="1209905" cy="90742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3" name="Picture 15"/>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49802" y="4495800"/>
            <a:ext cx="1209906" cy="907429"/>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2"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5047" y="8953632"/>
            <a:ext cx="139417" cy="190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8590167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68</TotalTime>
  <Words>199</Words>
  <Application>Microsoft Office PowerPoint</Application>
  <PresentationFormat>Custom</PresentationFormat>
  <Paragraphs>16</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Book Antiqua</vt:lpstr>
      <vt:lpstr>Lucida Sans</vt:lpstr>
      <vt:lpstr>Trajan Pro</vt:lpstr>
      <vt:lpstr>Tw Cen MT</vt:lpstr>
      <vt:lpstr>Wingdings</vt:lpstr>
      <vt:lpstr>Wingdings 2</vt:lpstr>
      <vt:lpstr>Wingdings 3</vt:lpstr>
      <vt:lpstr>Apex</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 Price</cp:lastModifiedBy>
  <cp:revision>20</cp:revision>
  <dcterms:created xsi:type="dcterms:W3CDTF">2006-08-16T00:00:00Z</dcterms:created>
  <dcterms:modified xsi:type="dcterms:W3CDTF">2016-10-12T17:21:57Z</dcterms:modified>
</cp:coreProperties>
</file>