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3152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5151"/>
    <a:srgbClr val="CB74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299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496484"/>
            <a:ext cx="6217920" cy="3183467"/>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4802717"/>
            <a:ext cx="5486400" cy="2207683"/>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1C050A-0281-4CBD-87DC-D66496C7F22E}"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415247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1C050A-0281-4CBD-87DC-D66496C7F22E}"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2272001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486834"/>
            <a:ext cx="157734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1C050A-0281-4CBD-87DC-D66496C7F22E}"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1385335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1C050A-0281-4CBD-87DC-D66496C7F22E}"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1999749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279653"/>
            <a:ext cx="6309360" cy="3803649"/>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119286"/>
            <a:ext cx="6309360" cy="2000249"/>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1C050A-0281-4CBD-87DC-D66496C7F22E}"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33209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1C050A-0281-4CBD-87DC-D66496C7F22E}" type="datetimeFigureOut">
              <a:rPr lang="en-US" smtClean="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169215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6836"/>
            <a:ext cx="630936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241551"/>
            <a:ext cx="3094672"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241551"/>
            <a:ext cx="3109913"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1C050A-0281-4CBD-87DC-D66496C7F22E}" type="datetimeFigureOut">
              <a:rPr lang="en-US" smtClean="0"/>
              <a:t>1/28/2025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27798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1C050A-0281-4CBD-87DC-D66496C7F22E}" type="datetimeFigureOut">
              <a:rPr lang="en-US" smtClean="0"/>
              <a:t>1/28/2025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4293349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1C050A-0281-4CBD-87DC-D66496C7F22E}" type="datetimeFigureOut">
              <a:rPr lang="en-US" smtClean="0"/>
              <a:t>1/28/2025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238512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316569"/>
            <a:ext cx="3703320" cy="6498167"/>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51C050A-0281-4CBD-87DC-D66496C7F22E}" type="datetimeFigureOut">
              <a:rPr lang="en-US" smtClean="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3731058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316569"/>
            <a:ext cx="3703320" cy="6498167"/>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51C050A-0281-4CBD-87DC-D66496C7F22E}" type="datetimeFigureOut">
              <a:rPr lang="en-US" smtClean="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3735719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486836"/>
            <a:ext cx="630936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8475136"/>
            <a:ext cx="1645920" cy="486833"/>
          </a:xfrm>
          <a:prstGeom prst="rect">
            <a:avLst/>
          </a:prstGeom>
        </p:spPr>
        <p:txBody>
          <a:bodyPr vert="horz" lIns="91440" tIns="45720" rIns="91440" bIns="45720" rtlCol="0" anchor="ctr"/>
          <a:lstStyle>
            <a:lvl1pPr algn="l">
              <a:defRPr sz="960">
                <a:solidFill>
                  <a:schemeClr val="tx1">
                    <a:tint val="75000"/>
                  </a:schemeClr>
                </a:solidFill>
              </a:defRPr>
            </a:lvl1pPr>
          </a:lstStyle>
          <a:p>
            <a:fld id="{C51C050A-0281-4CBD-87DC-D66496C7F22E}" type="datetimeFigureOut">
              <a:rPr lang="en-US" smtClean="0"/>
              <a:t>1/28/2025</a:t>
            </a:fld>
            <a:endParaRPr lang="en-US"/>
          </a:p>
        </p:txBody>
      </p:sp>
      <p:sp>
        <p:nvSpPr>
          <p:cNvPr id="5" name="Footer Placeholder 4"/>
          <p:cNvSpPr>
            <a:spLocks noGrp="1"/>
          </p:cNvSpPr>
          <p:nvPr>
            <p:ph type="ftr" sz="quarter" idx="3"/>
          </p:nvPr>
        </p:nvSpPr>
        <p:spPr>
          <a:xfrm>
            <a:off x="2423160" y="8475136"/>
            <a:ext cx="2468880" cy="486833"/>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66360" y="8475136"/>
            <a:ext cx="1645920" cy="486833"/>
          </a:xfrm>
          <a:prstGeom prst="rect">
            <a:avLst/>
          </a:prstGeom>
        </p:spPr>
        <p:txBody>
          <a:bodyPr vert="horz" lIns="91440" tIns="45720" rIns="91440" bIns="45720" rtlCol="0" anchor="ctr"/>
          <a:lstStyle>
            <a:lvl1pPr algn="r">
              <a:defRPr sz="960">
                <a:solidFill>
                  <a:schemeClr val="tx1">
                    <a:tint val="75000"/>
                  </a:schemeClr>
                </a:solidFill>
              </a:defRPr>
            </a:lvl1pPr>
          </a:lstStyle>
          <a:p>
            <a:fld id="{B85F121A-62C6-4D63-A322-DA209086ED2C}" type="slidenum">
              <a:rPr lang="en-US" smtClean="0"/>
              <a:t>‹#›</a:t>
            </a:fld>
            <a:endParaRPr lang="en-US"/>
          </a:p>
        </p:txBody>
      </p:sp>
    </p:spTree>
    <p:extLst>
      <p:ext uri="{BB962C8B-B14F-4D97-AF65-F5344CB8AC3E}">
        <p14:creationId xmlns:p14="http://schemas.microsoft.com/office/powerpoint/2010/main" val="42554082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739E625-0FBE-6C77-C16C-7E0852659194}"/>
              </a:ext>
            </a:extLst>
          </p:cNvPr>
          <p:cNvSpPr>
            <a:spLocks noChangeArrowheads="1"/>
          </p:cNvSpPr>
          <p:nvPr/>
        </p:nvSpPr>
        <p:spPr bwMode="auto">
          <a:xfrm>
            <a:off x="0" y="8961473"/>
            <a:ext cx="7315200" cy="91440"/>
          </a:xfrm>
          <a:prstGeom prst="rect">
            <a:avLst/>
          </a:prstGeom>
          <a:solidFill>
            <a:srgbClr val="CB743E">
              <a:alpha val="50196"/>
            </a:srgbClr>
          </a:solidFill>
          <a:ln>
            <a:noFill/>
          </a:ln>
          <a:effectLst/>
        </p:spPr>
        <p:txBody>
          <a:bodyPr vert="horz" wrap="square" lIns="36576" tIns="36576" rIns="36576" bIns="36576" numCol="1" anchor="t" anchorCtr="0" compatLnSpc="1">
            <a:prstTxWarp prst="textNoShape">
              <a:avLst/>
            </a:prstTxWarp>
          </a:bodyPr>
          <a:lstStyle/>
          <a:p>
            <a:endParaRPr lang="en-US"/>
          </a:p>
        </p:txBody>
      </p:sp>
      <p:sp>
        <p:nvSpPr>
          <p:cNvPr id="5" name="Rectangle 3">
            <a:extLst>
              <a:ext uri="{FF2B5EF4-FFF2-40B4-BE49-F238E27FC236}">
                <a16:creationId xmlns:a16="http://schemas.microsoft.com/office/drawing/2014/main" id="{D1615EE0-4282-DC98-2915-2D46A9D5D600}"/>
              </a:ext>
            </a:extLst>
          </p:cNvPr>
          <p:cNvSpPr>
            <a:spLocks noChangeArrowheads="1"/>
          </p:cNvSpPr>
          <p:nvPr/>
        </p:nvSpPr>
        <p:spPr bwMode="auto">
          <a:xfrm rot="5400000">
            <a:off x="3378639" y="3991989"/>
            <a:ext cx="174625" cy="6673850"/>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4">
            <a:extLst>
              <a:ext uri="{FF2B5EF4-FFF2-40B4-BE49-F238E27FC236}">
                <a16:creationId xmlns:a16="http://schemas.microsoft.com/office/drawing/2014/main" id="{BFC58723-1105-BA89-E269-912D9B2CD6CC}"/>
              </a:ext>
            </a:extLst>
          </p:cNvPr>
          <p:cNvSpPr>
            <a:spLocks noChangeArrowheads="1"/>
          </p:cNvSpPr>
          <p:nvPr/>
        </p:nvSpPr>
        <p:spPr bwMode="auto">
          <a:xfrm>
            <a:off x="0" y="86096"/>
            <a:ext cx="7315200" cy="92075"/>
          </a:xfrm>
          <a:prstGeom prst="rect">
            <a:avLst/>
          </a:prstGeom>
          <a:solidFill>
            <a:srgbClr val="515151">
              <a:alpha val="50196"/>
            </a:srgbClr>
          </a:solidFill>
          <a:ln>
            <a:noFill/>
          </a:ln>
          <a:effectLst/>
        </p:spPr>
        <p:txBody>
          <a:bodyPr vert="horz" wrap="square" lIns="36576" tIns="36576" rIns="36576" bIns="36576" numCol="1" anchor="t" anchorCtr="0" compatLnSpc="1">
            <a:prstTxWarp prst="textNoShape">
              <a:avLst/>
            </a:prstTxWarp>
          </a:bodyPr>
          <a:lstStyle/>
          <a:p>
            <a:endParaRPr lang="en-US"/>
          </a:p>
        </p:txBody>
      </p:sp>
      <p:grpSp>
        <p:nvGrpSpPr>
          <p:cNvPr id="7" name="Group 5">
            <a:extLst>
              <a:ext uri="{FF2B5EF4-FFF2-40B4-BE49-F238E27FC236}">
                <a16:creationId xmlns:a16="http://schemas.microsoft.com/office/drawing/2014/main" id="{9847E04A-B6C9-127B-C96A-873938AF59B3}"/>
              </a:ext>
            </a:extLst>
          </p:cNvPr>
          <p:cNvGrpSpPr>
            <a:grpSpLocks/>
          </p:cNvGrpSpPr>
          <p:nvPr/>
        </p:nvGrpSpPr>
        <p:grpSpPr bwMode="auto">
          <a:xfrm>
            <a:off x="1751452" y="-272037"/>
            <a:ext cx="150812" cy="161925"/>
            <a:chOff x="108470700" y="106527600"/>
            <a:chExt cx="151430" cy="162113"/>
          </a:xfrm>
        </p:grpSpPr>
        <p:sp>
          <p:nvSpPr>
            <p:cNvPr id="8" name="Oval 6">
              <a:extLst>
                <a:ext uri="{FF2B5EF4-FFF2-40B4-BE49-F238E27FC236}">
                  <a16:creationId xmlns:a16="http://schemas.microsoft.com/office/drawing/2014/main" id="{483036CA-90CE-FE98-0B7D-ABB969ABD73D}"/>
                </a:ext>
              </a:extLst>
            </p:cNvPr>
            <p:cNvSpPr>
              <a:spLocks noChangeArrowheads="1"/>
            </p:cNvSpPr>
            <p:nvPr/>
          </p:nvSpPr>
          <p:spPr bwMode="auto">
            <a:xfrm>
              <a:off x="108589965" y="106591840"/>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Oval 7">
              <a:extLst>
                <a:ext uri="{FF2B5EF4-FFF2-40B4-BE49-F238E27FC236}">
                  <a16:creationId xmlns:a16="http://schemas.microsoft.com/office/drawing/2014/main" id="{86779187-CFF9-3B39-6DFE-83FC7FBBEC56}"/>
                </a:ext>
              </a:extLst>
            </p:cNvPr>
            <p:cNvSpPr>
              <a:spLocks noChangeArrowheads="1"/>
            </p:cNvSpPr>
            <p:nvPr/>
          </p:nvSpPr>
          <p:spPr bwMode="auto">
            <a:xfrm>
              <a:off x="108550657" y="106570484"/>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Oval 8">
              <a:extLst>
                <a:ext uri="{FF2B5EF4-FFF2-40B4-BE49-F238E27FC236}">
                  <a16:creationId xmlns:a16="http://schemas.microsoft.com/office/drawing/2014/main" id="{F7C851FE-51D6-97B1-0B0D-584EA6273698}"/>
                </a:ext>
              </a:extLst>
            </p:cNvPr>
            <p:cNvSpPr>
              <a:spLocks noChangeArrowheads="1"/>
            </p:cNvSpPr>
            <p:nvPr/>
          </p:nvSpPr>
          <p:spPr bwMode="auto">
            <a:xfrm>
              <a:off x="108550657" y="106612972"/>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Oval 9">
              <a:extLst>
                <a:ext uri="{FF2B5EF4-FFF2-40B4-BE49-F238E27FC236}">
                  <a16:creationId xmlns:a16="http://schemas.microsoft.com/office/drawing/2014/main" id="{7E6C226E-CE3F-3BC7-E54E-9AB811B9764E}"/>
                </a:ext>
              </a:extLst>
            </p:cNvPr>
            <p:cNvSpPr>
              <a:spLocks noChangeArrowheads="1"/>
            </p:cNvSpPr>
            <p:nvPr/>
          </p:nvSpPr>
          <p:spPr bwMode="auto">
            <a:xfrm>
              <a:off x="108511348" y="106548732"/>
              <a:ext cx="32166"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Oval 10">
              <a:extLst>
                <a:ext uri="{FF2B5EF4-FFF2-40B4-BE49-F238E27FC236}">
                  <a16:creationId xmlns:a16="http://schemas.microsoft.com/office/drawing/2014/main" id="{568EC2E1-6931-DFC0-9D1A-9F452C4F6870}"/>
                </a:ext>
              </a:extLst>
            </p:cNvPr>
            <p:cNvSpPr>
              <a:spLocks noChangeArrowheads="1"/>
            </p:cNvSpPr>
            <p:nvPr/>
          </p:nvSpPr>
          <p:spPr bwMode="auto">
            <a:xfrm>
              <a:off x="108510008" y="106634329"/>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Oval 11">
              <a:extLst>
                <a:ext uri="{FF2B5EF4-FFF2-40B4-BE49-F238E27FC236}">
                  <a16:creationId xmlns:a16="http://schemas.microsoft.com/office/drawing/2014/main" id="{125CA49F-8AC4-FCDD-A991-17CA92B87D2B}"/>
                </a:ext>
              </a:extLst>
            </p:cNvPr>
            <p:cNvSpPr>
              <a:spLocks noChangeArrowheads="1"/>
            </p:cNvSpPr>
            <p:nvPr/>
          </p:nvSpPr>
          <p:spPr bwMode="auto">
            <a:xfrm>
              <a:off x="108472040" y="106527600"/>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Oval 12">
              <a:extLst>
                <a:ext uri="{FF2B5EF4-FFF2-40B4-BE49-F238E27FC236}">
                  <a16:creationId xmlns:a16="http://schemas.microsoft.com/office/drawing/2014/main" id="{1FD64A65-A6AF-AA00-F180-2B73ABE304A0}"/>
                </a:ext>
              </a:extLst>
            </p:cNvPr>
            <p:cNvSpPr>
              <a:spLocks noChangeArrowheads="1"/>
            </p:cNvSpPr>
            <p:nvPr/>
          </p:nvSpPr>
          <p:spPr bwMode="auto">
            <a:xfrm>
              <a:off x="108470700" y="106657426"/>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15" name="Group 13">
            <a:extLst>
              <a:ext uri="{FF2B5EF4-FFF2-40B4-BE49-F238E27FC236}">
                <a16:creationId xmlns:a16="http://schemas.microsoft.com/office/drawing/2014/main" id="{55DF4C68-EB3B-E965-10EE-59845DCCF5B4}"/>
              </a:ext>
            </a:extLst>
          </p:cNvPr>
          <p:cNvGrpSpPr>
            <a:grpSpLocks/>
          </p:cNvGrpSpPr>
          <p:nvPr/>
        </p:nvGrpSpPr>
        <p:grpSpPr bwMode="auto">
          <a:xfrm>
            <a:off x="1957827" y="-272037"/>
            <a:ext cx="152400" cy="161925"/>
            <a:chOff x="108677710" y="106527600"/>
            <a:chExt cx="151430" cy="162113"/>
          </a:xfrm>
        </p:grpSpPr>
        <p:sp>
          <p:nvSpPr>
            <p:cNvPr id="16" name="Oval 14">
              <a:extLst>
                <a:ext uri="{FF2B5EF4-FFF2-40B4-BE49-F238E27FC236}">
                  <a16:creationId xmlns:a16="http://schemas.microsoft.com/office/drawing/2014/main" id="{C682AA3B-1D3E-C381-E671-2B8560AF8992}"/>
                </a:ext>
              </a:extLst>
            </p:cNvPr>
            <p:cNvSpPr>
              <a:spLocks noChangeArrowheads="1"/>
            </p:cNvSpPr>
            <p:nvPr/>
          </p:nvSpPr>
          <p:spPr bwMode="auto">
            <a:xfrm>
              <a:off x="108796975" y="106591840"/>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Oval 15">
              <a:extLst>
                <a:ext uri="{FF2B5EF4-FFF2-40B4-BE49-F238E27FC236}">
                  <a16:creationId xmlns:a16="http://schemas.microsoft.com/office/drawing/2014/main" id="{76872C97-3F07-2173-65C2-EF6605316601}"/>
                </a:ext>
              </a:extLst>
            </p:cNvPr>
            <p:cNvSpPr>
              <a:spLocks noChangeArrowheads="1"/>
            </p:cNvSpPr>
            <p:nvPr/>
          </p:nvSpPr>
          <p:spPr bwMode="auto">
            <a:xfrm>
              <a:off x="108757667" y="106570484"/>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Oval 16">
              <a:extLst>
                <a:ext uri="{FF2B5EF4-FFF2-40B4-BE49-F238E27FC236}">
                  <a16:creationId xmlns:a16="http://schemas.microsoft.com/office/drawing/2014/main" id="{25D053B1-5877-06FB-A3FA-7C619B6F32D3}"/>
                </a:ext>
              </a:extLst>
            </p:cNvPr>
            <p:cNvSpPr>
              <a:spLocks noChangeArrowheads="1"/>
            </p:cNvSpPr>
            <p:nvPr/>
          </p:nvSpPr>
          <p:spPr bwMode="auto">
            <a:xfrm>
              <a:off x="108757667" y="106612972"/>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Oval 17">
              <a:extLst>
                <a:ext uri="{FF2B5EF4-FFF2-40B4-BE49-F238E27FC236}">
                  <a16:creationId xmlns:a16="http://schemas.microsoft.com/office/drawing/2014/main" id="{59FDD000-6E22-A829-06A8-9685C7AE13B5}"/>
                </a:ext>
              </a:extLst>
            </p:cNvPr>
            <p:cNvSpPr>
              <a:spLocks noChangeArrowheads="1"/>
            </p:cNvSpPr>
            <p:nvPr/>
          </p:nvSpPr>
          <p:spPr bwMode="auto">
            <a:xfrm>
              <a:off x="108718358" y="106548732"/>
              <a:ext cx="32166"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Oval 18">
              <a:extLst>
                <a:ext uri="{FF2B5EF4-FFF2-40B4-BE49-F238E27FC236}">
                  <a16:creationId xmlns:a16="http://schemas.microsoft.com/office/drawing/2014/main" id="{97A2B0F1-5AD4-000C-8941-2380A3109E9F}"/>
                </a:ext>
              </a:extLst>
            </p:cNvPr>
            <p:cNvSpPr>
              <a:spLocks noChangeArrowheads="1"/>
            </p:cNvSpPr>
            <p:nvPr/>
          </p:nvSpPr>
          <p:spPr bwMode="auto">
            <a:xfrm>
              <a:off x="108717018" y="106634329"/>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Oval 19">
              <a:extLst>
                <a:ext uri="{FF2B5EF4-FFF2-40B4-BE49-F238E27FC236}">
                  <a16:creationId xmlns:a16="http://schemas.microsoft.com/office/drawing/2014/main" id="{57891224-47C5-4F80-4629-DCAA8ED071A6}"/>
                </a:ext>
              </a:extLst>
            </p:cNvPr>
            <p:cNvSpPr>
              <a:spLocks noChangeArrowheads="1"/>
            </p:cNvSpPr>
            <p:nvPr/>
          </p:nvSpPr>
          <p:spPr bwMode="auto">
            <a:xfrm>
              <a:off x="108679050" y="106527600"/>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Oval 20">
              <a:extLst>
                <a:ext uri="{FF2B5EF4-FFF2-40B4-BE49-F238E27FC236}">
                  <a16:creationId xmlns:a16="http://schemas.microsoft.com/office/drawing/2014/main" id="{90C323C5-7542-5FAC-5BCC-C38C0A6D23BC}"/>
                </a:ext>
              </a:extLst>
            </p:cNvPr>
            <p:cNvSpPr>
              <a:spLocks noChangeArrowheads="1"/>
            </p:cNvSpPr>
            <p:nvPr/>
          </p:nvSpPr>
          <p:spPr bwMode="auto">
            <a:xfrm>
              <a:off x="108677710" y="106657426"/>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23" name="Text Box 21">
            <a:extLst>
              <a:ext uri="{FF2B5EF4-FFF2-40B4-BE49-F238E27FC236}">
                <a16:creationId xmlns:a16="http://schemas.microsoft.com/office/drawing/2014/main" id="{61ECD3E4-A45A-16E9-3033-9FD84E9A617F}"/>
              </a:ext>
            </a:extLst>
          </p:cNvPr>
          <p:cNvSpPr txBox="1">
            <a:spLocks noChangeArrowheads="1"/>
          </p:cNvSpPr>
          <p:nvPr/>
        </p:nvSpPr>
        <p:spPr bwMode="auto">
          <a:xfrm>
            <a:off x="129027" y="6068438"/>
            <a:ext cx="2136775" cy="1163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22">
            <a:extLst>
              <a:ext uri="{FF2B5EF4-FFF2-40B4-BE49-F238E27FC236}">
                <a16:creationId xmlns:a16="http://schemas.microsoft.com/office/drawing/2014/main" id="{61BA7C5F-5810-AB1D-1B73-49F724EA9DA4}"/>
              </a:ext>
            </a:extLst>
          </p:cNvPr>
          <p:cNvSpPr txBox="1">
            <a:spLocks noChangeArrowheads="1"/>
          </p:cNvSpPr>
          <p:nvPr/>
        </p:nvSpPr>
        <p:spPr bwMode="auto">
          <a:xfrm>
            <a:off x="121811" y="7164700"/>
            <a:ext cx="2514600" cy="8862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914400" eaLnBrk="0" fontAlgn="base" hangingPunct="0">
              <a:spcBef>
                <a:spcPct val="0"/>
              </a:spcBef>
              <a:spcAft>
                <a:spcPct val="0"/>
              </a:spcAft>
            </a:pPr>
            <a:r>
              <a:rPr kumimoji="0" lang="en-US" altLang="en-US" sz="1400" b="0" i="0" u="none" strike="noStrike" cap="none" normalizeH="0" baseline="0" dirty="0">
                <a:ln>
                  <a:noFill/>
                </a:ln>
                <a:solidFill>
                  <a:srgbClr val="000000"/>
                </a:solidFill>
                <a:effectLst/>
                <a:latin typeface="Gadugi" panose="020B0502040204020203" pitchFamily="34" charset="0"/>
                <a:ea typeface="Gadugi" panose="020B0502040204020203" pitchFamily="34" charset="0"/>
              </a:rPr>
              <a:t>For more info, please contact: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Gadugi" panose="020B0502040204020203" pitchFamily="34" charset="0"/>
                <a:ea typeface="Gadugi" panose="020B0502040204020203" pitchFamily="34" charset="0"/>
              </a:rPr>
              <a:t>Leah Rust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Gadugi" panose="020B0502040204020203" pitchFamily="34" charset="0"/>
                <a:ea typeface="Gadugi" panose="020B0502040204020203" pitchFamily="34" charset="0"/>
              </a:rPr>
              <a:t>843-709-9211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Gadugi" panose="020B0502040204020203" pitchFamily="34" charset="0"/>
                <a:ea typeface="Gadugi" panose="020B0502040204020203" pitchFamily="34" charset="0"/>
              </a:rPr>
              <a:t>leahmrust@gmail.com</a:t>
            </a:r>
          </a:p>
        </p:txBody>
      </p:sp>
      <p:sp>
        <p:nvSpPr>
          <p:cNvPr id="25" name="Text Box 23">
            <a:extLst>
              <a:ext uri="{FF2B5EF4-FFF2-40B4-BE49-F238E27FC236}">
                <a16:creationId xmlns:a16="http://schemas.microsoft.com/office/drawing/2014/main" id="{FBE6B385-A63D-07F8-963D-54E928C5F254}"/>
              </a:ext>
            </a:extLst>
          </p:cNvPr>
          <p:cNvSpPr txBox="1">
            <a:spLocks noChangeArrowheads="1"/>
          </p:cNvSpPr>
          <p:nvPr/>
        </p:nvSpPr>
        <p:spPr bwMode="auto">
          <a:xfrm>
            <a:off x="-2383342" y="4998627"/>
            <a:ext cx="2514600"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515151"/>
                </a:solidFill>
                <a:effectLst/>
                <a:latin typeface="Gadugi" panose="020B0502040204020203" pitchFamily="34" charset="0"/>
                <a:ea typeface="Gadugi" panose="020B0502040204020203" pitchFamily="34" charset="0"/>
              </a:rPr>
              <a:t>Leah Rust</a:t>
            </a:r>
            <a:endParaRPr kumimoji="0" lang="en-US" altLang="en-US" sz="1800" b="0" i="0" u="none" strike="noStrike" cap="none" normalizeH="0" baseline="0" dirty="0">
              <a:ln>
                <a:noFill/>
              </a:ln>
              <a:solidFill>
                <a:srgbClr val="515151"/>
              </a:solidFill>
              <a:effectLst/>
              <a:latin typeface="Gadugi" panose="020B0502040204020203" pitchFamily="34" charset="0"/>
              <a:ea typeface="Gadugi" panose="020B0502040204020203" pitchFamily="34" charset="0"/>
            </a:endParaRPr>
          </a:p>
        </p:txBody>
      </p:sp>
      <p:pic>
        <p:nvPicPr>
          <p:cNvPr id="1048" name="Picture 24">
            <a:extLst>
              <a:ext uri="{FF2B5EF4-FFF2-40B4-BE49-F238E27FC236}">
                <a16:creationId xmlns:a16="http://schemas.microsoft.com/office/drawing/2014/main" id="{9BBEF546-9E90-D1D0-A28B-36F50A46B6A9}"/>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2290" y="8147306"/>
            <a:ext cx="970585" cy="7187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6" name="Text Box 25">
            <a:extLst>
              <a:ext uri="{FF2B5EF4-FFF2-40B4-BE49-F238E27FC236}">
                <a16:creationId xmlns:a16="http://schemas.microsoft.com/office/drawing/2014/main" id="{497D73E1-3735-9D65-B6AC-9945E20AB164}"/>
              </a:ext>
            </a:extLst>
          </p:cNvPr>
          <p:cNvSpPr txBox="1">
            <a:spLocks noChangeArrowheads="1"/>
          </p:cNvSpPr>
          <p:nvPr/>
        </p:nvSpPr>
        <p:spPr bwMode="auto">
          <a:xfrm>
            <a:off x="121811" y="1369625"/>
            <a:ext cx="7071578" cy="15346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i="0" u="none" strike="noStrike" cap="none" normalizeH="0" baseline="0" dirty="0">
                <a:ln>
                  <a:noFill/>
                </a:ln>
                <a:solidFill>
                  <a:srgbClr val="515151"/>
                </a:solidFill>
                <a:effectLst/>
                <a:latin typeface="Gadugi" panose="020B0502040204020203" pitchFamily="34" charset="0"/>
                <a:ea typeface="Gadugi" panose="020B0502040204020203" pitchFamily="34" charset="0"/>
              </a:rPr>
              <a:t>Fully furnished 3 bed/2.5 bath upstairs unit available for rent in the Lakeshore neighborhood of Mount Pleasant. This stunning home features hardwood flooring throughout, charming furnishings, stainless steel appliances in the kitchen, a separate dining area perfect for entertaining, spacious bedrooms with their own spacious closets, laundry room with washer/dryer included, and a large screened-in porch overlooking the lake. Future tenants will also have access to the dock. This location is conveniently located near local restaurants and shopping centers such as Seaside Farms and Mount Pleasant Towne Center as well as a short drive to both Isle of Palms Beach and Sullivans Island. Small dogs negotiable. Off-street parking. All utilities are included.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i="0" u="none" strike="noStrike" cap="none" normalizeH="0" baseline="0" dirty="0">
                <a:ln>
                  <a:noFill/>
                </a:ln>
                <a:solidFill>
                  <a:srgbClr val="515151"/>
                </a:solidFill>
                <a:effectLst/>
                <a:latin typeface="Gadugi" panose="020B0502040204020203" pitchFamily="34" charset="0"/>
                <a:ea typeface="Gadugi" panose="020B0502040204020203" pitchFamily="34" charset="0"/>
              </a:rPr>
              <a:t>One year lease terms preferred. Available Now!</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900" i="0" u="none" strike="noStrike" cap="none" normalizeH="0" baseline="0" dirty="0">
              <a:ln>
                <a:noFill/>
              </a:ln>
              <a:solidFill>
                <a:srgbClr val="515151"/>
              </a:solidFill>
              <a:effectLst/>
              <a:latin typeface="Gadugi" panose="020B0502040204020203" pitchFamily="34" charset="0"/>
              <a:ea typeface="Gadugi" panose="020B05020402040202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i="1" u="none" strike="noStrike" cap="none" normalizeH="0" baseline="0" dirty="0">
                <a:ln>
                  <a:noFill/>
                </a:ln>
                <a:solidFill>
                  <a:srgbClr val="515151"/>
                </a:solidFill>
                <a:effectLst/>
                <a:latin typeface="Gadugi" panose="020B0502040204020203" pitchFamily="34" charset="0"/>
                <a:ea typeface="Gadugi" panose="020B0502040204020203" pitchFamily="34" charset="0"/>
              </a:rPr>
              <a:t>Non-Refundable Fees Applicable for Moving Forward: $75 Application Fee | $350 Pet Fee</a:t>
            </a:r>
          </a:p>
        </p:txBody>
      </p:sp>
      <p:pic>
        <p:nvPicPr>
          <p:cNvPr id="1050" name="Picture 26">
            <a:extLst>
              <a:ext uri="{FF2B5EF4-FFF2-40B4-BE49-F238E27FC236}">
                <a16:creationId xmlns:a16="http://schemas.microsoft.com/office/drawing/2014/main" id="{3846BE73-C17C-DD8C-2240-0F5D5EEBD6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776" b="5776"/>
          <a:stretch/>
        </p:blipFill>
        <p:spPr bwMode="auto">
          <a:xfrm>
            <a:off x="121811" y="2905885"/>
            <a:ext cx="2514600" cy="1668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51" name="Picture 27">
            <a:extLst>
              <a:ext uri="{FF2B5EF4-FFF2-40B4-BE49-F238E27FC236}">
                <a16:creationId xmlns:a16="http://schemas.microsoft.com/office/drawing/2014/main" id="{6A5DFCE3-DFF5-BA9A-F49F-7B1546B8C5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2905045" y="2907192"/>
            <a:ext cx="2003226" cy="1335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52" name="Picture 28">
            <a:extLst>
              <a:ext uri="{FF2B5EF4-FFF2-40B4-BE49-F238E27FC236}">
                <a16:creationId xmlns:a16="http://schemas.microsoft.com/office/drawing/2014/main" id="{49A12DBC-B13F-8B09-FD38-4ADFFAF60D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250" b="1250"/>
          <a:stretch/>
        </p:blipFill>
        <p:spPr bwMode="auto">
          <a:xfrm>
            <a:off x="121811" y="4797824"/>
            <a:ext cx="2514600" cy="16344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53" name="Picture 29">
            <a:extLst>
              <a:ext uri="{FF2B5EF4-FFF2-40B4-BE49-F238E27FC236}">
                <a16:creationId xmlns:a16="http://schemas.microsoft.com/office/drawing/2014/main" id="{4D1C2CD9-A301-BC2D-9DC7-6F9D7C748E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2904252" y="4457330"/>
            <a:ext cx="2004813" cy="13365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54" name="Picture 30">
            <a:extLst>
              <a:ext uri="{FF2B5EF4-FFF2-40B4-BE49-F238E27FC236}">
                <a16:creationId xmlns:a16="http://schemas.microsoft.com/office/drawing/2014/main" id="{5C9D1DAD-D89A-6C26-CB4F-E167780E20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5182741" y="4457330"/>
            <a:ext cx="2004813" cy="13365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55" name="Picture 31">
            <a:extLst>
              <a:ext uri="{FF2B5EF4-FFF2-40B4-BE49-F238E27FC236}">
                <a16:creationId xmlns:a16="http://schemas.microsoft.com/office/drawing/2014/main" id="{5D68E9BC-C867-9BB6-7181-BBCDE50F61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2904252" y="6011425"/>
            <a:ext cx="4281921" cy="28546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56" name="Picture 32">
            <a:extLst>
              <a:ext uri="{FF2B5EF4-FFF2-40B4-BE49-F238E27FC236}">
                <a16:creationId xmlns:a16="http://schemas.microsoft.com/office/drawing/2014/main" id="{2BD46859-DC33-BFAD-3793-5ACDC4A43D2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5181574" y="2905885"/>
            <a:ext cx="2007147" cy="1338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57" name="Picture 33">
            <a:extLst>
              <a:ext uri="{FF2B5EF4-FFF2-40B4-BE49-F238E27FC236}">
                <a16:creationId xmlns:a16="http://schemas.microsoft.com/office/drawing/2014/main" id="{CBA014CB-7801-C256-3376-E81FF0651D6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84714" y="8138266"/>
            <a:ext cx="762176" cy="7277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7" name="Text Box 45">
            <a:extLst>
              <a:ext uri="{FF2B5EF4-FFF2-40B4-BE49-F238E27FC236}">
                <a16:creationId xmlns:a16="http://schemas.microsoft.com/office/drawing/2014/main" id="{D44B18C4-BBE5-DCAC-69F5-1672F1543D9F}"/>
              </a:ext>
            </a:extLst>
          </p:cNvPr>
          <p:cNvSpPr txBox="1">
            <a:spLocks noChangeArrowheads="1"/>
          </p:cNvSpPr>
          <p:nvPr/>
        </p:nvSpPr>
        <p:spPr bwMode="auto">
          <a:xfrm>
            <a:off x="3324651" y="234868"/>
            <a:ext cx="3941890" cy="11341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Gadugi" panose="020B0502040204020203" pitchFamily="34" charset="0"/>
                <a:ea typeface="Gadugi" panose="020B0502040204020203" pitchFamily="34" charset="0"/>
              </a:rPr>
              <a:t>1351 Deep Water Drive</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Gadugi" panose="020B0502040204020203" pitchFamily="34" charset="0"/>
                <a:ea typeface="Gadugi" panose="020B0502040204020203" pitchFamily="34" charset="0"/>
              </a:rPr>
              <a:t>Lakeshore</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Gadugi" panose="020B0502040204020203" pitchFamily="34" charset="0"/>
                <a:ea typeface="Gadugi" panose="020B0502040204020203" pitchFamily="34" charset="0"/>
              </a:rPr>
              <a:t>Mount Pleasant, SC 29464</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Gadugi" panose="020B0502040204020203" pitchFamily="34" charset="0"/>
                <a:ea typeface="Gadugi" panose="020B0502040204020203" pitchFamily="34" charset="0"/>
              </a:rPr>
              <a:t>MLS# 24026336 | $3,900</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050" b="0" u="none" strike="noStrike" cap="none" normalizeH="0" baseline="0" dirty="0">
              <a:ln>
                <a:noFill/>
              </a:ln>
              <a:solidFill>
                <a:srgbClr val="000000"/>
              </a:solidFill>
              <a:effectLst/>
              <a:latin typeface="Gadugi" panose="020B0502040204020203" pitchFamily="34" charset="0"/>
              <a:ea typeface="Gadugi" panose="020B0502040204020203"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u="none" strike="noStrike" cap="none" normalizeH="0" baseline="0" dirty="0">
                <a:ln>
                  <a:noFill/>
                </a:ln>
                <a:solidFill>
                  <a:srgbClr val="000000"/>
                </a:solidFill>
                <a:effectLst/>
                <a:latin typeface="Gadugi" panose="020B0502040204020203" pitchFamily="34" charset="0"/>
                <a:ea typeface="Gadugi" panose="020B0502040204020203" pitchFamily="34" charset="0"/>
              </a:rPr>
              <a:t>3 Bed | 2½ Bath | 3,500 SF</a:t>
            </a:r>
            <a:endParaRPr kumimoji="0" lang="en-US" altLang="en-US" sz="1400" b="0" u="none" strike="noStrike" cap="none" normalizeH="0" baseline="0" dirty="0">
              <a:ln>
                <a:noFill/>
              </a:ln>
              <a:solidFill>
                <a:schemeClr val="tx1"/>
              </a:solidFill>
              <a:effectLst/>
              <a:latin typeface="Gadugi" panose="020B0502040204020203" pitchFamily="34" charset="0"/>
              <a:ea typeface="Gadugi" panose="020B0502040204020203" pitchFamily="34" charset="0"/>
            </a:endParaRPr>
          </a:p>
        </p:txBody>
      </p:sp>
      <p:sp>
        <p:nvSpPr>
          <p:cNvPr id="2" name="Text Box 25">
            <a:extLst>
              <a:ext uri="{FF2B5EF4-FFF2-40B4-BE49-F238E27FC236}">
                <a16:creationId xmlns:a16="http://schemas.microsoft.com/office/drawing/2014/main" id="{0D358889-1B5E-4AF3-65D3-53EC18BDCFDD}"/>
              </a:ext>
            </a:extLst>
          </p:cNvPr>
          <p:cNvSpPr txBox="1">
            <a:spLocks noChangeArrowheads="1"/>
          </p:cNvSpPr>
          <p:nvPr/>
        </p:nvSpPr>
        <p:spPr bwMode="auto">
          <a:xfrm>
            <a:off x="48659" y="237108"/>
            <a:ext cx="4694029" cy="11296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accent2"/>
                </a:solidFill>
                <a:effectLst/>
                <a:latin typeface="Gadugi" panose="020B0502040204020203" pitchFamily="34" charset="0"/>
                <a:ea typeface="Gadugi" panose="020B0502040204020203" pitchFamily="34" charset="0"/>
              </a:rPr>
              <a:t>RENT REDUCTION</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accent2"/>
                </a:solidFill>
                <a:effectLst/>
                <a:latin typeface="Gadugi" panose="020B0502040204020203" pitchFamily="34" charset="0"/>
                <a:ea typeface="Gadugi" panose="020B0502040204020203" pitchFamily="34" charset="0"/>
              </a:rPr>
              <a:t>Furnished Rental with a Water View</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accent2"/>
              </a:solidFill>
              <a:effectLst/>
              <a:latin typeface="Gadugi" panose="020B0502040204020203" pitchFamily="34" charset="0"/>
              <a:ea typeface="Gadugi" panose="020B0502040204020203"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accent2"/>
                </a:solidFill>
                <a:effectLst/>
                <a:latin typeface="Gadugi" panose="020B0502040204020203" pitchFamily="34" charset="0"/>
                <a:ea typeface="Gadugi" panose="020B0502040204020203" pitchFamily="34" charset="0"/>
              </a:rPr>
              <a:t>1-12 month lease will be considered and pets negotiable</a:t>
            </a:r>
          </a:p>
        </p:txBody>
      </p:sp>
      <p:pic>
        <p:nvPicPr>
          <p:cNvPr id="28" name="Picture 27" descr="A logo for a company&#10;&#10;Description automatically generated">
            <a:extLst>
              <a:ext uri="{FF2B5EF4-FFF2-40B4-BE49-F238E27FC236}">
                <a16:creationId xmlns:a16="http://schemas.microsoft.com/office/drawing/2014/main" id="{BA9DCA0C-7BF4-7EEE-1546-4EC51549A4C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09349" y="7794680"/>
            <a:ext cx="1326803" cy="899127"/>
          </a:xfrm>
          <a:prstGeom prst="rect">
            <a:avLst/>
          </a:prstGeom>
        </p:spPr>
      </p:pic>
      <p:sp>
        <p:nvSpPr>
          <p:cNvPr id="30" name="Text Box 22">
            <a:extLst>
              <a:ext uri="{FF2B5EF4-FFF2-40B4-BE49-F238E27FC236}">
                <a16:creationId xmlns:a16="http://schemas.microsoft.com/office/drawing/2014/main" id="{324CA4F5-0E0B-510F-E85D-8AEBAE0A3361}"/>
              </a:ext>
            </a:extLst>
          </p:cNvPr>
          <p:cNvSpPr txBox="1">
            <a:spLocks noChangeArrowheads="1"/>
          </p:cNvSpPr>
          <p:nvPr/>
        </p:nvSpPr>
        <p:spPr bwMode="auto">
          <a:xfrm>
            <a:off x="121811" y="6528628"/>
            <a:ext cx="2514600" cy="539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Gadugi" panose="020B0502040204020203" pitchFamily="34" charset="0"/>
                <a:ea typeface="Gadugi" panose="020B0502040204020203" pitchFamily="34" charset="0"/>
              </a:rPr>
              <a:t>Listed by LeasingAndManagement.com</a:t>
            </a:r>
          </a:p>
        </p:txBody>
      </p:sp>
    </p:spTree>
    <p:extLst>
      <p:ext uri="{BB962C8B-B14F-4D97-AF65-F5344CB8AC3E}">
        <p14:creationId xmlns:p14="http://schemas.microsoft.com/office/powerpoint/2010/main" val="35824991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TotalTime>
  <Words>218</Words>
  <Application>Microsoft Office PowerPoint</Application>
  <PresentationFormat>Custom</PresentationFormat>
  <Paragraphs>20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Gadugi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16</cp:revision>
  <dcterms:created xsi:type="dcterms:W3CDTF">2022-12-27T14:37:10Z</dcterms:created>
  <dcterms:modified xsi:type="dcterms:W3CDTF">2025-01-28T18:35:43Z</dcterms:modified>
</cp:coreProperties>
</file>