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85D"/>
    <a:srgbClr val="E15E2A"/>
    <a:srgbClr val="8E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2292"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681288" y="364067"/>
            <a:ext cx="3833813"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7"/>
            <a:ext cx="2256235"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5/9/2018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6.jp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pn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19" Type="http://schemas.openxmlformats.org/officeDocument/2006/relationships/image" Target="../media/image17.jp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11000" r="-11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218432"/>
            <a:ext cx="6858000" cy="2781041"/>
          </a:xfrm>
        </p:spPr>
        <p:txBody>
          <a:bodyPr anchor="ctr">
            <a:noAutofit/>
          </a:bodyPr>
          <a:lstStyle/>
          <a:p>
            <a:r>
              <a:rPr lang="en-US" sz="1200" b="1" dirty="0">
                <a:solidFill>
                  <a:schemeClr val="bg1"/>
                </a:solidFill>
                <a:latin typeface="Century Gothic" panose="020B0502020202020204" pitchFamily="34" charset="0"/>
              </a:rPr>
              <a:t>Lakefront living in Center Lake! This beautiful 3 bedroom, 2.5 bath + FROG home not only boasts a fantastic lake-front lot, it also has tons of beautiful upgrades throughout! As you walk in the front door, you'll immediately notice how meticulous the current owners keep this home. In the last few years, they have upgraded nearly everything: from the smooth ceilings and fresh paint throughout; to the gorgeous flooring (carbonized bamboo, porcelain and ceramic tile, and upstairs carpet). Not to mention impact resistant windows &amp; doors (except sunroom); bathrooms; HVAC; roof shingles; and so much more! And how about the GORGEOUS kitchen?! It features solid wood cabinets, soft close hardware, Bosch and Samsung stainless steel appliances, glass tile backsplash, under cabinet lighting and a spacious layout with loads of storage space. Neighbors love the Hidden Lakes &amp; Center Lake neighborhood for it's proximity to shopping, beaches, and downtown. It offers a community pool, clubhouse, tennis courts, playground, a huge freshwater lake and canal system and even boat/RV/trailer storage (*an additional fee.)</a:t>
            </a:r>
          </a:p>
          <a:p>
            <a:r>
              <a:rPr lang="en-US" sz="1200" b="1" i="1" dirty="0">
                <a:solidFill>
                  <a:schemeClr val="bg1"/>
                </a:solidFill>
                <a:latin typeface="Century Gothic" panose="020B0502020202020204" pitchFamily="34" charset="0"/>
              </a:rPr>
              <a:t>Come see this stunning home before it's gone!</a:t>
            </a:r>
          </a:p>
        </p:txBody>
      </p:sp>
      <p:pic>
        <p:nvPicPr>
          <p:cNvPr id="1026" name="Picture 2" descr="G:\All Web Sites\CVH\flyers\4204CoolidgeSt_060514\mark.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87005" y="7117509"/>
            <a:ext cx="806824" cy="80682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39000" y="5791200"/>
            <a:ext cx="1440233" cy="712693"/>
          </a:xfrm>
          <a:prstGeom prst="rect">
            <a:avLst/>
          </a:prstGeom>
          <a:effectLst>
            <a:outerShdw blurRad="63500" sx="102000" sy="102000" algn="ctr" rotWithShape="0">
              <a:prstClr val="black">
                <a:alpha val="70000"/>
              </a:prstClr>
            </a:outerShdw>
          </a:effectLst>
        </p:spPr>
      </p:pic>
      <p:sp>
        <p:nvSpPr>
          <p:cNvPr id="9" name="Rectangle 8"/>
          <p:cNvSpPr/>
          <p:nvPr/>
        </p:nvSpPr>
        <p:spPr>
          <a:xfrm>
            <a:off x="7543799" y="30479"/>
            <a:ext cx="4480065" cy="3276600"/>
          </a:xfrm>
          <a:prstGeom prst="rect">
            <a:avLst/>
          </a:prstGeom>
          <a:gradFill>
            <a:gsLst>
              <a:gs pos="10000">
                <a:schemeClr val="accent1"/>
              </a:gs>
              <a:gs pos="0">
                <a:schemeClr val="accent1"/>
              </a:gs>
              <a:gs pos="42000">
                <a:schemeClr val="accent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1138 Waterfront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Dr</a:t>
            </a:r>
            <a:endPar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588" dirty="0">
                <a:solidFill>
                  <a:schemeClr val="bg1"/>
                </a:solidFill>
                <a:effectLst>
                  <a:outerShdw blurRad="38100" dist="38100" dir="2700000" algn="tl">
                    <a:srgbClr val="000000">
                      <a:alpha val="43137"/>
                    </a:srgbClr>
                  </a:outerShdw>
                </a:effectLst>
                <a:latin typeface="Century Gothic" panose="020B0502020202020204" pitchFamily="34" charset="0"/>
              </a:rPr>
              <a:t>Hidden Lakes ~ Mt Pleasant ~ MLS# 16000069 ~ $765,000</a:t>
            </a:r>
          </a:p>
        </p:txBody>
      </p:sp>
      <p:sp>
        <p:nvSpPr>
          <p:cNvPr id="19" name="Rectangle 18"/>
          <p:cNvSpPr/>
          <p:nvPr/>
        </p:nvSpPr>
        <p:spPr>
          <a:xfrm>
            <a:off x="7070602" y="4577156"/>
            <a:ext cx="2703704" cy="907236"/>
          </a:xfrm>
          <a:prstGeom prst="rect">
            <a:avLst/>
          </a:prstGeom>
        </p:spPr>
        <p:txBody>
          <a:bodyPr wrap="square" anchor="ctr">
            <a:spAutoFit/>
          </a:bodyPr>
          <a:lstStyle/>
          <a:p>
            <a:pPr algn="ctr"/>
            <a:r>
              <a:rPr lang="en-US" sz="2118" dirty="0">
                <a:solidFill>
                  <a:schemeClr val="tx1">
                    <a:lumMod val="95000"/>
                    <a:lumOff val="5000"/>
                  </a:schemeClr>
                </a:solidFill>
                <a:latin typeface="Century Gothic" panose="020B0502020202020204" pitchFamily="34" charset="0"/>
              </a:rPr>
              <a:t>Mark Macpherson</a:t>
            </a:r>
          </a:p>
          <a:p>
            <a:pPr algn="ctr"/>
            <a:br>
              <a:rPr lang="en-US" sz="1059" dirty="0">
                <a:solidFill>
                  <a:schemeClr val="tx1">
                    <a:lumMod val="95000"/>
                    <a:lumOff val="5000"/>
                  </a:schemeClr>
                </a:solidFill>
                <a:latin typeface="Century Gothic" panose="020B0502020202020204" pitchFamily="34" charset="0"/>
              </a:rPr>
            </a:br>
            <a:r>
              <a:rPr lang="en-US" sz="1059" dirty="0">
                <a:solidFill>
                  <a:schemeClr val="tx1">
                    <a:lumMod val="95000"/>
                    <a:lumOff val="5000"/>
                  </a:schemeClr>
                </a:solidFill>
                <a:latin typeface="Century Gothic" panose="020B0502020202020204" pitchFamily="34" charset="0"/>
              </a:rPr>
              <a:t>mark@beachbreak-properties.com</a:t>
            </a:r>
          </a:p>
          <a:p>
            <a:pPr algn="ctr"/>
            <a:r>
              <a:rPr lang="en-US" sz="1059" dirty="0">
                <a:solidFill>
                  <a:schemeClr val="tx1">
                    <a:lumMod val="95000"/>
                    <a:lumOff val="5000"/>
                  </a:schemeClr>
                </a:solidFill>
                <a:latin typeface="Century Gothic" panose="020B0502020202020204" pitchFamily="34" charset="0"/>
              </a:rPr>
              <a:t>843.367.5640 Mobile</a:t>
            </a:r>
          </a:p>
        </p:txBody>
      </p:sp>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51235" y="8135469"/>
            <a:ext cx="878365" cy="806824"/>
          </a:xfrm>
          <a:prstGeom prst="rect">
            <a:avLst/>
          </a:prstGeom>
          <a:effectLst>
            <a:outerShdw blurRad="63500" sx="102000" sy="102000" algn="ctr" rotWithShape="0">
              <a:prstClr val="black">
                <a:alpha val="70000"/>
              </a:prstClr>
            </a:outerShdw>
          </a:effectLst>
        </p:spPr>
      </p:pic>
      <p:sp>
        <p:nvSpPr>
          <p:cNvPr id="2" name="Rectangle 1"/>
          <p:cNvSpPr/>
          <p:nvPr/>
        </p:nvSpPr>
        <p:spPr>
          <a:xfrm>
            <a:off x="0" y="2666374"/>
            <a:ext cx="6858000" cy="738664"/>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1358 Center Lake Drive</a:t>
            </a:r>
          </a:p>
          <a:p>
            <a:pPr algn="ctr"/>
            <a:r>
              <a:rPr lang="en-US" sz="18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Mount Pleasant, SC 29464 ~ MLS# 18007970 ~ $475,000</a:t>
            </a:r>
            <a:endParaRPr lang="en-US" sz="1800" b="1" i="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0" y="0"/>
            <a:ext cx="6858000" cy="446276"/>
          </a:xfrm>
          <a:prstGeom prst="rect">
            <a:avLst/>
          </a:prstGeom>
        </p:spPr>
        <p:txBody>
          <a:bodyPr wrap="square">
            <a:spAutoFit/>
          </a:bodyPr>
          <a:lstStyle/>
          <a:p>
            <a:pPr algn="ctr"/>
            <a:r>
              <a:rPr lang="en-US" sz="2300" b="1" i="1" dirty="0">
                <a:solidFill>
                  <a:srgbClr val="C00000"/>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Lakeside in Center Lake</a:t>
            </a:r>
            <a:endParaRPr lang="en-US" sz="2000" b="1" i="1" dirty="0">
              <a:solidFill>
                <a:srgbClr val="C00000"/>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20F9AAB1-8A51-4F69-B71F-70BF47E2C0DE}"/>
              </a:ext>
            </a:extLst>
          </p:cNvPr>
          <p:cNvGrpSpPr/>
          <p:nvPr/>
        </p:nvGrpSpPr>
        <p:grpSpPr>
          <a:xfrm>
            <a:off x="263210" y="7057238"/>
            <a:ext cx="6331580" cy="713232"/>
            <a:chOff x="276719" y="7057238"/>
            <a:chExt cx="6331580" cy="713232"/>
          </a:xfrm>
        </p:grpSpPr>
        <p:pic>
          <p:nvPicPr>
            <p:cNvPr id="32" name="Picture 31"/>
            <p:cNvPicPr>
              <a:picLocks noChangeAspect="1"/>
            </p:cNvPicPr>
            <p:nvPr/>
          </p:nvPicPr>
          <p:blipFill rotWithShape="1">
            <a:blip r:embed="rId7" cstate="print">
              <a:extLst>
                <a:ext uri="{28A0092B-C50C-407E-A947-70E740481C1C}">
                  <a14:useLocalDpi xmlns:a14="http://schemas.microsoft.com/office/drawing/2010/main" val="0"/>
                </a:ext>
              </a:extLst>
            </a:blip>
            <a:srcRect l="5625" r="5625"/>
            <a:stretch/>
          </p:blipFill>
          <p:spPr>
            <a:xfrm>
              <a:off x="5658809" y="7057238"/>
              <a:ext cx="949490" cy="713232"/>
            </a:xfrm>
            <a:prstGeom prst="rect">
              <a:avLst/>
            </a:prstGeom>
            <a:ln>
              <a:no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967763" y="7057238"/>
              <a:ext cx="949490" cy="713232"/>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313285" y="7057238"/>
              <a:ext cx="949490" cy="713232"/>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76719" y="7057238"/>
              <a:ext cx="949490" cy="713232"/>
            </a:xfrm>
            <a:prstGeom prst="rect">
              <a:avLst/>
            </a:prstGeom>
            <a:ln>
              <a:noFill/>
            </a:ln>
            <a:effectLst>
              <a:outerShdw blurRad="190500" algn="tl" rotWithShape="0">
                <a:srgbClr val="000000">
                  <a:alpha val="70000"/>
                </a:srgbClr>
              </a:outerShdw>
            </a:effectLst>
          </p:spPr>
        </p:pic>
        <p:pic>
          <p:nvPicPr>
            <p:cNvPr id="35" name="Picture 3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22241" y="7057238"/>
              <a:ext cx="949490" cy="713232"/>
            </a:xfrm>
            <a:prstGeom prst="rect">
              <a:avLst/>
            </a:prstGeom>
            <a:ln>
              <a:noFill/>
            </a:ln>
            <a:effectLst>
              <a:outerShdw blurRad="190500" algn="tl" rotWithShape="0">
                <a:srgbClr val="000000">
                  <a:alpha val="70000"/>
                </a:srgbClr>
              </a:outerShdw>
            </a:effectLst>
          </p:spPr>
        </p:pic>
      </p:grpSp>
      <p:grpSp>
        <p:nvGrpSpPr>
          <p:cNvPr id="7" name="Group 6">
            <a:extLst>
              <a:ext uri="{FF2B5EF4-FFF2-40B4-BE49-F238E27FC236}">
                <a16:creationId xmlns:a16="http://schemas.microsoft.com/office/drawing/2014/main" id="{B3CC5A78-35E9-4F20-8886-A99424BBBA4D}"/>
              </a:ext>
            </a:extLst>
          </p:cNvPr>
          <p:cNvGrpSpPr/>
          <p:nvPr/>
        </p:nvGrpSpPr>
        <p:grpSpPr>
          <a:xfrm>
            <a:off x="263210" y="3505200"/>
            <a:ext cx="6331580" cy="713232"/>
            <a:chOff x="276719" y="3505200"/>
            <a:chExt cx="6331580" cy="713232"/>
          </a:xfrm>
        </p:grpSpPr>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658809" y="3505200"/>
              <a:ext cx="949490" cy="713232"/>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967763" y="3505200"/>
              <a:ext cx="949490" cy="713232"/>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13285" y="3505200"/>
              <a:ext cx="949490" cy="713232"/>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76719" y="3505200"/>
              <a:ext cx="949490" cy="713232"/>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622241" y="3505200"/>
              <a:ext cx="949490" cy="713232"/>
            </a:xfrm>
            <a:prstGeom prst="rect">
              <a:avLst/>
            </a:prstGeom>
            <a:ln>
              <a:noFill/>
            </a:ln>
            <a:effectLst>
              <a:outerShdw blurRad="190500" algn="tl" rotWithShape="0">
                <a:srgbClr val="000000">
                  <a:alpha val="70000"/>
                </a:srgbClr>
              </a:outerShdw>
            </a:effectLst>
          </p:spPr>
        </p:pic>
      </p:grpSp>
      <p:pic>
        <p:nvPicPr>
          <p:cNvPr id="27" name="Picture 26"/>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638300" y="7828236"/>
            <a:ext cx="3581400" cy="1309238"/>
          </a:xfrm>
          <a:prstGeom prst="rect">
            <a:avLst/>
          </a:prstGeom>
          <a:effectLst/>
        </p:spPr>
      </p:pic>
      <p:grpSp>
        <p:nvGrpSpPr>
          <p:cNvPr id="8" name="Group 7">
            <a:extLst>
              <a:ext uri="{FF2B5EF4-FFF2-40B4-BE49-F238E27FC236}">
                <a16:creationId xmlns:a16="http://schemas.microsoft.com/office/drawing/2014/main" id="{DDC82D9D-0F7D-40B3-B0CC-8B0480A2F375}"/>
              </a:ext>
            </a:extLst>
          </p:cNvPr>
          <p:cNvGrpSpPr/>
          <p:nvPr/>
        </p:nvGrpSpPr>
        <p:grpSpPr>
          <a:xfrm>
            <a:off x="243788" y="504041"/>
            <a:ext cx="6370424" cy="2104568"/>
            <a:chOff x="280312" y="504041"/>
            <a:chExt cx="6370424" cy="2104568"/>
          </a:xfrm>
        </p:grpSpPr>
        <p:pic>
          <p:nvPicPr>
            <p:cNvPr id="30" name="Picture 29"/>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80312" y="504041"/>
              <a:ext cx="2920088" cy="2104568"/>
            </a:xfrm>
            <a:prstGeom prst="rect">
              <a:avLst/>
            </a:prstGeom>
            <a:ln>
              <a:noFill/>
            </a:ln>
            <a:effectLst>
              <a:outerShdw blurRad="190500" algn="tl" rotWithShape="0">
                <a:srgbClr val="000000">
                  <a:alpha val="70000"/>
                </a:srgbClr>
              </a:outerShdw>
            </a:effectLst>
          </p:spPr>
        </p:pic>
        <p:pic>
          <p:nvPicPr>
            <p:cNvPr id="29" name="Picture 28">
              <a:extLst>
                <a:ext uri="{FF2B5EF4-FFF2-40B4-BE49-F238E27FC236}">
                  <a16:creationId xmlns:a16="http://schemas.microsoft.com/office/drawing/2014/main" id="{CEB14B1A-ED42-4B03-8EF7-D2EC25D67D37}"/>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3733800" y="504041"/>
              <a:ext cx="2916936" cy="2104567"/>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TotalTime>
  <Words>255</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44</cp:revision>
  <dcterms:created xsi:type="dcterms:W3CDTF">2006-08-16T00:00:00Z</dcterms:created>
  <dcterms:modified xsi:type="dcterms:W3CDTF">2018-05-09T12:47:43Z</dcterms:modified>
</cp:coreProperties>
</file>