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1776"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6/9/2017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g"/><Relationship Id="rId3" Type="http://schemas.microsoft.com/office/2007/relationships/hdphoto" Target="../media/hdphoto1.wdp"/><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png"/><Relationship Id="rId16" Type="http://schemas.openxmlformats.org/officeDocument/2006/relationships/image" Target="../media/image14.jpe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image" Target="../media/image2.gif"/><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Blur/>
                    </a14:imgEffect>
                  </a14:imgLayer>
                </a14:imgProps>
              </a:ext>
            </a:extLst>
          </a:blip>
          <a:srcRect/>
          <a:stretch>
            <a:fillRect l="-15000" r="-15000"/>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922" y="6097960"/>
            <a:ext cx="7788751" cy="1756977"/>
          </a:xfrm>
        </p:spPr>
        <p:txBody>
          <a:bodyPr anchor="ctr">
            <a:noAutofit/>
          </a:bodyPr>
          <a:lstStyle/>
          <a:p>
            <a:r>
              <a:rPr lang="en-US" sz="1600" dirty="0">
                <a:solidFill>
                  <a:schemeClr val="bg1"/>
                </a:solidFill>
                <a:effectLst>
                  <a:outerShdw blurRad="38100" dist="38100" dir="2700000" algn="tl">
                    <a:srgbClr val="000000">
                      <a:alpha val="43137"/>
                    </a:srgbClr>
                  </a:outerShdw>
                </a:effectLst>
                <a:latin typeface="Georgia" panose="02040502050405020303" pitchFamily="18" charset="0"/>
              </a:rPr>
              <a:t>This beautiful 3 bedroom, 2.5 bathroom home was completed in 2016! This property has everything you could ever dream of! From a beautiful kitchen with HUGE island, plenty of storage, open floor plan, upgrades galore, fenced in back yard, and a built in jacket nook. This property also has a loft that could be made into an additional bedroom! Also has remainder of builder warranty that will transfer to new owner! Buyer and buyers agent please verify all information of importance!</a:t>
            </a:r>
          </a:p>
        </p:txBody>
      </p:sp>
      <p:sp>
        <p:nvSpPr>
          <p:cNvPr id="13" name="Rectangle 12"/>
          <p:cNvSpPr/>
          <p:nvPr/>
        </p:nvSpPr>
        <p:spPr>
          <a:xfrm>
            <a:off x="-16351" y="9259905"/>
            <a:ext cx="7772400" cy="646331"/>
          </a:xfrm>
          <a:prstGeom prst="rect">
            <a:avLst/>
          </a:prstGeom>
        </p:spPr>
        <p:txBody>
          <a:bodyPr wrap="square">
            <a:spAutoFit/>
          </a:bodyPr>
          <a:lstStyle/>
          <a:p>
            <a:pPr algn="r"/>
            <a:r>
              <a:rPr lang="en-US" sz="1200" b="1" dirty="0">
                <a:solidFill>
                  <a:schemeClr val="bg1"/>
                </a:solidFill>
                <a:effectLst>
                  <a:outerShdw blurRad="38100" dist="38100" dir="2700000" algn="tl">
                    <a:srgbClr val="000000">
                      <a:alpha val="43137"/>
                    </a:srgbClr>
                  </a:outerShdw>
                </a:effectLst>
                <a:latin typeface="Georgia" panose="02040502050405020303" pitchFamily="18" charset="0"/>
              </a:rPr>
              <a:t>Carla C Davis</a:t>
            </a:r>
          </a:p>
          <a:p>
            <a:pPr algn="r"/>
            <a:r>
              <a:rPr lang="en-US" sz="1200" dirty="0">
                <a:solidFill>
                  <a:schemeClr val="bg1"/>
                </a:solidFill>
                <a:effectLst>
                  <a:outerShdw blurRad="38100" dist="38100" dir="2700000" algn="tl">
                    <a:srgbClr val="000000">
                      <a:alpha val="43137"/>
                    </a:srgbClr>
                  </a:outerShdw>
                </a:effectLst>
                <a:latin typeface="Georgia" panose="02040502050405020303" pitchFamily="18" charset="0"/>
              </a:rPr>
              <a:t>Mobile - (843) 437-4873</a:t>
            </a:r>
          </a:p>
          <a:p>
            <a:pPr algn="r"/>
            <a:r>
              <a:rPr lang="en-US" sz="1200" dirty="0">
                <a:solidFill>
                  <a:schemeClr val="bg1"/>
                </a:solidFill>
                <a:effectLst>
                  <a:outerShdw blurRad="38100" dist="38100" dir="2700000" algn="tl">
                    <a:srgbClr val="000000">
                      <a:alpha val="43137"/>
                    </a:srgbClr>
                  </a:outerShdw>
                </a:effectLst>
                <a:latin typeface="Georgia" panose="02040502050405020303" pitchFamily="18" charset="0"/>
              </a:rPr>
              <a:t>gaweber@tds.net</a:t>
            </a:r>
          </a:p>
        </p:txBody>
      </p:sp>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3208570" y="9273334"/>
            <a:ext cx="1352870" cy="6194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76405" y="9282988"/>
            <a:ext cx="2077372" cy="600164"/>
          </a:xfrm>
          <a:prstGeom prst="rect">
            <a:avLst/>
          </a:prstGeom>
        </p:spPr>
        <p:txBody>
          <a:bodyPr wrap="square">
            <a:spAutoFit/>
          </a:bodyPr>
          <a:lstStyle/>
          <a:p>
            <a:pPr algn="ctr"/>
            <a:r>
              <a:rPr lang="en-US" sz="1100" dirty="0">
                <a:solidFill>
                  <a:schemeClr val="bg1"/>
                </a:solidFill>
                <a:effectLst>
                  <a:outerShdw blurRad="38100" dist="38100" dir="2700000" algn="tl">
                    <a:srgbClr val="000000">
                      <a:alpha val="43137"/>
                    </a:srgbClr>
                  </a:outerShdw>
                </a:effectLst>
                <a:latin typeface="Georgia" panose="02040502050405020303" pitchFamily="18" charset="0"/>
              </a:rPr>
              <a:t>AgentOwned Premiere Group</a:t>
            </a:r>
          </a:p>
          <a:p>
            <a:pPr algn="ctr"/>
            <a:r>
              <a:rPr lang="en-US" sz="1100" dirty="0">
                <a:solidFill>
                  <a:schemeClr val="bg1"/>
                </a:solidFill>
                <a:effectLst>
                  <a:outerShdw blurRad="38100" dist="38100" dir="2700000" algn="tl">
                    <a:srgbClr val="000000">
                      <a:alpha val="43137"/>
                    </a:srgbClr>
                  </a:outerShdw>
                </a:effectLst>
                <a:latin typeface="Georgia" panose="02040502050405020303" pitchFamily="18" charset="0"/>
              </a:rPr>
              <a:t>141 A N. Main Street</a:t>
            </a:r>
          </a:p>
          <a:p>
            <a:pPr algn="ctr"/>
            <a:r>
              <a:rPr lang="en-US" sz="1100" dirty="0">
                <a:solidFill>
                  <a:schemeClr val="bg1"/>
                </a:solidFill>
                <a:effectLst>
                  <a:outerShdw blurRad="38100" dist="38100" dir="2700000" algn="tl">
                    <a:srgbClr val="000000">
                      <a:alpha val="43137"/>
                    </a:srgbClr>
                  </a:outerShdw>
                </a:effectLst>
                <a:latin typeface="Georgia" panose="02040502050405020303" pitchFamily="18" charset="0"/>
              </a:rPr>
              <a:t>Summerville, SC 29483</a:t>
            </a:r>
          </a:p>
        </p:txBody>
      </p:sp>
      <p:sp>
        <p:nvSpPr>
          <p:cNvPr id="5" name="Rectangle 4"/>
          <p:cNvSpPr/>
          <p:nvPr/>
        </p:nvSpPr>
        <p:spPr>
          <a:xfrm>
            <a:off x="-6728" y="5200661"/>
            <a:ext cx="7786363" cy="800219"/>
          </a:xfrm>
          <a:prstGeom prst="rect">
            <a:avLst/>
          </a:prstGeom>
        </p:spPr>
        <p:txBody>
          <a:bodyPr wrap="square" anchor="ctr">
            <a:spAutoFit/>
          </a:bodyPr>
          <a:lstStyle/>
          <a:p>
            <a:pPr algn="ctr"/>
            <a:r>
              <a:rPr lang="en-US" sz="2800" dirty="0">
                <a:solidFill>
                  <a:schemeClr val="bg1"/>
                </a:solidFill>
                <a:effectLst>
                  <a:outerShdw blurRad="38100" dist="38100" dir="2700000" algn="tl">
                    <a:srgbClr val="000000">
                      <a:alpha val="43137"/>
                    </a:srgbClr>
                  </a:outerShdw>
                </a:effectLst>
                <a:latin typeface="Georgia" panose="02040502050405020303" pitchFamily="18" charset="0"/>
              </a:rPr>
              <a:t>1358 Wild Goose Trail</a:t>
            </a:r>
          </a:p>
          <a:p>
            <a:pPr algn="ctr"/>
            <a:r>
              <a:rPr lang="en-US" sz="1800" dirty="0" err="1">
                <a:solidFill>
                  <a:schemeClr val="bg1"/>
                </a:solidFill>
                <a:effectLst>
                  <a:outerShdw blurRad="38100" dist="38100" dir="2700000" algn="tl">
                    <a:srgbClr val="000000">
                      <a:alpha val="43137"/>
                    </a:srgbClr>
                  </a:outerShdw>
                </a:effectLst>
                <a:latin typeface="Georgia" panose="02040502050405020303" pitchFamily="18" charset="0"/>
              </a:rPr>
              <a:t>Drakesborough</a:t>
            </a: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 | Summerville | MLS# 17015979 | $230,000</a:t>
            </a:r>
            <a:endParaRPr lang="en-US" sz="1600" dirty="0">
              <a:solidFill>
                <a:schemeClr val="bg1"/>
              </a:solidFill>
              <a:effectLst>
                <a:outerShdw blurRad="38100" dist="38100" dir="2700000" algn="tl">
                  <a:srgbClr val="000000">
                    <a:alpha val="43137"/>
                  </a:srgbClr>
                </a:outerShdw>
              </a:effectLst>
            </a:endParaRPr>
          </a:p>
        </p:txBody>
      </p:sp>
      <p:pic>
        <p:nvPicPr>
          <p:cNvPr id="25" name="Picture 2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85335" y="7952017"/>
            <a:ext cx="1224236" cy="1224236"/>
          </a:xfrm>
          <a:prstGeom prst="rect">
            <a:avLst/>
          </a:prstGeom>
          <a:ln>
            <a:noFill/>
          </a:ln>
          <a:effectLst>
            <a:outerShdw blurRad="190500" algn="tl" rotWithShape="0">
              <a:srgbClr val="000000">
                <a:alpha val="70000"/>
              </a:srgbClr>
            </a:outerShdw>
          </a:effectLst>
        </p:spPr>
      </p:pic>
      <p:pic>
        <p:nvPicPr>
          <p:cNvPr id="26" name="Picture 2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779110" y="7952017"/>
            <a:ext cx="1224236" cy="1224236"/>
          </a:xfrm>
          <a:prstGeom prst="rect">
            <a:avLst/>
          </a:prstGeom>
          <a:ln>
            <a:noFill/>
          </a:ln>
          <a:effectLst>
            <a:outerShdw blurRad="190500" algn="tl" rotWithShape="0">
              <a:srgbClr val="000000">
                <a:alpha val="70000"/>
              </a:srgbClr>
            </a:outerShdw>
          </a:effectLst>
        </p:spPr>
      </p:pic>
      <p:pic>
        <p:nvPicPr>
          <p:cNvPr id="18" name="Picture 1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260436" y="7952017"/>
            <a:ext cx="1224237" cy="1224237"/>
          </a:xfrm>
          <a:prstGeom prst="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272885" y="7952017"/>
            <a:ext cx="1224236" cy="1224236"/>
          </a:xfrm>
          <a:prstGeom prst="rect">
            <a:avLst/>
          </a:prstGeom>
          <a:ln>
            <a:noFill/>
          </a:ln>
          <a:effectLst>
            <a:outerShdw blurRad="190500" algn="tl" rotWithShape="0">
              <a:srgbClr val="000000">
                <a:alpha val="70000"/>
              </a:srgbClr>
            </a:outerShdw>
          </a:effectLst>
        </p:spPr>
      </p:pic>
      <p:sp>
        <p:nvSpPr>
          <p:cNvPr id="10" name="Rectangle 9"/>
          <p:cNvSpPr/>
          <p:nvPr/>
        </p:nvSpPr>
        <p:spPr>
          <a:xfrm>
            <a:off x="-7922" y="6554"/>
            <a:ext cx="7788751" cy="954107"/>
          </a:xfrm>
          <a:prstGeom prst="rect">
            <a:avLst/>
          </a:prstGeom>
        </p:spPr>
        <p:txBody>
          <a:bodyPr wrap="square">
            <a:spAutoFit/>
          </a:bodyPr>
          <a:lstStyle/>
          <a:p>
            <a:pPr algn="ctr"/>
            <a:r>
              <a:rPr lang="en-US" sz="3200" i="1" dirty="0">
                <a:solidFill>
                  <a:schemeClr val="bg1"/>
                </a:solidFill>
                <a:effectLst>
                  <a:outerShdw blurRad="38100" dist="38100" dir="2700000" algn="tl">
                    <a:srgbClr val="000000">
                      <a:alpha val="43137"/>
                    </a:srgbClr>
                  </a:outerShdw>
                </a:effectLst>
                <a:latin typeface="Georgia" panose="02040502050405020303" pitchFamily="18" charset="0"/>
              </a:rPr>
              <a:t>Got to see it to believe it!</a:t>
            </a:r>
          </a:p>
          <a:p>
            <a:pPr algn="ctr"/>
            <a:r>
              <a:rPr lang="en-US" sz="2400" i="1" dirty="0">
                <a:solidFill>
                  <a:schemeClr val="bg1"/>
                </a:solidFill>
                <a:effectLst>
                  <a:outerShdw blurRad="38100" dist="38100" dir="2700000" algn="tl">
                    <a:srgbClr val="000000">
                      <a:alpha val="43137"/>
                    </a:srgbClr>
                  </a:outerShdw>
                </a:effectLst>
                <a:latin typeface="Georgia" panose="02040502050405020303" pitchFamily="18" charset="0"/>
              </a:rPr>
              <a:t>Beautiful house less than a year old!</a:t>
            </a:r>
          </a:p>
        </p:txBody>
      </p:sp>
      <p:sp>
        <p:nvSpPr>
          <p:cNvPr id="11" name="Rectangle 10"/>
          <p:cNvSpPr/>
          <p:nvPr/>
        </p:nvSpPr>
        <p:spPr>
          <a:xfrm>
            <a:off x="7774100" y="2769186"/>
            <a:ext cx="3781441" cy="584775"/>
          </a:xfrm>
          <a:prstGeom prst="rect">
            <a:avLst/>
          </a:prstGeom>
          <a:noFill/>
        </p:spPr>
        <p:txBody>
          <a:bodyPr wrap="square" lIns="91440" tIns="45720" rIns="91440" bIns="45720">
            <a:spAutoFit/>
          </a:bodyPr>
          <a:lstStyle/>
          <a:p>
            <a:pPr algn="ctr"/>
            <a:r>
              <a:rPr lang="en-US" sz="3200" b="1" i="1" cap="none" spc="0" dirty="0">
                <a:ln w="6600">
                  <a:solidFill>
                    <a:schemeClr val="tx1"/>
                  </a:solidFill>
                  <a:prstDash val="solid"/>
                </a:ln>
                <a:solidFill>
                  <a:srgbClr val="FFFF00"/>
                </a:solidFill>
                <a:effectLst>
                  <a:outerShdw dist="38100" dir="2700000" algn="tl" rotWithShape="0">
                    <a:schemeClr val="accent2"/>
                  </a:outerShdw>
                </a:effectLst>
              </a:rPr>
              <a:t>Reduced $10k</a:t>
            </a:r>
          </a:p>
        </p:txBody>
      </p:sp>
      <p:pic>
        <p:nvPicPr>
          <p:cNvPr id="16" name="Picture 1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85335" y="3879345"/>
            <a:ext cx="1224236" cy="1224236"/>
          </a:xfrm>
          <a:prstGeom prst="rect">
            <a:avLst/>
          </a:prstGeom>
          <a:ln>
            <a:noFill/>
          </a:ln>
          <a:effectLst>
            <a:outerShdw blurRad="190500" algn="tl" rotWithShape="0">
              <a:srgbClr val="000000">
                <a:alpha val="70000"/>
              </a:srgbClr>
            </a:outerShdw>
          </a:effectLst>
        </p:spPr>
      </p:pic>
      <p:pic>
        <p:nvPicPr>
          <p:cNvPr id="17" name="Picture 1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85335" y="1057741"/>
            <a:ext cx="1224236" cy="1224236"/>
          </a:xfrm>
          <a:prstGeom prst="rect">
            <a:avLst/>
          </a:prstGeom>
          <a:ln>
            <a:noFill/>
          </a:ln>
          <a:effectLst>
            <a:outerShdw blurRad="190500" algn="tl" rotWithShape="0">
              <a:srgbClr val="000000">
                <a:alpha val="70000"/>
              </a:srgbClr>
            </a:outerShdw>
          </a:effectLst>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260436" y="3879344"/>
            <a:ext cx="1224237" cy="1224237"/>
          </a:xfrm>
          <a:prstGeom prst="rect">
            <a:avLst/>
          </a:prstGeom>
          <a:ln>
            <a:noFill/>
          </a:ln>
          <a:effectLst>
            <a:outerShdw blurRad="190500" algn="tl" rotWithShape="0">
              <a:srgbClr val="000000">
                <a:alpha val="70000"/>
              </a:srgbClr>
            </a:outerShdw>
          </a:effectLst>
        </p:spPr>
      </p:pic>
      <p:pic>
        <p:nvPicPr>
          <p:cNvPr id="20" name="Picture 1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85335" y="2468543"/>
            <a:ext cx="1224236" cy="1224236"/>
          </a:xfrm>
          <a:prstGeom prst="rect">
            <a:avLst/>
          </a:prstGeom>
          <a:ln>
            <a:noFill/>
          </a:ln>
          <a:effectLst>
            <a:outerShdw blurRad="190500" algn="tl" rotWithShape="0">
              <a:srgbClr val="000000">
                <a:alpha val="70000"/>
              </a:srgbClr>
            </a:outerShdw>
          </a:effectLst>
        </p:spPr>
      </p:pic>
      <p:pic>
        <p:nvPicPr>
          <p:cNvPr id="2" name="Picture 1"/>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1863533" y="1057741"/>
            <a:ext cx="4045840" cy="4045840"/>
          </a:xfrm>
          <a:prstGeom prst="rect">
            <a:avLst/>
          </a:prstGeom>
        </p:spPr>
      </p:pic>
      <p:pic>
        <p:nvPicPr>
          <p:cNvPr id="21" name="Picture 20"/>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260437" y="1057741"/>
            <a:ext cx="1224236" cy="1224236"/>
          </a:xfrm>
          <a:prstGeom prst="rect">
            <a:avLst/>
          </a:prstGeom>
          <a:ln>
            <a:noFill/>
          </a:ln>
          <a:effectLst>
            <a:outerShdw blurRad="190500" algn="tl" rotWithShape="0">
              <a:srgbClr val="000000">
                <a:alpha val="70000"/>
              </a:srgbClr>
            </a:outerShdw>
          </a:effectLst>
        </p:spPr>
      </p:pic>
      <p:pic>
        <p:nvPicPr>
          <p:cNvPr id="23" name="Picture 22"/>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260437" y="2468543"/>
            <a:ext cx="1224236" cy="1224236"/>
          </a:xfrm>
          <a:prstGeom prst="rect">
            <a:avLst/>
          </a:prstGeom>
          <a:ln>
            <a:noFill/>
          </a:ln>
          <a:effectLst>
            <a:outerShdw blurRad="190500" algn="tl" rotWithShape="0">
              <a:srgbClr val="000000">
                <a:alpha val="70000"/>
              </a:srgbClr>
            </a:outerShdw>
          </a:effectLst>
        </p:spPr>
      </p:pic>
      <p:pic>
        <p:nvPicPr>
          <p:cNvPr id="24" name="Picture 23"/>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4766660" y="7952017"/>
            <a:ext cx="1224236" cy="1224236"/>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262</TotalTime>
  <Words>149</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36</cp:revision>
  <dcterms:created xsi:type="dcterms:W3CDTF">2006-08-16T00:00:00Z</dcterms:created>
  <dcterms:modified xsi:type="dcterms:W3CDTF">2017-06-09T11:08:50Z</dcterms:modified>
</cp:coreProperties>
</file>